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6"/>
  </p:notesMasterIdLst>
  <p:sldIdLst>
    <p:sldId id="256" r:id="rId2"/>
    <p:sldId id="486" r:id="rId3"/>
    <p:sldId id="488" r:id="rId4"/>
    <p:sldId id="484" r:id="rId5"/>
    <p:sldId id="485" r:id="rId6"/>
    <p:sldId id="489" r:id="rId7"/>
    <p:sldId id="490" r:id="rId8"/>
    <p:sldId id="491" r:id="rId9"/>
    <p:sldId id="496" r:id="rId10"/>
    <p:sldId id="494" r:id="rId11"/>
    <p:sldId id="495" r:id="rId12"/>
    <p:sldId id="492" r:id="rId13"/>
    <p:sldId id="493" r:id="rId14"/>
    <p:sldId id="497" r:id="rId15"/>
    <p:sldId id="498" r:id="rId16"/>
    <p:sldId id="501" r:id="rId17"/>
    <p:sldId id="499" r:id="rId18"/>
    <p:sldId id="500" r:id="rId19"/>
    <p:sldId id="502" r:id="rId20"/>
    <p:sldId id="503" r:id="rId21"/>
    <p:sldId id="506" r:id="rId22"/>
    <p:sldId id="504" r:id="rId23"/>
    <p:sldId id="505" r:id="rId24"/>
    <p:sldId id="507" r:id="rId25"/>
    <p:sldId id="508" r:id="rId26"/>
    <p:sldId id="509" r:id="rId27"/>
    <p:sldId id="510" r:id="rId28"/>
    <p:sldId id="511" r:id="rId29"/>
    <p:sldId id="516" r:id="rId30"/>
    <p:sldId id="535" r:id="rId31"/>
    <p:sldId id="534" r:id="rId32"/>
    <p:sldId id="536" r:id="rId33"/>
    <p:sldId id="515" r:id="rId34"/>
    <p:sldId id="512" r:id="rId35"/>
    <p:sldId id="513" r:id="rId36"/>
    <p:sldId id="514" r:id="rId37"/>
    <p:sldId id="517" r:id="rId38"/>
    <p:sldId id="518" r:id="rId39"/>
    <p:sldId id="519" r:id="rId40"/>
    <p:sldId id="521" r:id="rId41"/>
    <p:sldId id="520" r:id="rId42"/>
    <p:sldId id="530" r:id="rId43"/>
    <p:sldId id="522" r:id="rId44"/>
    <p:sldId id="537" r:id="rId45"/>
    <p:sldId id="523" r:id="rId46"/>
    <p:sldId id="551" r:id="rId47"/>
    <p:sldId id="524" r:id="rId48"/>
    <p:sldId id="538" r:id="rId49"/>
    <p:sldId id="526" r:id="rId50"/>
    <p:sldId id="527" r:id="rId51"/>
    <p:sldId id="528" r:id="rId52"/>
    <p:sldId id="529" r:id="rId53"/>
    <p:sldId id="532" r:id="rId54"/>
    <p:sldId id="540" r:id="rId55"/>
    <p:sldId id="541" r:id="rId56"/>
    <p:sldId id="554" r:id="rId57"/>
    <p:sldId id="542" r:id="rId58"/>
    <p:sldId id="543" r:id="rId59"/>
    <p:sldId id="544" r:id="rId60"/>
    <p:sldId id="545" r:id="rId61"/>
    <p:sldId id="546" r:id="rId62"/>
    <p:sldId id="547" r:id="rId63"/>
    <p:sldId id="552" r:id="rId64"/>
    <p:sldId id="548" r:id="rId65"/>
    <p:sldId id="553" r:id="rId66"/>
    <p:sldId id="549" r:id="rId67"/>
    <p:sldId id="555" r:id="rId68"/>
    <p:sldId id="556" r:id="rId69"/>
    <p:sldId id="557" r:id="rId70"/>
    <p:sldId id="550" r:id="rId71"/>
    <p:sldId id="558" r:id="rId72"/>
    <p:sldId id="559" r:id="rId73"/>
    <p:sldId id="560" r:id="rId74"/>
    <p:sldId id="561" r:id="rId75"/>
    <p:sldId id="562" r:id="rId76"/>
    <p:sldId id="563" r:id="rId77"/>
    <p:sldId id="564" r:id="rId78"/>
    <p:sldId id="565" r:id="rId79"/>
    <p:sldId id="566" r:id="rId80"/>
    <p:sldId id="339" r:id="rId81"/>
    <p:sldId id="291" r:id="rId82"/>
    <p:sldId id="487" r:id="rId83"/>
    <p:sldId id="384" r:id="rId84"/>
    <p:sldId id="539"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D7D"/>
    <a:srgbClr val="FF3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85" autoAdjust="0"/>
    <p:restoredTop sz="94660"/>
  </p:normalViewPr>
  <p:slideViewPr>
    <p:cSldViewPr snapToGrid="0">
      <p:cViewPr varScale="1">
        <p:scale>
          <a:sx n="71" d="100"/>
          <a:sy n="71" d="100"/>
        </p:scale>
        <p:origin x="6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11/6/2016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solidFill>
                  <a:schemeClr val="tx1">
                    <a:lumMod val="65000"/>
                    <a:lumOff val="35000"/>
                  </a:schemeClr>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a:solidFill>
                  <a:schemeClr val="tx1">
                    <a:lumMod val="65000"/>
                    <a:lumOff val="3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b="1">
                <a:solidFill>
                  <a:schemeClr val="tx1">
                    <a:lumMod val="65000"/>
                    <a:lumOff val="3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lumMod val="65000"/>
                    <a:lumOff val="3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11/6/2016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11/6/2016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11/6/2016</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40570" y="6356356"/>
            <a:ext cx="6132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solidFill>
                  <a:schemeClr val="tx1">
                    <a:lumMod val="65000"/>
                    <a:lumOff val="35000"/>
                  </a:schemeClr>
                </a:solidFill>
              </a:rPr>
              <a:t>Raising Children</a:t>
            </a:r>
            <a:endParaRPr lang="en-US" sz="13800" dirty="0">
              <a:solidFill>
                <a:schemeClr val="tx1">
                  <a:lumMod val="65000"/>
                  <a:lumOff val="35000"/>
                </a:schemeClr>
              </a:solidFill>
            </a:endParaRPr>
          </a:p>
        </p:txBody>
      </p:sp>
      <p:sp>
        <p:nvSpPr>
          <p:cNvPr id="3" name="Subtitle 2"/>
          <p:cNvSpPr>
            <a:spLocks noGrp="1"/>
          </p:cNvSpPr>
          <p:nvPr>
            <p:ph type="subTitle" idx="1"/>
          </p:nvPr>
        </p:nvSpPr>
        <p:spPr/>
        <p:txBody>
          <a:bodyPr>
            <a:normAutofit/>
          </a:bodyPr>
          <a:lstStyle/>
          <a:p>
            <a:endParaRPr lang="en-US" sz="3200" dirty="0">
              <a:solidFill>
                <a:schemeClr val="tx1">
                  <a:lumMod val="65000"/>
                  <a:lumOff val="35000"/>
                </a:schemeClr>
              </a:solidFill>
            </a:endParaRPr>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22:6  </a:t>
            </a:r>
            <a:r>
              <a:rPr lang="en-US" u="sng" dirty="0"/>
              <a:t>Train up a child in the way he should go</a:t>
            </a:r>
            <a:r>
              <a:rPr lang="en-US" dirty="0"/>
              <a:t>: and when he is old, he will not depart from it.</a:t>
            </a:r>
          </a:p>
          <a:p>
            <a:pPr lvl="1"/>
            <a:r>
              <a:rPr lang="en-US" dirty="0" smtClean="0"/>
              <a:t>Well </a:t>
            </a:r>
            <a:r>
              <a:rPr lang="en-US" dirty="0"/>
              <a:t>what is the way he should go? What is the way to direct them?</a:t>
            </a:r>
          </a:p>
          <a:p>
            <a:r>
              <a:rPr lang="en-US" dirty="0"/>
              <a:t>Judges 13:12-14  And Manoah said, Now let thy words come to pass. </a:t>
            </a:r>
            <a:r>
              <a:rPr lang="en-US" u="sng" dirty="0"/>
              <a:t>How shall we order the child, and how shall we do unto him?</a:t>
            </a:r>
            <a:r>
              <a:rPr lang="en-US" dirty="0"/>
              <a:t>  13  And the angel of the LORD said unto Manoah, Of all that I said unto the woman let her beware.  14  She may not eat of any thing that cometh of the vine, neither let her drink wine or strong drink, nor eat any unclean thing: </a:t>
            </a:r>
            <a:r>
              <a:rPr lang="en-US" u="sng" dirty="0"/>
              <a:t>all that I commanded her let her observe</a:t>
            </a:r>
            <a:r>
              <a:rPr lang="en-US" dirty="0"/>
              <a:t>.</a:t>
            </a:r>
          </a:p>
          <a:p>
            <a:pPr lvl="1"/>
            <a:r>
              <a:rPr lang="en-US" dirty="0"/>
              <a:t>Just like Hannah, God has not left you without instructions.</a:t>
            </a:r>
          </a:p>
          <a:p>
            <a:pPr lvl="1"/>
            <a:r>
              <a:rPr lang="en-US" dirty="0"/>
              <a:t>The instructions are in the Book.</a:t>
            </a:r>
          </a:p>
          <a:p>
            <a:r>
              <a:rPr lang="en-US" dirty="0"/>
              <a:t>Titus 2:4  That they may teach the young women to be sober, to love their husbands, </a:t>
            </a:r>
            <a:r>
              <a:rPr lang="en-US" u="sng" dirty="0"/>
              <a:t>to love their children</a:t>
            </a:r>
            <a:r>
              <a:rPr lang="en-US" dirty="0"/>
              <a:t>,</a:t>
            </a:r>
          </a:p>
          <a:p>
            <a:pPr lvl="1"/>
            <a:r>
              <a:rPr lang="en-US" dirty="0" smtClean="0"/>
              <a:t>We </a:t>
            </a:r>
            <a:r>
              <a:rPr lang="en-US" dirty="0"/>
              <a:t>need to be taught how to love our children.</a:t>
            </a:r>
          </a:p>
          <a:p>
            <a:pPr lvl="1"/>
            <a:r>
              <a:rPr lang="en-US" dirty="0" smtClean="0"/>
              <a:t>We </a:t>
            </a:r>
            <a:r>
              <a:rPr lang="en-US" dirty="0"/>
              <a:t>need to be taught how to order them.</a:t>
            </a:r>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657984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659886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22:15  </a:t>
            </a:r>
            <a:r>
              <a:rPr lang="en-US" u="sng" dirty="0"/>
              <a:t>Foolishness is bound in the heart of a child</a:t>
            </a:r>
            <a:r>
              <a:rPr lang="en-US" dirty="0"/>
              <a:t>; but the rod of correction shall drive it far from him.</a:t>
            </a:r>
          </a:p>
          <a:p>
            <a:r>
              <a:rPr lang="en-US" dirty="0"/>
              <a:t>Psalms 58:3  The wicked are estranged </a:t>
            </a:r>
            <a:r>
              <a:rPr lang="en-US" u="sng" dirty="0"/>
              <a:t>from the womb: they go astray as soon as they be born</a:t>
            </a:r>
            <a:r>
              <a:rPr lang="en-US" dirty="0"/>
              <a:t>, speaking lies.</a:t>
            </a:r>
          </a:p>
          <a:p>
            <a:pPr lvl="1"/>
            <a:r>
              <a:rPr lang="en-US" dirty="0"/>
              <a:t>Naturally they will go astray.</a:t>
            </a:r>
          </a:p>
          <a:p>
            <a:pPr lvl="1"/>
            <a:r>
              <a:rPr lang="en-US" dirty="0"/>
              <a:t>Your job is to put them in THE WAY they should go.</a:t>
            </a:r>
          </a:p>
          <a:p>
            <a:r>
              <a:rPr lang="en-US" dirty="0"/>
              <a:t>Ephesians 2:3  Among whom also we all had our conversation in times past in the lusts of our flesh, fulfilling the desires of the flesh and of the mind; and were </a:t>
            </a:r>
            <a:r>
              <a:rPr lang="en-US" u="sng" dirty="0"/>
              <a:t>by nature the children of wrath</a:t>
            </a:r>
            <a:r>
              <a:rPr lang="en-US" dirty="0"/>
              <a:t>, even as others.</a:t>
            </a:r>
          </a:p>
          <a:p>
            <a:pPr lvl="1"/>
            <a:r>
              <a:rPr lang="en-US" dirty="0"/>
              <a:t>Anger and wrath, envy, greed, covetousness and pride are our nature. </a:t>
            </a:r>
          </a:p>
          <a:p>
            <a:pPr lvl="1"/>
            <a:r>
              <a:rPr lang="en-US" dirty="0"/>
              <a:t>We need to squash those natural urges. Teach our children to chop off what springs up.</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646566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Samuel 3:13  For I have told him that I will judge his house for ever for the iniquity which he knoweth; because his sons made themselves vile, and </a:t>
            </a:r>
            <a:r>
              <a:rPr lang="en-US" u="sng" dirty="0"/>
              <a:t>he </a:t>
            </a:r>
            <a:r>
              <a:rPr lang="en-US" b="1" u="sng" dirty="0"/>
              <a:t>restrained</a:t>
            </a:r>
            <a:r>
              <a:rPr lang="en-US" u="sng" dirty="0"/>
              <a:t> them not</a:t>
            </a:r>
            <a:r>
              <a:rPr lang="en-US" dirty="0"/>
              <a:t>.</a:t>
            </a:r>
          </a:p>
          <a:p>
            <a:pPr lvl="1"/>
            <a:r>
              <a:rPr lang="en-US" dirty="0" smtClean="0"/>
              <a:t>Discipline begins with a need </a:t>
            </a:r>
            <a:r>
              <a:rPr lang="en-US" dirty="0"/>
              <a:t>to restrain.</a:t>
            </a:r>
          </a:p>
          <a:p>
            <a:pPr lvl="1"/>
            <a:r>
              <a:rPr lang="en-US" dirty="0"/>
              <a:t>You restrain them from running into the road, from playing with electricity, </a:t>
            </a:r>
            <a:r>
              <a:rPr lang="en-US" dirty="0" smtClean="0"/>
              <a:t>from standing </a:t>
            </a:r>
            <a:r>
              <a:rPr lang="en-US" dirty="0"/>
              <a:t>on top of the table. You are trying to protect their lives.</a:t>
            </a:r>
          </a:p>
          <a:p>
            <a:pPr lvl="1"/>
            <a:r>
              <a:rPr lang="en-US" dirty="0"/>
              <a:t>You also need to protect their souls. You need to restrain them from sinning against the Lord.</a:t>
            </a:r>
          </a:p>
          <a:p>
            <a:pPr lvl="1"/>
            <a:r>
              <a:rPr lang="en-US" dirty="0"/>
              <a:t>You are restraining them from going astray. You are </a:t>
            </a:r>
            <a:r>
              <a:rPr lang="en-US" dirty="0" smtClean="0"/>
              <a:t>restraining </a:t>
            </a:r>
            <a:r>
              <a:rPr lang="en-US" dirty="0"/>
              <a:t>them to the “way he should go”.</a:t>
            </a:r>
          </a:p>
          <a:p>
            <a:r>
              <a:rPr lang="en-US" dirty="0"/>
              <a:t>Job 5:17  Behold, </a:t>
            </a:r>
            <a:r>
              <a:rPr lang="en-US" b="1" u="sng" dirty="0"/>
              <a:t>happy</a:t>
            </a:r>
            <a:r>
              <a:rPr lang="en-US" u="sng" dirty="0"/>
              <a:t> is the man whom God </a:t>
            </a:r>
            <a:r>
              <a:rPr lang="en-US" u="sng" dirty="0" err="1"/>
              <a:t>correcteth</a:t>
            </a:r>
            <a:r>
              <a:rPr lang="en-US" dirty="0"/>
              <a:t>: therefore despise not thou the </a:t>
            </a:r>
            <a:r>
              <a:rPr lang="en-US" u="sng" dirty="0"/>
              <a:t>chastening</a:t>
            </a:r>
            <a:r>
              <a:rPr lang="en-US" dirty="0"/>
              <a:t> of the Almighty:</a:t>
            </a:r>
          </a:p>
          <a:p>
            <a:pPr lvl="1"/>
            <a:r>
              <a:rPr lang="en-US" dirty="0"/>
              <a:t>The word “Discipline” is only in the Bible once. The typical word used is “chastening”.</a:t>
            </a:r>
          </a:p>
          <a:p>
            <a:pPr lvl="1"/>
            <a:r>
              <a:rPr lang="en-US" dirty="0"/>
              <a:t>Are we to discipline because it makes our children “happy”?</a:t>
            </a:r>
          </a:p>
          <a:p>
            <a:pPr lvl="1"/>
            <a:r>
              <a:rPr lang="en-US" dirty="0" err="1"/>
              <a:t>Eliphaz</a:t>
            </a:r>
            <a:r>
              <a:rPr lang="en-US" dirty="0"/>
              <a:t> the </a:t>
            </a:r>
            <a:r>
              <a:rPr lang="en-US" dirty="0" err="1"/>
              <a:t>Temanite</a:t>
            </a:r>
            <a:r>
              <a:rPr lang="en-US" dirty="0"/>
              <a:t> was probably overstepping. Chastening does not make the father or son “happy” while it is ongoing.</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23058875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3:11  My son, </a:t>
            </a:r>
            <a:r>
              <a:rPr lang="en-US" u="sng" dirty="0"/>
              <a:t>despise not the chastening of the LORD</a:t>
            </a:r>
            <a:r>
              <a:rPr lang="en-US" dirty="0"/>
              <a:t>; neither be weary of his correction:</a:t>
            </a:r>
          </a:p>
          <a:p>
            <a:pPr lvl="1"/>
            <a:r>
              <a:rPr lang="en-US" dirty="0" smtClean="0"/>
              <a:t>Instead</a:t>
            </a:r>
            <a:r>
              <a:rPr lang="en-US" dirty="0"/>
              <a:t>, it makes us weary in the short term.</a:t>
            </a:r>
          </a:p>
          <a:p>
            <a:pPr lvl="1"/>
            <a:r>
              <a:rPr lang="en-US" dirty="0"/>
              <a:t>It tires you out. It discourages you. I’ve never seen someone was away from a beating happy.</a:t>
            </a:r>
          </a:p>
          <a:p>
            <a:pPr lvl="1"/>
            <a:r>
              <a:rPr lang="en-US" dirty="0"/>
              <a:t>We don’t like it or want it, but we NEED it. So we are foolish to reject it.</a:t>
            </a:r>
          </a:p>
          <a:p>
            <a:r>
              <a:rPr lang="en-US" dirty="0"/>
              <a:t>Psalms 94:12  </a:t>
            </a:r>
            <a:r>
              <a:rPr lang="en-US" b="1" u="sng" dirty="0"/>
              <a:t>Blessed</a:t>
            </a:r>
            <a:r>
              <a:rPr lang="en-US" u="sng" dirty="0"/>
              <a:t> is the man whom thou </a:t>
            </a:r>
            <a:r>
              <a:rPr lang="en-US" u="sng" dirty="0" err="1"/>
              <a:t>chastenest</a:t>
            </a:r>
            <a:r>
              <a:rPr lang="en-US" dirty="0"/>
              <a:t>, O LORD, and </a:t>
            </a:r>
            <a:r>
              <a:rPr lang="en-US" dirty="0" err="1"/>
              <a:t>teachest</a:t>
            </a:r>
            <a:r>
              <a:rPr lang="en-US" dirty="0"/>
              <a:t> him out of thy law;</a:t>
            </a:r>
          </a:p>
          <a:p>
            <a:pPr lvl="1"/>
            <a:r>
              <a:rPr lang="en-US" dirty="0"/>
              <a:t>I doubt anyone is “happy” about it. Instead, we are “blessed” because we “profit”.</a:t>
            </a:r>
          </a:p>
          <a:p>
            <a:pPr lvl="1"/>
            <a:r>
              <a:rPr lang="en-US" dirty="0"/>
              <a:t>Even the wisest and best of us (</a:t>
            </a:r>
            <a:r>
              <a:rPr lang="en-US" dirty="0" err="1"/>
              <a:t>Eliphaz</a:t>
            </a:r>
            <a:r>
              <a:rPr lang="en-US" dirty="0"/>
              <a:t>) need correction.</a:t>
            </a:r>
          </a:p>
          <a:p>
            <a:r>
              <a:rPr lang="en-US" dirty="0"/>
              <a:t>Hebrews 12:11  Now </a:t>
            </a:r>
            <a:r>
              <a:rPr lang="en-US" u="sng" dirty="0"/>
              <a:t>no chastening for the present </a:t>
            </a:r>
            <a:r>
              <a:rPr lang="en-US" u="sng" dirty="0" err="1"/>
              <a:t>seemeth</a:t>
            </a:r>
            <a:r>
              <a:rPr lang="en-US" u="sng" dirty="0"/>
              <a:t> to be joyous, but grievous</a:t>
            </a:r>
            <a:r>
              <a:rPr lang="en-US" dirty="0"/>
              <a:t>: nevertheless </a:t>
            </a:r>
            <a:r>
              <a:rPr lang="en-US" u="sng" dirty="0"/>
              <a:t>afterward it </a:t>
            </a:r>
            <a:r>
              <a:rPr lang="en-US" u="sng" dirty="0" err="1"/>
              <a:t>yieldeth</a:t>
            </a:r>
            <a:r>
              <a:rPr lang="en-US" dirty="0"/>
              <a:t> the peaceable fruit of </a:t>
            </a:r>
            <a:r>
              <a:rPr lang="en-US" u="sng" dirty="0"/>
              <a:t>righteousness</a:t>
            </a:r>
            <a:r>
              <a:rPr lang="en-US" dirty="0"/>
              <a:t> unto them which are exercised thereby.</a:t>
            </a:r>
          </a:p>
          <a:p>
            <a:pPr lvl="1"/>
            <a:r>
              <a:rPr lang="en-US" dirty="0" smtClean="0"/>
              <a:t>Its </a:t>
            </a:r>
            <a:r>
              <a:rPr lang="en-US" dirty="0"/>
              <a:t>not joyous now, it is grievous. The fruit is afterward.</a:t>
            </a:r>
          </a:p>
          <a:p>
            <a:pPr lvl="1"/>
            <a:r>
              <a:rPr lang="en-US" dirty="0"/>
              <a:t>We are to discipline so that the children will have “righteousness”.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39723583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3:11-13  My son, despise not the chastening of the LORD; </a:t>
            </a:r>
            <a:r>
              <a:rPr lang="en-US" u="sng" dirty="0"/>
              <a:t>neither be weary of his correction</a:t>
            </a:r>
            <a:r>
              <a:rPr lang="en-US" dirty="0"/>
              <a:t>:  12  For </a:t>
            </a:r>
            <a:r>
              <a:rPr lang="en-US" u="sng" dirty="0"/>
              <a:t>whom the LORD </a:t>
            </a:r>
            <a:r>
              <a:rPr lang="en-US" u="sng" dirty="0" err="1"/>
              <a:t>loveth</a:t>
            </a:r>
            <a:r>
              <a:rPr lang="en-US" u="sng" dirty="0"/>
              <a:t> he </a:t>
            </a:r>
            <a:r>
              <a:rPr lang="en-US" u="sng" dirty="0" err="1"/>
              <a:t>correcteth</a:t>
            </a:r>
            <a:r>
              <a:rPr lang="en-US" dirty="0"/>
              <a:t>; even as a father the son in whom he </a:t>
            </a:r>
            <a:r>
              <a:rPr lang="en-US" dirty="0" err="1"/>
              <a:t>delighteth</a:t>
            </a:r>
            <a:r>
              <a:rPr lang="en-US" dirty="0"/>
              <a:t>.  13  </a:t>
            </a:r>
            <a:r>
              <a:rPr lang="en-US" b="1" u="sng" dirty="0"/>
              <a:t>Happy</a:t>
            </a:r>
            <a:r>
              <a:rPr lang="en-US" dirty="0"/>
              <a:t> is the man that </a:t>
            </a:r>
            <a:r>
              <a:rPr lang="en-US" dirty="0" err="1"/>
              <a:t>findeth</a:t>
            </a:r>
            <a:r>
              <a:rPr lang="en-US" dirty="0"/>
              <a:t> wisdom, and the man that </a:t>
            </a:r>
            <a:r>
              <a:rPr lang="en-US" dirty="0" err="1"/>
              <a:t>getteth</a:t>
            </a:r>
            <a:r>
              <a:rPr lang="en-US" dirty="0"/>
              <a:t> understanding.</a:t>
            </a:r>
          </a:p>
          <a:p>
            <a:pPr lvl="1"/>
            <a:r>
              <a:rPr lang="en-US" dirty="0" smtClean="0"/>
              <a:t>You </a:t>
            </a:r>
            <a:r>
              <a:rPr lang="en-US" dirty="0"/>
              <a:t>have to be patient as the chastener and as the </a:t>
            </a:r>
            <a:r>
              <a:rPr lang="en-US" dirty="0" err="1"/>
              <a:t>chastenee</a:t>
            </a:r>
            <a:r>
              <a:rPr lang="en-US" dirty="0"/>
              <a:t>. </a:t>
            </a:r>
          </a:p>
          <a:p>
            <a:pPr lvl="1"/>
            <a:r>
              <a:rPr lang="en-US" dirty="0" smtClean="0"/>
              <a:t>It </a:t>
            </a:r>
            <a:r>
              <a:rPr lang="en-US" dirty="0"/>
              <a:t>is love to correct, chasten.</a:t>
            </a:r>
          </a:p>
          <a:p>
            <a:pPr lvl="1"/>
            <a:r>
              <a:rPr lang="en-US" dirty="0" smtClean="0"/>
              <a:t>Your </a:t>
            </a:r>
            <a:r>
              <a:rPr lang="en-US" dirty="0"/>
              <a:t>child will be happy in the end. You will be happy in the end.</a:t>
            </a:r>
          </a:p>
          <a:p>
            <a:r>
              <a:rPr lang="en-US" dirty="0"/>
              <a:t>Proverbs 23:24  The father of the righteous shall greatly rejoice: and he that </a:t>
            </a:r>
            <a:r>
              <a:rPr lang="en-US" dirty="0" err="1"/>
              <a:t>begetteth</a:t>
            </a:r>
            <a:r>
              <a:rPr lang="en-US" dirty="0"/>
              <a:t> </a:t>
            </a:r>
            <a:r>
              <a:rPr lang="en-US" u="sng" dirty="0"/>
              <a:t>a wise child</a:t>
            </a:r>
            <a:r>
              <a:rPr lang="en-US" dirty="0"/>
              <a:t> shall have </a:t>
            </a:r>
            <a:r>
              <a:rPr lang="en-US" u="sng" dirty="0"/>
              <a:t>joy of him</a:t>
            </a:r>
            <a:r>
              <a:rPr lang="en-US" dirty="0"/>
              <a:t>.</a:t>
            </a:r>
          </a:p>
          <a:p>
            <a:pPr lvl="1"/>
            <a:r>
              <a:rPr lang="en-US" dirty="0"/>
              <a:t>It is not of chance.</a:t>
            </a:r>
          </a:p>
          <a:p>
            <a:pPr lvl="1"/>
            <a:r>
              <a:rPr lang="en-US" dirty="0"/>
              <a:t>No child is wise or righteous without discipline/correction. They are foolish and wicked.</a:t>
            </a:r>
          </a:p>
          <a:p>
            <a:pPr lvl="1"/>
            <a:r>
              <a:rPr lang="en-US" dirty="0"/>
              <a:t>But if we give them wisdom, we get JOY and REST.</a:t>
            </a:r>
          </a:p>
          <a:p>
            <a:r>
              <a:rPr lang="en-US" dirty="0"/>
              <a:t>Proverbs 29:17  </a:t>
            </a:r>
            <a:r>
              <a:rPr lang="en-US" u="sng" dirty="0"/>
              <a:t>Correct thy son</a:t>
            </a:r>
            <a:r>
              <a:rPr lang="en-US" dirty="0"/>
              <a:t>, and </a:t>
            </a:r>
            <a:r>
              <a:rPr lang="en-US" u="sng" dirty="0"/>
              <a:t>he shall give thee rest</a:t>
            </a:r>
            <a:r>
              <a:rPr lang="en-US" dirty="0"/>
              <a:t>; yea, </a:t>
            </a:r>
            <a:r>
              <a:rPr lang="en-US" u="sng" dirty="0"/>
              <a:t>he shall give delight</a:t>
            </a:r>
            <a:r>
              <a:rPr lang="en-US" dirty="0"/>
              <a:t> unto thy soul.</a:t>
            </a:r>
          </a:p>
          <a:p>
            <a:pPr lvl="1"/>
            <a:r>
              <a:rPr lang="en-US" dirty="0" smtClean="0"/>
              <a:t>They </a:t>
            </a:r>
            <a:r>
              <a:rPr lang="en-US" dirty="0"/>
              <a:t>are blessed, and we have joy, rest, delight</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16022141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29:15  The rod and reproof give wisdom: but </a:t>
            </a:r>
            <a:r>
              <a:rPr lang="en-US" u="sng" dirty="0"/>
              <a:t>a child left to himself </a:t>
            </a:r>
            <a:r>
              <a:rPr lang="en-US" u="sng" dirty="0" err="1"/>
              <a:t>bringeth</a:t>
            </a:r>
            <a:r>
              <a:rPr lang="en-US" u="sng" dirty="0"/>
              <a:t> his mother to shame</a:t>
            </a:r>
            <a:r>
              <a:rPr lang="en-US" dirty="0"/>
              <a:t>.</a:t>
            </a:r>
          </a:p>
          <a:p>
            <a:pPr lvl="1"/>
            <a:r>
              <a:rPr lang="en-US" dirty="0"/>
              <a:t>The opposite of delight.. shame.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591024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30838013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t>The word discipline is not in the Bible. The word that is used instead is chasten.</a:t>
            </a:r>
          </a:p>
          <a:p>
            <a:pPr lvl="1"/>
            <a:r>
              <a:rPr lang="en-US" dirty="0"/>
              <a:t>What does it mean to chasten?</a:t>
            </a:r>
          </a:p>
          <a:p>
            <a:r>
              <a:rPr lang="en-US" dirty="0"/>
              <a:t>Job 34:31  Surely it is meet to be said unto God, I have borne </a:t>
            </a:r>
            <a:r>
              <a:rPr lang="en-US" u="sng" dirty="0"/>
              <a:t>chastisement</a:t>
            </a:r>
            <a:r>
              <a:rPr lang="en-US" dirty="0"/>
              <a:t>, I will </a:t>
            </a:r>
            <a:r>
              <a:rPr lang="en-US" u="sng" dirty="0"/>
              <a:t>not offend any more</a:t>
            </a:r>
            <a:r>
              <a:rPr lang="en-US" dirty="0"/>
              <a:t>: </a:t>
            </a:r>
          </a:p>
          <a:p>
            <a:pPr lvl="1"/>
            <a:r>
              <a:rPr lang="en-US" dirty="0" smtClean="0"/>
              <a:t>It </a:t>
            </a:r>
            <a:r>
              <a:rPr lang="en-US" dirty="0"/>
              <a:t>bears </a:t>
            </a:r>
            <a:r>
              <a:rPr lang="en-US" dirty="0" smtClean="0"/>
              <a:t>an </a:t>
            </a:r>
            <a:r>
              <a:rPr lang="en-US" dirty="0"/>
              <a:t>element of punishment for wrongdoing.</a:t>
            </a:r>
          </a:p>
          <a:p>
            <a:pPr lvl="1"/>
            <a:r>
              <a:rPr lang="en-US" dirty="0" smtClean="0"/>
              <a:t>However</a:t>
            </a:r>
            <a:r>
              <a:rPr lang="en-US" dirty="0"/>
              <a:t>, it is not because the child needs punishment.</a:t>
            </a:r>
          </a:p>
          <a:p>
            <a:r>
              <a:rPr lang="en-US" dirty="0"/>
              <a:t>Proverbs 3:11  My son, despise not the </a:t>
            </a:r>
            <a:r>
              <a:rPr lang="en-US" u="sng" dirty="0"/>
              <a:t>chastening</a:t>
            </a:r>
            <a:r>
              <a:rPr lang="en-US" dirty="0"/>
              <a:t> of the LORD; neither be weary of his </a:t>
            </a:r>
            <a:r>
              <a:rPr lang="en-US" u="sng" dirty="0"/>
              <a:t>correction</a:t>
            </a:r>
            <a:r>
              <a:rPr lang="en-US" dirty="0"/>
              <a:t>:</a:t>
            </a:r>
          </a:p>
          <a:p>
            <a:r>
              <a:rPr lang="en-US" dirty="0"/>
              <a:t>Psalms 94:10  He that </a:t>
            </a:r>
            <a:r>
              <a:rPr lang="en-US" u="sng" dirty="0" err="1"/>
              <a:t>chastiseth</a:t>
            </a:r>
            <a:r>
              <a:rPr lang="en-US" dirty="0"/>
              <a:t> the heathen, shall not he </a:t>
            </a:r>
            <a:r>
              <a:rPr lang="en-US" u="sng" dirty="0"/>
              <a:t>correct</a:t>
            </a:r>
            <a:r>
              <a:rPr lang="en-US" dirty="0"/>
              <a:t>? he that </a:t>
            </a:r>
            <a:r>
              <a:rPr lang="en-US" u="sng" dirty="0" err="1"/>
              <a:t>teacheth</a:t>
            </a:r>
            <a:r>
              <a:rPr lang="en-US" dirty="0"/>
              <a:t> man knowledge, shall not he know?</a:t>
            </a:r>
          </a:p>
          <a:p>
            <a:pPr lvl="1"/>
            <a:r>
              <a:rPr lang="en-US" dirty="0" smtClean="0"/>
              <a:t>To </a:t>
            </a:r>
            <a:r>
              <a:rPr lang="en-US" dirty="0"/>
              <a:t>Chasten is to Correct. Correct your child. </a:t>
            </a:r>
          </a:p>
          <a:p>
            <a:pPr lvl="1"/>
            <a:r>
              <a:rPr lang="en-US" dirty="0"/>
              <a:t>Correct them to what? To the right way.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19102245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94:10-2  He that </a:t>
            </a:r>
            <a:r>
              <a:rPr lang="en-US" dirty="0" err="1"/>
              <a:t>chastiseth</a:t>
            </a:r>
            <a:r>
              <a:rPr lang="en-US" dirty="0"/>
              <a:t> the heathen, shall not he correct? he that </a:t>
            </a:r>
            <a:r>
              <a:rPr lang="en-US" dirty="0" err="1"/>
              <a:t>teacheth</a:t>
            </a:r>
            <a:r>
              <a:rPr lang="en-US" dirty="0"/>
              <a:t> man knowledge, shall not he know?  12  Blessed is the man whom thou </a:t>
            </a:r>
            <a:r>
              <a:rPr lang="en-US" u="sng" dirty="0" err="1"/>
              <a:t>chastenest</a:t>
            </a:r>
            <a:r>
              <a:rPr lang="en-US" dirty="0"/>
              <a:t>, O LORD, and </a:t>
            </a:r>
            <a:r>
              <a:rPr lang="en-US" u="sng" dirty="0" err="1"/>
              <a:t>teachest</a:t>
            </a:r>
            <a:r>
              <a:rPr lang="en-US" u="sng" dirty="0"/>
              <a:t> him out of thy law</a:t>
            </a:r>
            <a:r>
              <a:rPr lang="en-US" dirty="0"/>
              <a:t>;</a:t>
            </a:r>
          </a:p>
          <a:p>
            <a:pPr lvl="1"/>
            <a:r>
              <a:rPr lang="en-US" dirty="0"/>
              <a:t>To teach the law. To teach that wrongdoing will be punished.</a:t>
            </a:r>
          </a:p>
          <a:p>
            <a:pPr lvl="1"/>
            <a:r>
              <a:rPr lang="en-US" dirty="0"/>
              <a:t>Its not punishment, but for teaching obedience, fear of the Lord, and judgment for sin!</a:t>
            </a:r>
          </a:p>
          <a:p>
            <a:pPr lvl="1"/>
            <a:r>
              <a:rPr lang="en-US" dirty="0"/>
              <a:t>Chastisement/Discipline is correcting and teaching.</a:t>
            </a:r>
          </a:p>
          <a:p>
            <a:r>
              <a:rPr lang="en-US" dirty="0" smtClean="0"/>
              <a:t>Jeremiah </a:t>
            </a:r>
            <a:r>
              <a:rPr lang="en-US" dirty="0"/>
              <a:t>31:18  I have surely heard Ephraim bemoaning himself thus; </a:t>
            </a:r>
            <a:r>
              <a:rPr lang="en-US" u="sng" dirty="0"/>
              <a:t>Thou hast chastised me</a:t>
            </a:r>
            <a:r>
              <a:rPr lang="en-US" dirty="0"/>
              <a:t>, and I was chastised, as a bullock unaccustomed to the yoke: </a:t>
            </a:r>
            <a:r>
              <a:rPr lang="en-US" u="sng" dirty="0"/>
              <a:t>turn thou me</a:t>
            </a:r>
            <a:r>
              <a:rPr lang="en-US" dirty="0"/>
              <a:t>, and I shall be turned; for thou art the LORD my God.</a:t>
            </a:r>
          </a:p>
          <a:p>
            <a:pPr lvl="1"/>
            <a:r>
              <a:rPr lang="en-US" dirty="0" smtClean="0"/>
              <a:t>Chastisement </a:t>
            </a:r>
            <a:r>
              <a:rPr lang="en-US" dirty="0"/>
              <a:t>is turning them when they go astray.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22007238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22:15  Foolishness is bound in the heart of a child; but </a:t>
            </a:r>
            <a:r>
              <a:rPr lang="en-US" u="sng" dirty="0"/>
              <a:t>the rod of correction</a:t>
            </a:r>
            <a:r>
              <a:rPr lang="en-US" dirty="0"/>
              <a:t> shall drive it far from him.</a:t>
            </a:r>
          </a:p>
          <a:p>
            <a:r>
              <a:rPr lang="en-US" dirty="0"/>
              <a:t>Proverbs 23:13-14  Withhold not correction from the child: for if thou </a:t>
            </a:r>
            <a:r>
              <a:rPr lang="en-US" u="sng" dirty="0" err="1"/>
              <a:t>beatest</a:t>
            </a:r>
            <a:r>
              <a:rPr lang="en-US" u="sng" dirty="0"/>
              <a:t> him with the rod</a:t>
            </a:r>
            <a:r>
              <a:rPr lang="en-US" dirty="0"/>
              <a:t>, he shall not die.  14  </a:t>
            </a:r>
            <a:r>
              <a:rPr lang="en-US" u="sng" dirty="0"/>
              <a:t>Thou shalt beat him with the rod</a:t>
            </a:r>
            <a:r>
              <a:rPr lang="en-US" dirty="0"/>
              <a:t>, and shalt </a:t>
            </a:r>
            <a:r>
              <a:rPr lang="en-US" u="sng" dirty="0"/>
              <a:t>deliver his soul from hell</a:t>
            </a:r>
            <a:r>
              <a:rPr lang="en-US" dirty="0"/>
              <a:t>.</a:t>
            </a:r>
          </a:p>
          <a:p>
            <a:pPr lvl="1"/>
            <a:r>
              <a:rPr lang="en-US" dirty="0"/>
              <a:t>This is one of very few promises God makes regarding salvation.</a:t>
            </a:r>
          </a:p>
          <a:p>
            <a:pPr lvl="1"/>
            <a:r>
              <a:rPr lang="en-US" dirty="0"/>
              <a:t>You can guarantee your child salvation through correction.</a:t>
            </a:r>
          </a:p>
          <a:p>
            <a:pPr lvl="1"/>
            <a:r>
              <a:rPr lang="en-US" dirty="0"/>
              <a:t>To not beat him with the rod is clearly to hate him.</a:t>
            </a:r>
          </a:p>
          <a:p>
            <a:r>
              <a:rPr lang="en-US" dirty="0"/>
              <a:t>Proverbs 13:24  </a:t>
            </a:r>
            <a:r>
              <a:rPr lang="en-US" u="sng" dirty="0"/>
              <a:t>He that </a:t>
            </a:r>
            <a:r>
              <a:rPr lang="en-US" u="sng" dirty="0" err="1"/>
              <a:t>spareth</a:t>
            </a:r>
            <a:r>
              <a:rPr lang="en-US" u="sng" dirty="0"/>
              <a:t> his rod </a:t>
            </a:r>
            <a:r>
              <a:rPr lang="en-US" u="sng" dirty="0" err="1"/>
              <a:t>hateth</a:t>
            </a:r>
            <a:r>
              <a:rPr lang="en-US" u="sng" dirty="0"/>
              <a:t> his son</a:t>
            </a:r>
            <a:r>
              <a:rPr lang="en-US" dirty="0"/>
              <a:t>: but he that </a:t>
            </a:r>
            <a:r>
              <a:rPr lang="en-US" dirty="0" err="1"/>
              <a:t>loveth</a:t>
            </a:r>
            <a:r>
              <a:rPr lang="en-US" dirty="0"/>
              <a:t> him </a:t>
            </a:r>
            <a:r>
              <a:rPr lang="en-US" dirty="0" err="1"/>
              <a:t>chasteneth</a:t>
            </a:r>
            <a:r>
              <a:rPr lang="en-US" dirty="0"/>
              <a:t> him betimes.</a:t>
            </a:r>
          </a:p>
          <a:p>
            <a:r>
              <a:rPr lang="en-US" dirty="0"/>
              <a:t>Proverbs 29:15  </a:t>
            </a:r>
            <a:r>
              <a:rPr lang="en-US" u="sng" dirty="0"/>
              <a:t>The rod</a:t>
            </a:r>
            <a:r>
              <a:rPr lang="en-US" dirty="0"/>
              <a:t> and reproof give wisdom: but a child left to himself </a:t>
            </a:r>
            <a:r>
              <a:rPr lang="en-US" dirty="0" err="1"/>
              <a:t>bringeth</a:t>
            </a:r>
            <a:r>
              <a:rPr lang="en-US" dirty="0"/>
              <a:t> his mother to shame.</a:t>
            </a:r>
          </a:p>
          <a:p>
            <a:pPr lvl="1"/>
            <a:r>
              <a:rPr lang="en-US" dirty="0"/>
              <a:t>Time-out is not the solution.</a:t>
            </a:r>
          </a:p>
          <a:p>
            <a:pPr lvl="1"/>
            <a:r>
              <a:rPr lang="en-US" dirty="0"/>
              <a:t>Use </a:t>
            </a:r>
            <a:r>
              <a:rPr lang="en-US" u="sng" dirty="0"/>
              <a:t>a </a:t>
            </a:r>
            <a:r>
              <a:rPr lang="en-US" u="sng" dirty="0" smtClean="0"/>
              <a:t>rod</a:t>
            </a:r>
            <a:r>
              <a:rPr lang="en-US" dirty="0" smtClean="0"/>
              <a:t> </a:t>
            </a:r>
            <a:r>
              <a:rPr lang="en-US" dirty="0"/>
              <a:t>to drive away foolishness, pride and disobedience.</a:t>
            </a:r>
          </a:p>
          <a:p>
            <a:pPr lvl="1"/>
            <a:r>
              <a:rPr lang="en-US" dirty="0"/>
              <a:t>Spoon, belt, whip, etc. Instruments.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Tree>
    <p:extLst>
      <p:ext uri="{BB962C8B-B14F-4D97-AF65-F5344CB8AC3E}">
        <p14:creationId xmlns:p14="http://schemas.microsoft.com/office/powerpoint/2010/main" val="42510891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20:30  </a:t>
            </a:r>
            <a:r>
              <a:rPr lang="en-US" u="sng" dirty="0"/>
              <a:t>The blueness of a wound</a:t>
            </a:r>
            <a:r>
              <a:rPr lang="en-US" dirty="0"/>
              <a:t> </a:t>
            </a:r>
            <a:r>
              <a:rPr lang="en-US" dirty="0" err="1"/>
              <a:t>cleanseth</a:t>
            </a:r>
            <a:r>
              <a:rPr lang="en-US" dirty="0"/>
              <a:t> away evil: so do </a:t>
            </a:r>
            <a:r>
              <a:rPr lang="en-US" u="sng" dirty="0"/>
              <a:t>stripes</a:t>
            </a:r>
            <a:r>
              <a:rPr lang="en-US" dirty="0"/>
              <a:t> the inward parts of the belly.</a:t>
            </a:r>
          </a:p>
          <a:p>
            <a:pPr lvl="1"/>
            <a:r>
              <a:rPr lang="en-US" dirty="0" smtClean="0"/>
              <a:t>You’re </a:t>
            </a:r>
            <a:r>
              <a:rPr lang="en-US" dirty="0"/>
              <a:t>supposed to leave a mark, a wound!</a:t>
            </a:r>
          </a:p>
          <a:p>
            <a:pPr lvl="1"/>
            <a:r>
              <a:rPr lang="en-US" dirty="0" smtClean="0"/>
              <a:t>This </a:t>
            </a:r>
            <a:r>
              <a:rPr lang="en-US" dirty="0"/>
              <a:t>is what your Creator tells you to do.</a:t>
            </a:r>
          </a:p>
          <a:p>
            <a:pPr lvl="1"/>
            <a:r>
              <a:rPr lang="en-US" dirty="0" smtClean="0"/>
              <a:t>To </a:t>
            </a:r>
            <a:r>
              <a:rPr lang="en-US" dirty="0"/>
              <a:t>not do this is hate. Hating God, and hating your child.</a:t>
            </a:r>
          </a:p>
          <a:p>
            <a:r>
              <a:rPr lang="en-US" dirty="0"/>
              <a:t>Revelation 3:19  </a:t>
            </a:r>
            <a:r>
              <a:rPr lang="en-US" u="sng" dirty="0"/>
              <a:t>As many as I love, I rebuke and chasten</a:t>
            </a:r>
            <a:r>
              <a:rPr lang="en-US" dirty="0"/>
              <a:t>: be zealous therefore, and repent.</a:t>
            </a:r>
          </a:p>
          <a:p>
            <a:r>
              <a:rPr lang="en-US" dirty="0"/>
              <a:t>Hebrews 12:6-8  For </a:t>
            </a:r>
            <a:r>
              <a:rPr lang="en-US" u="sng" dirty="0"/>
              <a:t>whom the Lord </a:t>
            </a:r>
            <a:r>
              <a:rPr lang="en-US" u="sng" dirty="0" err="1"/>
              <a:t>loveth</a:t>
            </a:r>
            <a:r>
              <a:rPr lang="en-US" u="sng" dirty="0"/>
              <a:t> he </a:t>
            </a:r>
            <a:r>
              <a:rPr lang="en-US" u="sng" dirty="0" err="1"/>
              <a:t>chasteneth</a:t>
            </a:r>
            <a:r>
              <a:rPr lang="en-US" dirty="0"/>
              <a:t>, and </a:t>
            </a:r>
            <a:r>
              <a:rPr lang="en-US" u="sng" dirty="0" err="1"/>
              <a:t>scourgeth</a:t>
            </a:r>
            <a:r>
              <a:rPr lang="en-US" u="sng" dirty="0"/>
              <a:t> every son</a:t>
            </a:r>
            <a:r>
              <a:rPr lang="en-US" dirty="0"/>
              <a:t> whom he </a:t>
            </a:r>
            <a:r>
              <a:rPr lang="en-US" dirty="0" err="1"/>
              <a:t>receiveth</a:t>
            </a:r>
            <a:r>
              <a:rPr lang="en-US" dirty="0"/>
              <a:t>.  7  If ye endure chastening, God </a:t>
            </a:r>
            <a:r>
              <a:rPr lang="en-US" dirty="0" err="1"/>
              <a:t>dealeth</a:t>
            </a:r>
            <a:r>
              <a:rPr lang="en-US" dirty="0"/>
              <a:t> with you as with sons; for what son is he whom the father </a:t>
            </a:r>
            <a:r>
              <a:rPr lang="en-US" dirty="0" err="1"/>
              <a:t>chasteneth</a:t>
            </a:r>
            <a:r>
              <a:rPr lang="en-US" dirty="0"/>
              <a:t> not?  8  But </a:t>
            </a:r>
            <a:r>
              <a:rPr lang="en-US" u="sng" dirty="0"/>
              <a:t>if ye be without chastisement, whereof all are partakers, then are ye bastards</a:t>
            </a:r>
            <a:r>
              <a:rPr lang="en-US" dirty="0"/>
              <a:t>, and not sons.</a:t>
            </a:r>
          </a:p>
          <a:p>
            <a:pPr lvl="1"/>
            <a:r>
              <a:rPr lang="en-US" dirty="0" smtClean="0"/>
              <a:t>To </a:t>
            </a:r>
            <a:r>
              <a:rPr lang="en-US" dirty="0"/>
              <a:t>not correct, teach, and restrain your child, is to hate them.</a:t>
            </a:r>
          </a:p>
          <a:p>
            <a:pPr lvl="1"/>
            <a:r>
              <a:rPr lang="en-US" dirty="0" smtClean="0"/>
              <a:t>To </a:t>
            </a:r>
            <a:r>
              <a:rPr lang="en-US" dirty="0"/>
              <a:t>treat them as a bastard. One in whom you do not delight.</a:t>
            </a:r>
          </a:p>
          <a:p>
            <a:pPr lvl="1"/>
            <a:r>
              <a:rPr lang="en-US" dirty="0" smtClean="0"/>
              <a:t>To </a:t>
            </a:r>
            <a:r>
              <a:rPr lang="en-US" dirty="0"/>
              <a:t>beat and rebuke them, is to love them.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40482904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3:12  </a:t>
            </a:r>
            <a:r>
              <a:rPr lang="en-US" u="sng" dirty="0"/>
              <a:t>For whom the LORD </a:t>
            </a:r>
            <a:r>
              <a:rPr lang="en-US" u="sng" dirty="0" err="1"/>
              <a:t>loveth</a:t>
            </a:r>
            <a:r>
              <a:rPr lang="en-US" u="sng" dirty="0"/>
              <a:t> he </a:t>
            </a:r>
            <a:r>
              <a:rPr lang="en-US" u="sng" dirty="0" err="1"/>
              <a:t>correcteth</a:t>
            </a:r>
            <a:r>
              <a:rPr lang="en-US" dirty="0"/>
              <a:t>; even as a father the son in whom he </a:t>
            </a:r>
            <a:r>
              <a:rPr lang="en-US" dirty="0" err="1"/>
              <a:t>delighteth</a:t>
            </a:r>
            <a:r>
              <a:rPr lang="en-US" dirty="0"/>
              <a:t>.</a:t>
            </a:r>
          </a:p>
          <a:p>
            <a:pPr lvl="1"/>
            <a:r>
              <a:rPr lang="en-US" dirty="0"/>
              <a:t>Not only is chastisement and correction an implementation of love, it should be done in love. Not in anger.</a:t>
            </a:r>
          </a:p>
          <a:p>
            <a:r>
              <a:rPr lang="en-US" dirty="0"/>
              <a:t>Jeremiah 10:24  O LORD, </a:t>
            </a:r>
            <a:r>
              <a:rPr lang="en-US" u="sng" dirty="0"/>
              <a:t>correct me</a:t>
            </a:r>
            <a:r>
              <a:rPr lang="en-US" dirty="0"/>
              <a:t>, but </a:t>
            </a:r>
            <a:r>
              <a:rPr lang="en-US" u="sng" dirty="0"/>
              <a:t>with judgment</a:t>
            </a:r>
            <a:r>
              <a:rPr lang="en-US" dirty="0"/>
              <a:t>; </a:t>
            </a:r>
            <a:r>
              <a:rPr lang="en-US" u="sng" dirty="0"/>
              <a:t>not in thine anger</a:t>
            </a:r>
            <a:r>
              <a:rPr lang="en-US" dirty="0"/>
              <a:t>, lest thou bring me to nothing.</a:t>
            </a:r>
          </a:p>
          <a:p>
            <a:r>
              <a:rPr lang="en-US" dirty="0"/>
              <a:t>Psalms 38:1  O LORD, </a:t>
            </a:r>
            <a:r>
              <a:rPr lang="en-US" u="sng" dirty="0"/>
              <a:t>rebuke me not in thy wrath</a:t>
            </a:r>
            <a:r>
              <a:rPr lang="en-US" dirty="0"/>
              <a:t>: neither chasten me in thy hot displeasure.</a:t>
            </a:r>
          </a:p>
          <a:p>
            <a:r>
              <a:rPr lang="en-US" dirty="0"/>
              <a:t>Hebrews 12:9-10  Furthermore we have had fathers of our flesh which corrected us, and we gave them reverence: shall we not much rather be in subjection unto the Father of spirits, and live?  10  For they verily for a few days </a:t>
            </a:r>
            <a:r>
              <a:rPr lang="en-US" u="sng" dirty="0"/>
              <a:t>chastened us after their own pleasure</a:t>
            </a:r>
            <a:r>
              <a:rPr lang="en-US" dirty="0"/>
              <a:t>; but he </a:t>
            </a:r>
            <a:r>
              <a:rPr lang="en-US" b="1" u="sng" dirty="0"/>
              <a:t>for our profit</a:t>
            </a:r>
            <a:r>
              <a:rPr lang="en-US" dirty="0"/>
              <a:t>, that we might be partakers of his holiness.</a:t>
            </a:r>
          </a:p>
          <a:p>
            <a:pPr lvl="1"/>
            <a:r>
              <a:rPr lang="en-US" dirty="0" smtClean="0"/>
              <a:t>Chastening </a:t>
            </a:r>
            <a:r>
              <a:rPr lang="en-US" dirty="0"/>
              <a:t>is not to appease your wrath. It is not to make your life better.</a:t>
            </a:r>
          </a:p>
          <a:p>
            <a:pPr lvl="1"/>
            <a:r>
              <a:rPr lang="en-US" dirty="0" smtClean="0"/>
              <a:t>It </a:t>
            </a:r>
            <a:r>
              <a:rPr lang="en-US" dirty="0"/>
              <a:t>is to give them life and life more abundantly.</a:t>
            </a:r>
          </a:p>
          <a:p>
            <a:pPr lvl="1"/>
            <a:r>
              <a:rPr lang="en-US" dirty="0"/>
              <a:t>It should be </a:t>
            </a:r>
            <a:r>
              <a:rPr lang="en-US" dirty="0" smtClean="0"/>
              <a:t>grievous, </a:t>
            </a:r>
            <a:r>
              <a:rPr lang="en-US" dirty="0"/>
              <a:t>not </a:t>
            </a:r>
            <a:r>
              <a:rPr lang="en-US" dirty="0" smtClean="0"/>
              <a:t>pleasurable.</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2183819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30:11  For I am with thee, saith the LORD, to save thee: though I make a full end of all nations whither I have scattered thee, yet will I not make a full end of thee: but </a:t>
            </a:r>
            <a:r>
              <a:rPr lang="en-US" u="sng" dirty="0"/>
              <a:t>I will correct thee </a:t>
            </a:r>
            <a:r>
              <a:rPr lang="en-US" b="1" u="sng" dirty="0"/>
              <a:t>in measure</a:t>
            </a:r>
            <a:r>
              <a:rPr lang="en-US" dirty="0"/>
              <a:t>, and will not leave thee altogether unpunished.</a:t>
            </a:r>
          </a:p>
          <a:p>
            <a:pPr lvl="1"/>
            <a:r>
              <a:rPr lang="en-US" dirty="0" smtClean="0"/>
              <a:t>It </a:t>
            </a:r>
            <a:r>
              <a:rPr lang="en-US" dirty="0"/>
              <a:t>is love, but only if it is done correctly, to correct, without pride, and with measure.</a:t>
            </a:r>
          </a:p>
          <a:p>
            <a:pPr lvl="1"/>
            <a:r>
              <a:rPr lang="en-US" dirty="0" smtClean="0"/>
              <a:t>Do </a:t>
            </a:r>
            <a:r>
              <a:rPr lang="en-US" dirty="0"/>
              <a:t>not punish above the measure. There will be bitterness and disgust (</a:t>
            </a:r>
            <a:r>
              <a:rPr lang="en-US" dirty="0" err="1"/>
              <a:t>Deu</a:t>
            </a:r>
            <a:r>
              <a:rPr lang="en-US" dirty="0"/>
              <a:t> 25:3).</a:t>
            </a:r>
          </a:p>
          <a:p>
            <a:r>
              <a:rPr lang="en-US" dirty="0"/>
              <a:t>Ephesians 6:4  And, ye fathers, </a:t>
            </a:r>
            <a:r>
              <a:rPr lang="en-US" u="sng" dirty="0"/>
              <a:t>provoke not your children to wrath</a:t>
            </a:r>
            <a:r>
              <a:rPr lang="en-US" dirty="0"/>
              <a:t>: but bring them up in the </a:t>
            </a:r>
            <a:r>
              <a:rPr lang="en-US" u="sng" dirty="0"/>
              <a:t>nurture and admonition of the Lord</a:t>
            </a:r>
            <a:r>
              <a:rPr lang="en-US" dirty="0"/>
              <a:t>.</a:t>
            </a:r>
          </a:p>
          <a:p>
            <a:pPr lvl="1"/>
            <a:r>
              <a:rPr lang="en-US" dirty="0" smtClean="0"/>
              <a:t>When </a:t>
            </a:r>
            <a:r>
              <a:rPr lang="en-US" dirty="0"/>
              <a:t>you beat without cause, or without measure, you provoke to wrath!</a:t>
            </a:r>
          </a:p>
          <a:p>
            <a:pPr lvl="1"/>
            <a:r>
              <a:rPr lang="en-US" dirty="0"/>
              <a:t>The reason you chasten is so that they </a:t>
            </a:r>
            <a:r>
              <a:rPr lang="en-US" dirty="0" smtClean="0"/>
              <a:t>obey. You care, love, teach, and warn.</a:t>
            </a:r>
            <a:endParaRPr lang="en-US" dirty="0"/>
          </a:p>
          <a:p>
            <a:r>
              <a:rPr lang="en-US" dirty="0"/>
              <a:t>Colossians 3:21  Fathers, </a:t>
            </a:r>
            <a:r>
              <a:rPr lang="en-US" u="sng" dirty="0"/>
              <a:t>provoke not your children to anger</a:t>
            </a:r>
            <a:r>
              <a:rPr lang="en-US" dirty="0"/>
              <a:t>, lest they be discouraged.</a:t>
            </a:r>
          </a:p>
          <a:p>
            <a:pPr lvl="1"/>
            <a:r>
              <a:rPr lang="en-US" dirty="0" smtClean="0"/>
              <a:t>Don’t </a:t>
            </a:r>
            <a:r>
              <a:rPr lang="en-US" dirty="0"/>
              <a:t>chasten and then leave them. Love them and encourage them.</a:t>
            </a:r>
          </a:p>
          <a:p>
            <a:pPr lvl="1"/>
            <a:r>
              <a:rPr lang="en-US" dirty="0"/>
              <a:t>Children need chastisement (discipline) </a:t>
            </a:r>
            <a:r>
              <a:rPr lang="en-US" dirty="0" smtClean="0"/>
              <a:t>within </a:t>
            </a:r>
            <a:r>
              <a:rPr lang="en-US" dirty="0"/>
              <a:t>measure, for correction. </a:t>
            </a:r>
          </a:p>
          <a:p>
            <a:pPr lvl="1"/>
            <a:r>
              <a:rPr lang="en-US" dirty="0" smtClean="0"/>
              <a:t>To </a:t>
            </a:r>
            <a:r>
              <a:rPr lang="en-US" dirty="0"/>
              <a:t>make them understand </a:t>
            </a:r>
            <a:r>
              <a:rPr lang="en-US" dirty="0" smtClean="0"/>
              <a:t>and obey. </a:t>
            </a:r>
            <a:r>
              <a:rPr lang="en-US" dirty="0"/>
              <a:t>To make them obey </a:t>
            </a:r>
            <a:r>
              <a:rPr lang="en-US" dirty="0" smtClean="0"/>
              <a:t>the </a:t>
            </a:r>
            <a:r>
              <a:rPr lang="en-US" dirty="0"/>
              <a:t>Lord.</a:t>
            </a:r>
          </a:p>
          <a:p>
            <a:pPr lvl="1"/>
            <a:r>
              <a:rPr lang="en-US" dirty="0"/>
              <a:t>To save their soul, and to make them blessed.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1647586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12727379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tx1">
                    <a:lumMod val="65000"/>
                    <a:lumOff val="35000"/>
                  </a:schemeClr>
                </a:solidFill>
              </a:rPr>
              <a:t>Early is When We Discipline</a:t>
            </a:r>
          </a:p>
          <a:p>
            <a:r>
              <a:rPr lang="en-US" dirty="0"/>
              <a:t>Proverbs 13:24  He that </a:t>
            </a:r>
            <a:r>
              <a:rPr lang="en-US" dirty="0" err="1"/>
              <a:t>spareth</a:t>
            </a:r>
            <a:r>
              <a:rPr lang="en-US" dirty="0"/>
              <a:t> his rod </a:t>
            </a:r>
            <a:r>
              <a:rPr lang="en-US" dirty="0" err="1"/>
              <a:t>hateth</a:t>
            </a:r>
            <a:r>
              <a:rPr lang="en-US" dirty="0"/>
              <a:t> his son: but he that </a:t>
            </a:r>
            <a:r>
              <a:rPr lang="en-US" dirty="0" err="1"/>
              <a:t>loveth</a:t>
            </a:r>
            <a:r>
              <a:rPr lang="en-US" dirty="0"/>
              <a:t> him </a:t>
            </a:r>
            <a:r>
              <a:rPr lang="en-US" dirty="0" err="1"/>
              <a:t>chasteneth</a:t>
            </a:r>
            <a:r>
              <a:rPr lang="en-US" dirty="0"/>
              <a:t> him </a:t>
            </a:r>
            <a:r>
              <a:rPr lang="en-US" b="1" u="sng" dirty="0"/>
              <a:t>betimes</a:t>
            </a:r>
            <a:r>
              <a:rPr lang="en-US" dirty="0"/>
              <a:t>.</a:t>
            </a:r>
          </a:p>
          <a:p>
            <a:pPr lvl="1"/>
            <a:r>
              <a:rPr lang="en-US" dirty="0" smtClean="0"/>
              <a:t>Betimes </a:t>
            </a:r>
            <a:r>
              <a:rPr lang="en-US" dirty="0"/>
              <a:t>means early, soon, before it is too late.</a:t>
            </a:r>
          </a:p>
          <a:p>
            <a:r>
              <a:rPr lang="en-US" dirty="0"/>
              <a:t>Proverbs 19:18  Chasten thy son </a:t>
            </a:r>
            <a:r>
              <a:rPr lang="en-US" u="sng" dirty="0"/>
              <a:t>while there is hope</a:t>
            </a:r>
            <a:r>
              <a:rPr lang="en-US" dirty="0"/>
              <a:t>, and let not thy soul spare for his crying.</a:t>
            </a:r>
          </a:p>
          <a:p>
            <a:pPr lvl="1"/>
            <a:r>
              <a:rPr lang="en-US" dirty="0" smtClean="0"/>
              <a:t>There </a:t>
            </a:r>
            <a:r>
              <a:rPr lang="en-US" dirty="0"/>
              <a:t>will come a time when there is no hope.</a:t>
            </a:r>
          </a:p>
          <a:p>
            <a:r>
              <a:rPr lang="en-US" dirty="0"/>
              <a:t>Jeremiah 5:3  O LORD, are not thine eyes upon the truth? thou hast stricken them, but they have not grieved; thou hast consumed them, but </a:t>
            </a:r>
            <a:r>
              <a:rPr lang="en-US" u="sng" dirty="0"/>
              <a:t>they have refused to receive correction</a:t>
            </a:r>
            <a:r>
              <a:rPr lang="en-US" dirty="0"/>
              <a:t>: they have made their faces harder than a rock; </a:t>
            </a:r>
            <a:r>
              <a:rPr lang="en-US" u="sng" dirty="0"/>
              <a:t>they have refused to </a:t>
            </a:r>
            <a:r>
              <a:rPr lang="en-US" b="1" u="sng" dirty="0"/>
              <a:t>return</a:t>
            </a:r>
            <a:r>
              <a:rPr lang="en-US" dirty="0"/>
              <a:t>.</a:t>
            </a:r>
          </a:p>
          <a:p>
            <a:pPr lvl="1"/>
            <a:r>
              <a:rPr lang="en-US" dirty="0" smtClean="0"/>
              <a:t>Chasten while </a:t>
            </a:r>
            <a:r>
              <a:rPr lang="en-US" dirty="0"/>
              <a:t>there is hope.  </a:t>
            </a:r>
          </a:p>
          <a:p>
            <a:pPr lvl="1"/>
            <a:r>
              <a:rPr lang="en-US" dirty="0"/>
              <a:t>Once a man is grown without correction and fear of </a:t>
            </a:r>
            <a:r>
              <a:rPr lang="en-US" dirty="0" smtClean="0"/>
              <a:t>the Lord, </a:t>
            </a:r>
            <a:r>
              <a:rPr lang="en-US" dirty="0"/>
              <a:t>they will turn themselves any way they want, and they will refuse to </a:t>
            </a:r>
            <a:r>
              <a:rPr lang="en-US" b="1" dirty="0"/>
              <a:t>RE-TURN</a:t>
            </a:r>
            <a:r>
              <a:rPr lang="en-US" dirty="0" smtClean="0"/>
              <a:t>. (Ref. Isa 31:18)</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3215286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69938"/>
            <a:ext cx="10515600" cy="6053666"/>
          </a:xfrm>
        </p:spPr>
        <p:txBody>
          <a:bodyPr/>
          <a:lstStyle/>
          <a:p>
            <a:r>
              <a:rPr lang="en-US" dirty="0"/>
              <a:t>Jeremiah 2:30  </a:t>
            </a:r>
            <a:r>
              <a:rPr lang="en-US" u="sng" dirty="0"/>
              <a:t>In vain have I smitten your children; they received no correction</a:t>
            </a:r>
            <a:r>
              <a:rPr lang="en-US" dirty="0"/>
              <a:t>: your own sword hath devoured your prophets, like a destroying lion.</a:t>
            </a:r>
          </a:p>
          <a:p>
            <a:pPr lvl="1"/>
            <a:r>
              <a:rPr lang="en-US" dirty="0" smtClean="0"/>
              <a:t>There will come a time when it is too late, and beating will not yield a turning.</a:t>
            </a:r>
          </a:p>
          <a:p>
            <a:pPr lvl="1"/>
            <a:r>
              <a:rPr lang="en-US" dirty="0" smtClean="0"/>
              <a:t>Why </a:t>
            </a:r>
            <a:r>
              <a:rPr lang="en-US" dirty="0"/>
              <a:t>would some not receive correction when God smites them?</a:t>
            </a:r>
          </a:p>
          <a:p>
            <a:r>
              <a:rPr lang="en-US" dirty="0"/>
              <a:t>Matthew 18:4  </a:t>
            </a:r>
            <a:r>
              <a:rPr lang="en-US" u="sng" dirty="0"/>
              <a:t>Whosoever therefore shall humble himself as this little child</a:t>
            </a:r>
            <a:r>
              <a:rPr lang="en-US" dirty="0"/>
              <a:t>, the same is greatest in the kingdom of heaven.</a:t>
            </a:r>
          </a:p>
          <a:p>
            <a:pPr lvl="1"/>
            <a:r>
              <a:rPr lang="en-US" dirty="0" smtClean="0"/>
              <a:t>When </a:t>
            </a:r>
            <a:r>
              <a:rPr lang="en-US" dirty="0"/>
              <a:t>they grow in size, they grow in pride.</a:t>
            </a:r>
          </a:p>
          <a:p>
            <a:pPr lvl="1"/>
            <a:r>
              <a:rPr lang="en-US" dirty="0"/>
              <a:t>Teach your child while he/she is humble. This is when they CAN be taught.</a:t>
            </a:r>
          </a:p>
          <a:p>
            <a:pPr lvl="1"/>
            <a:r>
              <a:rPr lang="en-US" dirty="0"/>
              <a:t>Drive the pride and foolishness far away.</a:t>
            </a:r>
          </a:p>
          <a:p>
            <a:r>
              <a:rPr lang="en-US" dirty="0"/>
              <a:t>Psalms 131:1-2  </a:t>
            </a:r>
            <a:r>
              <a:rPr lang="en-US" i="1" dirty="0">
                <a:solidFill>
                  <a:schemeClr val="tx1">
                    <a:lumMod val="65000"/>
                    <a:lumOff val="35000"/>
                  </a:schemeClr>
                </a:solidFill>
              </a:rPr>
              <a:t>A Song of degrees of David. </a:t>
            </a:r>
            <a:r>
              <a:rPr lang="en-US" dirty="0"/>
              <a:t>LORD, </a:t>
            </a:r>
            <a:r>
              <a:rPr lang="en-US" u="sng" dirty="0"/>
              <a:t>my heart is not haughty</a:t>
            </a:r>
            <a:r>
              <a:rPr lang="en-US" dirty="0"/>
              <a:t>, nor mine eyes lofty: neither do I exercise myself in great matters, or in things too high for me.  2  Surely </a:t>
            </a:r>
            <a:r>
              <a:rPr lang="en-US" u="sng" dirty="0"/>
              <a:t>I have behaved and quieted myself, as a child that is weaned of his mother</a:t>
            </a:r>
            <a:r>
              <a:rPr lang="en-US" dirty="0"/>
              <a:t>: my soul is even as a weaned child.</a:t>
            </a:r>
          </a:p>
          <a:p>
            <a:pPr lvl="1"/>
            <a:r>
              <a:rPr lang="en-US" dirty="0" smtClean="0"/>
              <a:t>What </a:t>
            </a:r>
            <a:r>
              <a:rPr lang="en-US" dirty="0"/>
              <a:t>else is nice about a weaned child, other than that it eats meat?</a:t>
            </a:r>
          </a:p>
          <a:p>
            <a:pPr lvl="1"/>
            <a:r>
              <a:rPr lang="en-US" dirty="0" smtClean="0"/>
              <a:t>He </a:t>
            </a:r>
            <a:r>
              <a:rPr lang="en-US" dirty="0"/>
              <a:t>is </a:t>
            </a:r>
            <a:r>
              <a:rPr lang="en-US" dirty="0" smtClean="0"/>
              <a:t>teachable, but not </a:t>
            </a:r>
            <a:r>
              <a:rPr lang="en-US" dirty="0"/>
              <a:t>proud.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907808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Isaiah 3:5  And </a:t>
            </a:r>
            <a:r>
              <a:rPr lang="en-US" u="sng" dirty="0"/>
              <a:t>the people shall be oppressed</a:t>
            </a:r>
            <a:r>
              <a:rPr lang="en-US" dirty="0"/>
              <a:t>, </a:t>
            </a:r>
            <a:r>
              <a:rPr lang="en-US" u="sng" dirty="0"/>
              <a:t>every one by another</a:t>
            </a:r>
            <a:r>
              <a:rPr lang="en-US" dirty="0"/>
              <a:t>, and every one by his </a:t>
            </a:r>
            <a:r>
              <a:rPr lang="en-US" dirty="0" err="1"/>
              <a:t>neighbour</a:t>
            </a:r>
            <a:r>
              <a:rPr lang="en-US" dirty="0"/>
              <a:t>: </a:t>
            </a:r>
            <a:r>
              <a:rPr lang="en-US" u="sng" dirty="0"/>
              <a:t>the child shall behave himself proudly against the ancient</a:t>
            </a:r>
            <a:r>
              <a:rPr lang="en-US" dirty="0"/>
              <a:t>, and the base against the </a:t>
            </a:r>
            <a:r>
              <a:rPr lang="en-US" dirty="0" err="1"/>
              <a:t>honourable</a:t>
            </a:r>
            <a:r>
              <a:rPr lang="en-US" dirty="0"/>
              <a:t>.</a:t>
            </a:r>
          </a:p>
          <a:p>
            <a:pPr lvl="1"/>
            <a:r>
              <a:rPr lang="en-US" dirty="0" smtClean="0"/>
              <a:t>This </a:t>
            </a:r>
            <a:r>
              <a:rPr lang="en-US" dirty="0"/>
              <a:t>is where our nation </a:t>
            </a:r>
            <a:r>
              <a:rPr lang="en-US" dirty="0" smtClean="0"/>
              <a:t>is at. </a:t>
            </a:r>
            <a:r>
              <a:rPr lang="en-US" dirty="0"/>
              <a:t>This is what your children learn from movies</a:t>
            </a:r>
            <a:r>
              <a:rPr lang="en-US" dirty="0" smtClean="0"/>
              <a:t>.</a:t>
            </a:r>
          </a:p>
          <a:p>
            <a:pPr lvl="1"/>
            <a:r>
              <a:rPr lang="en-US" dirty="0" smtClean="0"/>
              <a:t>Are we not oppressed by </a:t>
            </a:r>
            <a:r>
              <a:rPr lang="en-US" dirty="0" err="1" smtClean="0"/>
              <a:t>eachother</a:t>
            </a:r>
            <a:r>
              <a:rPr lang="en-US" dirty="0" smtClean="0"/>
              <a:t>?</a:t>
            </a:r>
            <a:endParaRPr lang="en-US" dirty="0"/>
          </a:p>
          <a:p>
            <a:pPr lvl="1"/>
            <a:r>
              <a:rPr lang="en-US" dirty="0" smtClean="0"/>
              <a:t>The </a:t>
            </a:r>
            <a:r>
              <a:rPr lang="en-US" dirty="0"/>
              <a:t>child needs to be shown his foolishness, to be corrected from sin.</a:t>
            </a:r>
          </a:p>
          <a:p>
            <a:pPr lvl="1"/>
            <a:r>
              <a:rPr lang="en-US" dirty="0" smtClean="0"/>
              <a:t>The </a:t>
            </a:r>
            <a:r>
              <a:rPr lang="en-US" dirty="0"/>
              <a:t>child needs to be trained early, before his foolish heart is hardened in pride.</a:t>
            </a:r>
          </a:p>
          <a:p>
            <a:r>
              <a:rPr lang="en-US" dirty="0"/>
              <a:t>2 Timothy 3:15  And that </a:t>
            </a:r>
            <a:r>
              <a:rPr lang="en-US" u="sng" dirty="0"/>
              <a:t>from a child thou hast known the holy scriptures</a:t>
            </a:r>
            <a:r>
              <a:rPr lang="en-US" dirty="0"/>
              <a:t>, which are able to make thee wise unto salvation through faith which is in Christ Jesus.</a:t>
            </a:r>
          </a:p>
          <a:p>
            <a:pPr lvl="1"/>
            <a:r>
              <a:rPr lang="en-US" dirty="0"/>
              <a:t>From a child. What is a child to God? </a:t>
            </a:r>
          </a:p>
          <a:p>
            <a:pPr lvl="1"/>
            <a:r>
              <a:rPr lang="en-US" dirty="0"/>
              <a:t>Jesus was called a child at 8 days old.</a:t>
            </a:r>
          </a:p>
          <a:p>
            <a:pPr lvl="1"/>
            <a:r>
              <a:rPr lang="en-US" dirty="0"/>
              <a:t>Women are said to be “with child”.</a:t>
            </a:r>
          </a:p>
          <a:p>
            <a:r>
              <a:rPr lang="en-US" dirty="0"/>
              <a:t>Matthew 19:14  But Jesus said, </a:t>
            </a:r>
            <a:r>
              <a:rPr lang="en-US" u="sng" dirty="0"/>
              <a:t>Suffer little children, and forbid them not, to come unto me</a:t>
            </a:r>
            <a:r>
              <a:rPr lang="en-US" dirty="0"/>
              <a:t>: for of such is the kingdom of heaven.</a:t>
            </a:r>
          </a:p>
          <a:p>
            <a:pPr lvl="1"/>
            <a:r>
              <a:rPr lang="en-US" dirty="0" smtClean="0"/>
              <a:t>None </a:t>
            </a:r>
            <a:r>
              <a:rPr lang="en-US" dirty="0"/>
              <a:t>were too young to learn of Jesus.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3979471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Ephesians 4:14  That we henceforth be no more </a:t>
            </a:r>
            <a:r>
              <a:rPr lang="en-US" u="sng" dirty="0"/>
              <a:t>children, tossed to and fro</a:t>
            </a:r>
            <a:r>
              <a:rPr lang="en-US" dirty="0"/>
              <a:t>, and </a:t>
            </a:r>
            <a:r>
              <a:rPr lang="en-US" u="sng" dirty="0"/>
              <a:t>carried about with every wind of doctrine</a:t>
            </a:r>
            <a:r>
              <a:rPr lang="en-US" dirty="0"/>
              <a:t>, by the sleight of men, and cunning craftiness, whereby </a:t>
            </a:r>
            <a:r>
              <a:rPr lang="en-US" u="sng" dirty="0"/>
              <a:t>they lie in wait to deceive</a:t>
            </a:r>
            <a:r>
              <a:rPr lang="en-US" dirty="0"/>
              <a:t>;</a:t>
            </a:r>
          </a:p>
          <a:p>
            <a:pPr lvl="1"/>
            <a:r>
              <a:rPr lang="en-US" dirty="0" smtClean="0"/>
              <a:t>Your </a:t>
            </a:r>
            <a:r>
              <a:rPr lang="en-US" dirty="0"/>
              <a:t>young children are moldable, teachable and humble.</a:t>
            </a:r>
          </a:p>
          <a:p>
            <a:pPr lvl="1"/>
            <a:r>
              <a:rPr lang="en-US" dirty="0"/>
              <a:t>If you don’t teach your children the truth, someone else will teach them lies.</a:t>
            </a:r>
          </a:p>
          <a:p>
            <a:pPr lvl="1"/>
            <a:r>
              <a:rPr lang="en-US" dirty="0" smtClean="0"/>
              <a:t>It </a:t>
            </a:r>
            <a:r>
              <a:rPr lang="en-US" dirty="0"/>
              <a:t>may not be long before pre-school is mandatory. Satan wants your children even earlier.</a:t>
            </a:r>
          </a:p>
          <a:p>
            <a:pPr lvl="1"/>
            <a:r>
              <a:rPr lang="en-US" dirty="0"/>
              <a:t>Don’t wait till it is too late.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3956159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25706508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29:15  The rod </a:t>
            </a:r>
            <a:r>
              <a:rPr lang="en-US" u="sng" dirty="0"/>
              <a:t>and reproof</a:t>
            </a:r>
            <a:r>
              <a:rPr lang="en-US" dirty="0"/>
              <a:t> give wisdom: but a child left to himself </a:t>
            </a:r>
            <a:r>
              <a:rPr lang="en-US" dirty="0" err="1"/>
              <a:t>bringeth</a:t>
            </a:r>
            <a:r>
              <a:rPr lang="en-US" dirty="0"/>
              <a:t> his mother to shame.</a:t>
            </a:r>
          </a:p>
          <a:p>
            <a:r>
              <a:rPr lang="en-US" dirty="0"/>
              <a:t>Isaiah 38:19  The living, the living, he shall praise thee, as I do this day: </a:t>
            </a:r>
            <a:r>
              <a:rPr lang="en-US" u="sng" dirty="0"/>
              <a:t>the father to the children shall make known thy truth</a:t>
            </a:r>
            <a:r>
              <a:rPr lang="en-US" dirty="0"/>
              <a:t>.</a:t>
            </a:r>
          </a:p>
          <a:p>
            <a:pPr lvl="1"/>
            <a:r>
              <a:rPr lang="en-US" dirty="0" smtClean="0"/>
              <a:t>Your </a:t>
            </a:r>
            <a:r>
              <a:rPr lang="en-US" dirty="0"/>
              <a:t>job is really not to punish the child, it is to teach them the truth and righteousness.</a:t>
            </a:r>
          </a:p>
          <a:p>
            <a:r>
              <a:rPr lang="en-US" dirty="0"/>
              <a:t>Daniel 10:12  Then said he unto me, Fear not, Daniel: for from the first day that thou didst </a:t>
            </a:r>
            <a:r>
              <a:rPr lang="en-US" u="sng" dirty="0"/>
              <a:t>set thine heart to understand</a:t>
            </a:r>
            <a:r>
              <a:rPr lang="en-US" dirty="0"/>
              <a:t>, and </a:t>
            </a:r>
            <a:r>
              <a:rPr lang="en-US" u="sng" dirty="0"/>
              <a:t>to chasten thyself</a:t>
            </a:r>
            <a:r>
              <a:rPr lang="en-US" dirty="0"/>
              <a:t> before thy God, thy words were heard, and I am come for thy words.</a:t>
            </a:r>
          </a:p>
          <a:p>
            <a:pPr lvl="1"/>
            <a:r>
              <a:rPr lang="en-US" dirty="0" smtClean="0"/>
              <a:t>The </a:t>
            </a:r>
            <a:r>
              <a:rPr lang="en-US" dirty="0"/>
              <a:t>reason we afflict and punish, is to mold </a:t>
            </a:r>
            <a:r>
              <a:rPr lang="en-US" dirty="0" smtClean="0"/>
              <a:t>and set the </a:t>
            </a:r>
            <a:r>
              <a:rPr lang="en-US" dirty="0"/>
              <a:t>child’s heart to understand.</a:t>
            </a:r>
          </a:p>
          <a:p>
            <a:r>
              <a:rPr lang="en-US" dirty="0"/>
              <a:t>Isaiah 7:16  For </a:t>
            </a:r>
            <a:r>
              <a:rPr lang="en-US" u="sng" dirty="0"/>
              <a:t>before the child shall know to refuse the evil, and choose the good</a:t>
            </a:r>
            <a:r>
              <a:rPr lang="en-US" dirty="0"/>
              <a:t>, the land that thou </a:t>
            </a:r>
            <a:r>
              <a:rPr lang="en-US" dirty="0" err="1"/>
              <a:t>abhorrest</a:t>
            </a:r>
            <a:r>
              <a:rPr lang="en-US" dirty="0"/>
              <a:t> shall be forsaken of both her kings.</a:t>
            </a:r>
          </a:p>
          <a:p>
            <a:pPr lvl="1"/>
            <a:r>
              <a:rPr lang="en-US" dirty="0" smtClean="0"/>
              <a:t>A </a:t>
            </a:r>
            <a:r>
              <a:rPr lang="en-US" dirty="0"/>
              <a:t>child has the knowledge of good and evil in them.</a:t>
            </a:r>
          </a:p>
          <a:p>
            <a:pPr lvl="1"/>
            <a:r>
              <a:rPr lang="en-US" dirty="0"/>
              <a:t>A child doesn’t know which one to choose without someone teaching them.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22</a:t>
            </a:fld>
            <a:endParaRPr lang="en-US"/>
          </a:p>
        </p:txBody>
      </p:sp>
    </p:spTree>
    <p:extLst>
      <p:ext uri="{BB962C8B-B14F-4D97-AF65-F5344CB8AC3E}">
        <p14:creationId xmlns:p14="http://schemas.microsoft.com/office/powerpoint/2010/main" val="20953605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1:39  Moreover your little ones, which ye said should be a prey, and your children, which </a:t>
            </a:r>
            <a:r>
              <a:rPr lang="en-US" u="sng" dirty="0"/>
              <a:t>in that day had no knowledge between good and evil</a:t>
            </a:r>
            <a:r>
              <a:rPr lang="en-US" dirty="0"/>
              <a:t>, they shall go in thither, and unto them will I give it, and they shall possess it.</a:t>
            </a:r>
          </a:p>
          <a:p>
            <a:pPr lvl="1"/>
            <a:r>
              <a:rPr lang="en-US" dirty="0"/>
              <a:t>A child can’t decide BETWEEN them.</a:t>
            </a:r>
          </a:p>
          <a:p>
            <a:pPr lvl="1"/>
            <a:r>
              <a:rPr lang="en-US" dirty="0"/>
              <a:t>It is your job to teach them to choose the good.</a:t>
            </a:r>
          </a:p>
          <a:p>
            <a:r>
              <a:rPr lang="en-US" dirty="0"/>
              <a:t>1 Chronicles 28:9  And thou, </a:t>
            </a:r>
            <a:r>
              <a:rPr lang="en-US" u="sng" dirty="0"/>
              <a:t>Solomon my son, know thou the God of thy father, and serve him with a perfect heart and with a willing mind</a:t>
            </a:r>
            <a:r>
              <a:rPr lang="en-US" dirty="0"/>
              <a:t>: for the LORD searcheth all hearts, and </a:t>
            </a:r>
            <a:r>
              <a:rPr lang="en-US" dirty="0" err="1"/>
              <a:t>understandeth</a:t>
            </a:r>
            <a:r>
              <a:rPr lang="en-US" dirty="0"/>
              <a:t> all the imaginations of the thoughts: if thou seek him, he will be found of thee; </a:t>
            </a:r>
            <a:r>
              <a:rPr lang="en-US" u="sng" dirty="0"/>
              <a:t>but if thou forsake him, he will cast thee off for ever</a:t>
            </a:r>
            <a:r>
              <a:rPr lang="en-US" dirty="0"/>
              <a:t>.</a:t>
            </a:r>
          </a:p>
          <a:p>
            <a:pPr lvl="1"/>
            <a:r>
              <a:rPr lang="en-US" dirty="0" smtClean="0"/>
              <a:t>Notice </a:t>
            </a:r>
            <a:r>
              <a:rPr lang="en-US" dirty="0"/>
              <a:t>that David teaches of the good, and warns Solomon against the evil.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4921023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78:3-8  Which we have heard and known, </a:t>
            </a:r>
            <a:r>
              <a:rPr lang="en-US" u="sng" dirty="0"/>
              <a:t>and our fathers have told us</a:t>
            </a:r>
            <a:r>
              <a:rPr lang="en-US" dirty="0"/>
              <a:t>.  4  </a:t>
            </a:r>
            <a:r>
              <a:rPr lang="en-US" b="1" u="sng" dirty="0"/>
              <a:t>We will not hide them from their children</a:t>
            </a:r>
            <a:r>
              <a:rPr lang="en-US" dirty="0"/>
              <a:t>, shewing to </a:t>
            </a:r>
            <a:r>
              <a:rPr lang="en-US" u="sng" dirty="0"/>
              <a:t>the generation to come</a:t>
            </a:r>
            <a:r>
              <a:rPr lang="en-US" dirty="0"/>
              <a:t> the praises of the LORD, and his strength, and his wonderful works that he hath done.  5  For he established a testimony in Jacob, and appointed a law in Israel, which he commanded our fathers, that they should make them known to their children:  6  That the generation to come might know them, even the children which should be born; </a:t>
            </a:r>
            <a:r>
              <a:rPr lang="en-US" u="sng" dirty="0"/>
              <a:t>who should arise and </a:t>
            </a:r>
            <a:r>
              <a:rPr lang="en-US" b="1" u="sng" dirty="0"/>
              <a:t>declare them to their children</a:t>
            </a:r>
            <a:r>
              <a:rPr lang="en-US" dirty="0"/>
              <a:t>:  7  That they might </a:t>
            </a:r>
            <a:r>
              <a:rPr lang="en-US" u="sng" dirty="0"/>
              <a:t>set their hope in God</a:t>
            </a:r>
            <a:r>
              <a:rPr lang="en-US" dirty="0"/>
              <a:t>, and </a:t>
            </a:r>
            <a:r>
              <a:rPr lang="en-US" u="sng" dirty="0"/>
              <a:t>not forget the works of God</a:t>
            </a:r>
            <a:r>
              <a:rPr lang="en-US" dirty="0"/>
              <a:t>, but keep </a:t>
            </a:r>
            <a:r>
              <a:rPr lang="en-US" u="sng" dirty="0"/>
              <a:t>his commandments</a:t>
            </a:r>
            <a:r>
              <a:rPr lang="en-US" dirty="0"/>
              <a:t>:  8  And might not be as their fathers, a stubborn and rebellious generation; a generation that </a:t>
            </a:r>
            <a:r>
              <a:rPr lang="en-US" u="sng" dirty="0"/>
              <a:t>set not their heart aright</a:t>
            </a:r>
            <a:r>
              <a:rPr lang="en-US" dirty="0"/>
              <a:t>, and whose spirit was not </a:t>
            </a:r>
            <a:r>
              <a:rPr lang="en-US" dirty="0" err="1"/>
              <a:t>stedfast</a:t>
            </a:r>
            <a:r>
              <a:rPr lang="en-US" dirty="0"/>
              <a:t> with God.</a:t>
            </a:r>
          </a:p>
          <a:p>
            <a:pPr lvl="1"/>
            <a:r>
              <a:rPr lang="en-US" dirty="0" smtClean="0"/>
              <a:t>The </a:t>
            </a:r>
            <a:r>
              <a:rPr lang="en-US" dirty="0"/>
              <a:t>parents are supposed to teach of God and his commandments.</a:t>
            </a:r>
          </a:p>
          <a:p>
            <a:pPr lvl="1"/>
            <a:r>
              <a:rPr lang="en-US" dirty="0" smtClean="0"/>
              <a:t>The </a:t>
            </a:r>
            <a:r>
              <a:rPr lang="en-US" dirty="0"/>
              <a:t>parents are supposed to teach the children to teach their generation!</a:t>
            </a:r>
          </a:p>
          <a:p>
            <a:pPr lvl="1"/>
            <a:r>
              <a:rPr lang="en-US" dirty="0" smtClean="0"/>
              <a:t>Why </a:t>
            </a:r>
            <a:r>
              <a:rPr lang="en-US" dirty="0"/>
              <a:t>is America </a:t>
            </a:r>
            <a:r>
              <a:rPr lang="en-US" dirty="0" smtClean="0"/>
              <a:t>oppressed? </a:t>
            </a:r>
            <a:r>
              <a:rPr lang="en-US" dirty="0"/>
              <a:t>The generations stopped teaching </a:t>
            </a:r>
            <a:r>
              <a:rPr lang="en-US" dirty="0" smtClean="0"/>
              <a:t>of the </a:t>
            </a:r>
            <a:r>
              <a:rPr lang="en-US" dirty="0"/>
              <a:t>Lord.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403381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Judges 2:7,10-11 And </a:t>
            </a:r>
            <a:r>
              <a:rPr lang="en-US" u="sng" dirty="0"/>
              <a:t>the people served the LORD all the days of Joshua, and all the days of the elders that outlived Joshua</a:t>
            </a:r>
            <a:r>
              <a:rPr lang="en-US" dirty="0"/>
              <a:t>, who had seen all the great works of the LORD, that he did for Israel. … 10  And also all that generation were gathered unto their fathers: and </a:t>
            </a:r>
            <a:r>
              <a:rPr lang="en-US" u="sng" dirty="0"/>
              <a:t>there arose </a:t>
            </a:r>
            <a:r>
              <a:rPr lang="en-US" b="1" u="sng" dirty="0"/>
              <a:t>another generation after them</a:t>
            </a:r>
            <a:r>
              <a:rPr lang="en-US" u="sng" dirty="0"/>
              <a:t>, which knew not the LORD, nor yet the works which he had done</a:t>
            </a:r>
            <a:r>
              <a:rPr lang="en-US" dirty="0"/>
              <a:t> for Israel.  11  And </a:t>
            </a:r>
            <a:r>
              <a:rPr lang="en-US" u="sng" dirty="0"/>
              <a:t>the children of Israel did evil in the sight of the LORD</a:t>
            </a:r>
            <a:r>
              <a:rPr lang="en-US" dirty="0"/>
              <a:t>, and served </a:t>
            </a:r>
            <a:r>
              <a:rPr lang="en-US" dirty="0" err="1"/>
              <a:t>Baalim</a:t>
            </a:r>
            <a:r>
              <a:rPr lang="en-US" dirty="0"/>
              <a:t>:</a:t>
            </a:r>
          </a:p>
          <a:p>
            <a:pPr lvl="1"/>
            <a:r>
              <a:rPr lang="en-US" dirty="0"/>
              <a:t>Just one generation after the generation that saw miracles, won great battles, and inherited the promised land, Israel forgot the Lord.</a:t>
            </a:r>
          </a:p>
          <a:p>
            <a:pPr lvl="1"/>
            <a:r>
              <a:rPr lang="en-US" dirty="0"/>
              <a:t>We need to teach the generation to come to Fear the Lord.</a:t>
            </a:r>
          </a:p>
          <a:p>
            <a:pPr lvl="1"/>
            <a:r>
              <a:rPr lang="en-US" dirty="0"/>
              <a:t>We need to teach of his works.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15729211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Deuteronomy 11:18-19  Therefore shall ye lay up these my words in your heart and in your soul, and bind them for a sign upon your hand, that they may be as frontlets between your eyes.  19  </a:t>
            </a:r>
            <a:r>
              <a:rPr lang="en-US" u="sng" dirty="0"/>
              <a:t>And ye shall teach them your children</a:t>
            </a:r>
            <a:r>
              <a:rPr lang="en-US" dirty="0"/>
              <a:t>, </a:t>
            </a:r>
            <a:r>
              <a:rPr lang="en-US" u="sng" dirty="0"/>
              <a:t>speaking of them when thou </a:t>
            </a:r>
            <a:r>
              <a:rPr lang="en-US" u="sng" dirty="0" err="1"/>
              <a:t>sittest</a:t>
            </a:r>
            <a:r>
              <a:rPr lang="en-US" u="sng" dirty="0"/>
              <a:t> in thine house</a:t>
            </a:r>
            <a:r>
              <a:rPr lang="en-US" dirty="0"/>
              <a:t>, and when thou </a:t>
            </a:r>
            <a:r>
              <a:rPr lang="en-US" dirty="0" err="1"/>
              <a:t>walkest</a:t>
            </a:r>
            <a:r>
              <a:rPr lang="en-US" dirty="0"/>
              <a:t> by the way, when thou </a:t>
            </a:r>
            <a:r>
              <a:rPr lang="en-US" dirty="0" err="1"/>
              <a:t>liest</a:t>
            </a:r>
            <a:r>
              <a:rPr lang="en-US" dirty="0"/>
              <a:t> down, and when thou </a:t>
            </a:r>
            <a:r>
              <a:rPr lang="en-US" dirty="0" err="1"/>
              <a:t>risest</a:t>
            </a:r>
            <a:r>
              <a:rPr lang="en-US" dirty="0"/>
              <a:t> up.</a:t>
            </a:r>
          </a:p>
          <a:p>
            <a:pPr lvl="1"/>
            <a:r>
              <a:rPr lang="en-US" dirty="0"/>
              <a:t>God expects you to take his words and hide them in your heart. To have them always in the front of your mind. To have them always on your tongue.</a:t>
            </a:r>
          </a:p>
          <a:p>
            <a:pPr lvl="1"/>
            <a:r>
              <a:rPr lang="en-US" dirty="0"/>
              <a:t>Then, to not hide them, but to teach them to your children.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24567826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4:1-4  </a:t>
            </a:r>
            <a:r>
              <a:rPr lang="en-US" u="sng" dirty="0"/>
              <a:t>Hear, ye children, the instruction of a father</a:t>
            </a:r>
            <a:r>
              <a:rPr lang="en-US" dirty="0"/>
              <a:t>, and attend to know understanding.  2  For I give you good doctrine, forsake ye not my law.  3  For I was my father's son, tender and only beloved in the sight of my mother.  4  </a:t>
            </a:r>
            <a:r>
              <a:rPr lang="en-US" u="sng" dirty="0"/>
              <a:t>He taught me also</a:t>
            </a:r>
            <a:r>
              <a:rPr lang="en-US" dirty="0"/>
              <a:t>, and said unto me, Let thine heart </a:t>
            </a:r>
            <a:r>
              <a:rPr lang="en-US" u="sng" dirty="0"/>
              <a:t>retain my words</a:t>
            </a:r>
            <a:r>
              <a:rPr lang="en-US" dirty="0"/>
              <a:t>: </a:t>
            </a:r>
            <a:r>
              <a:rPr lang="en-US" u="sng" dirty="0"/>
              <a:t>keep my commandments, and </a:t>
            </a:r>
            <a:r>
              <a:rPr lang="en-US" b="1" u="sng" dirty="0"/>
              <a:t>live</a:t>
            </a:r>
            <a:r>
              <a:rPr lang="en-US" dirty="0"/>
              <a:t>.</a:t>
            </a:r>
          </a:p>
          <a:p>
            <a:r>
              <a:rPr lang="en-US" dirty="0"/>
              <a:t>Proverbs 4:20-22  </a:t>
            </a:r>
            <a:r>
              <a:rPr lang="en-US" u="sng" dirty="0"/>
              <a:t>My son, attend to my words</a:t>
            </a:r>
            <a:r>
              <a:rPr lang="en-US" dirty="0"/>
              <a:t>; incline thine ear unto my sayings.  21  Let them not depart from thine eyes; keep them in the midst of thine heart.  22  For </a:t>
            </a:r>
            <a:r>
              <a:rPr lang="en-US" u="sng" dirty="0"/>
              <a:t>they are </a:t>
            </a:r>
            <a:r>
              <a:rPr lang="en-US" b="1" u="sng" dirty="0"/>
              <a:t>life</a:t>
            </a:r>
            <a:r>
              <a:rPr lang="en-US" u="sng" dirty="0"/>
              <a:t> unto those that find them</a:t>
            </a:r>
            <a:r>
              <a:rPr lang="en-US" dirty="0"/>
              <a:t>, and </a:t>
            </a:r>
            <a:r>
              <a:rPr lang="en-US" b="1" u="sng" dirty="0"/>
              <a:t>health</a:t>
            </a:r>
            <a:r>
              <a:rPr lang="en-US" u="sng" dirty="0"/>
              <a:t> to all their flesh</a:t>
            </a:r>
            <a:r>
              <a:rPr lang="en-US" dirty="0"/>
              <a:t>.</a:t>
            </a:r>
          </a:p>
          <a:p>
            <a:pPr lvl="1"/>
            <a:r>
              <a:rPr lang="en-US" dirty="0"/>
              <a:t>You want your child to have life, and life more abundantly.</a:t>
            </a:r>
          </a:p>
          <a:p>
            <a:pPr lvl="1"/>
            <a:r>
              <a:rPr lang="en-US" dirty="0"/>
              <a:t>God wants your child to have spiritual life, and spiritual life more abundantly.</a:t>
            </a:r>
          </a:p>
          <a:p>
            <a:pPr lvl="1"/>
            <a:r>
              <a:rPr lang="en-US" dirty="0"/>
              <a:t>Teach them the word of God. Teach them of the Lord</a:t>
            </a:r>
            <a:r>
              <a:rPr lang="en-US" dirty="0" smtClean="0"/>
              <a:t>.</a:t>
            </a:r>
          </a:p>
          <a:p>
            <a:pPr lvl="1"/>
            <a:r>
              <a:rPr lang="en-US" dirty="0" smtClean="0"/>
              <a:t>Don’t just beat them, teach them, guide them!</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18029967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Isaiah 30:21  And </a:t>
            </a:r>
            <a:r>
              <a:rPr lang="en-US" b="1" u="sng" dirty="0"/>
              <a:t>thine ears shall hear a word behind thee, saying</a:t>
            </a:r>
            <a:r>
              <a:rPr lang="en-US" dirty="0"/>
              <a:t>, </a:t>
            </a:r>
            <a:r>
              <a:rPr lang="en-US" u="sng" dirty="0"/>
              <a:t>This is the way, walk ye in it</a:t>
            </a:r>
            <a:r>
              <a:rPr lang="en-US" dirty="0"/>
              <a:t>, when ye turn to the right hand, and when ye turn to the left.</a:t>
            </a:r>
          </a:p>
          <a:p>
            <a:pPr lvl="1"/>
            <a:r>
              <a:rPr lang="en-US" dirty="0"/>
              <a:t>Why is the voice behind? It is the voice of a teacher, a shepherd, turning you back onto the path.</a:t>
            </a:r>
          </a:p>
          <a:p>
            <a:pPr lvl="1"/>
            <a:r>
              <a:rPr lang="en-US" dirty="0"/>
              <a:t>Train him up in the way, and he shall not depart.</a:t>
            </a:r>
          </a:p>
          <a:p>
            <a:pPr lvl="1"/>
            <a:r>
              <a:rPr lang="en-US" dirty="0" smtClean="0"/>
              <a:t>It </a:t>
            </a:r>
            <a:r>
              <a:rPr lang="en-US" dirty="0"/>
              <a:t>just beating, it is teaching.</a:t>
            </a:r>
          </a:p>
          <a:p>
            <a:r>
              <a:rPr lang="en-US" dirty="0"/>
              <a:t>2 Timothy 3:16  All scripture is given by inspiration of God, and is profitable for doctrine, for reproof, </a:t>
            </a:r>
            <a:r>
              <a:rPr lang="en-US" u="sng" dirty="0"/>
              <a:t>for correction</a:t>
            </a:r>
            <a:r>
              <a:rPr lang="en-US" dirty="0"/>
              <a:t>, </a:t>
            </a:r>
            <a:r>
              <a:rPr lang="en-US" u="sng" dirty="0"/>
              <a:t>for instruction in righteousness</a:t>
            </a:r>
            <a:r>
              <a:rPr lang="en-US" dirty="0"/>
              <a:t>:</a:t>
            </a:r>
          </a:p>
          <a:p>
            <a:pPr lvl="1"/>
            <a:r>
              <a:rPr lang="en-US" dirty="0" smtClean="0"/>
              <a:t>Scripture </a:t>
            </a:r>
            <a:r>
              <a:rPr lang="en-US" dirty="0"/>
              <a:t>is what is going to best instruct children in righteousness.</a:t>
            </a:r>
          </a:p>
        </p:txBody>
      </p:sp>
      <p:sp>
        <p:nvSpPr>
          <p:cNvPr id="3" name="Slide Number Placeholder 2"/>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26407765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514350" indent="-514350">
              <a:buAutoNum type="arabicParenR"/>
            </a:pPr>
            <a:r>
              <a:rPr lang="en-US" dirty="0" smtClean="0">
                <a:solidFill>
                  <a:schemeClr val="tx1">
                    <a:lumMod val="65000"/>
                    <a:lumOff val="35000"/>
                  </a:schemeClr>
                </a:solidFill>
              </a:rPr>
              <a:t>Explain</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29</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34213233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tx1">
                    <a:lumMod val="65000"/>
                    <a:lumOff val="35000"/>
                  </a:schemeClr>
                </a:solidFill>
              </a:rPr>
              <a:t>Addition to “Teach Them”:</a:t>
            </a:r>
          </a:p>
          <a:p>
            <a:r>
              <a:rPr lang="en-US" dirty="0"/>
              <a:t>2 Chronicles 1:6-7  And Solomon went up thither to the </a:t>
            </a:r>
            <a:r>
              <a:rPr lang="en-US" dirty="0" err="1"/>
              <a:t>brasen</a:t>
            </a:r>
            <a:r>
              <a:rPr lang="en-US" dirty="0"/>
              <a:t> altar before the LORD, which was at the tabernacle of the congregation, and </a:t>
            </a:r>
            <a:r>
              <a:rPr lang="en-US" u="sng" dirty="0"/>
              <a:t>offered a thousand burnt offerings</a:t>
            </a:r>
            <a:r>
              <a:rPr lang="en-US" dirty="0"/>
              <a:t> upon it.  7  In that night did God appear unto Solomon, and said unto him, </a:t>
            </a:r>
            <a:r>
              <a:rPr lang="en-US" u="sng" dirty="0"/>
              <a:t>Ask what I shall give thee</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30</a:t>
            </a:fld>
            <a:endParaRPr lang="en-US"/>
          </a:p>
        </p:txBody>
      </p:sp>
    </p:spTree>
    <p:extLst>
      <p:ext uri="{BB962C8B-B14F-4D97-AF65-F5344CB8AC3E}">
        <p14:creationId xmlns:p14="http://schemas.microsoft.com/office/powerpoint/2010/main" val="11939889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tx1">
                    <a:lumMod val="65000"/>
                    <a:lumOff val="35000"/>
                  </a:schemeClr>
                </a:solidFill>
              </a:rPr>
              <a:t>Addition to </a:t>
            </a:r>
            <a:r>
              <a:rPr lang="en-US" u="sng" dirty="0" smtClean="0">
                <a:solidFill>
                  <a:schemeClr val="tx1">
                    <a:lumMod val="65000"/>
                    <a:lumOff val="35000"/>
                  </a:schemeClr>
                </a:solidFill>
              </a:rPr>
              <a:t>“Teach Them”:</a:t>
            </a:r>
            <a:endParaRPr lang="en-US" u="sng" dirty="0">
              <a:solidFill>
                <a:schemeClr val="tx1">
                  <a:lumMod val="65000"/>
                  <a:lumOff val="35000"/>
                </a:schemeClr>
              </a:solidFill>
            </a:endParaRPr>
          </a:p>
          <a:p>
            <a:r>
              <a:rPr lang="en-US" dirty="0" smtClean="0"/>
              <a:t>2 </a:t>
            </a:r>
            <a:r>
              <a:rPr lang="en-US" dirty="0"/>
              <a:t>Chronicles 1:10  </a:t>
            </a:r>
            <a:r>
              <a:rPr lang="en-US" u="sng" dirty="0"/>
              <a:t>Give me now wisdom and knowledge</a:t>
            </a:r>
            <a:r>
              <a:rPr lang="en-US" dirty="0"/>
              <a:t>, that I may go out and come in before this people: for who can judge this thy people, that is so great?</a:t>
            </a:r>
          </a:p>
          <a:p>
            <a:r>
              <a:rPr lang="en-US" dirty="0"/>
              <a:t>2 Chronicles 1:12  </a:t>
            </a:r>
            <a:r>
              <a:rPr lang="en-US" u="sng" dirty="0"/>
              <a:t>Wisdom and knowledge is granted unto thee</a:t>
            </a:r>
            <a:r>
              <a:rPr lang="en-US" dirty="0"/>
              <a:t>; and I will give thee riches, and wealth, and </a:t>
            </a:r>
            <a:r>
              <a:rPr lang="en-US" dirty="0" err="1"/>
              <a:t>honour</a:t>
            </a:r>
            <a:r>
              <a:rPr lang="en-US" dirty="0"/>
              <a:t>, such as none of the kings have had that have been before thee, neither shall there any after thee have the like.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31</a:t>
            </a:fld>
            <a:endParaRPr lang="en-US"/>
          </a:p>
        </p:txBody>
      </p:sp>
    </p:spTree>
    <p:extLst>
      <p:ext uri="{BB962C8B-B14F-4D97-AF65-F5344CB8AC3E}">
        <p14:creationId xmlns:p14="http://schemas.microsoft.com/office/powerpoint/2010/main" val="6493332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tx1">
                    <a:lumMod val="65000"/>
                    <a:lumOff val="35000"/>
                  </a:schemeClr>
                </a:solidFill>
              </a:rPr>
              <a:t>Addition to “Teach Them”:</a:t>
            </a:r>
          </a:p>
          <a:p>
            <a:r>
              <a:rPr lang="en-US" dirty="0"/>
              <a:t>1 Chronicles 22:11-13  </a:t>
            </a:r>
            <a:r>
              <a:rPr lang="en-US" u="sng" dirty="0"/>
              <a:t>Now, my son</a:t>
            </a:r>
            <a:r>
              <a:rPr lang="en-US" dirty="0"/>
              <a:t>, the LORD be with thee; and prosper thou, and build the house of the LORD thy God, as he hath said of thee.  12  </a:t>
            </a:r>
            <a:r>
              <a:rPr lang="en-US" u="sng" dirty="0"/>
              <a:t>Only the LORD give thee wisdom and understanding</a:t>
            </a:r>
            <a:r>
              <a:rPr lang="en-US" dirty="0"/>
              <a:t>, and give thee charge concerning Israel, that thou </a:t>
            </a:r>
            <a:r>
              <a:rPr lang="en-US" dirty="0" err="1"/>
              <a:t>mayest</a:t>
            </a:r>
            <a:r>
              <a:rPr lang="en-US" dirty="0"/>
              <a:t> keep the law of the LORD thy God.  13  </a:t>
            </a:r>
            <a:r>
              <a:rPr lang="en-US" u="sng" dirty="0"/>
              <a:t>Then shalt thou prosper</a:t>
            </a:r>
            <a:r>
              <a:rPr lang="en-US" dirty="0"/>
              <a:t>, if thou </a:t>
            </a:r>
            <a:r>
              <a:rPr lang="en-US" dirty="0" err="1"/>
              <a:t>takest</a:t>
            </a:r>
            <a:r>
              <a:rPr lang="en-US" dirty="0"/>
              <a:t> heed to fulfil the statutes and judgments which the LORD charged Moses with concerning Israel: be strong, and of good courage; dread not, nor be dismayed</a:t>
            </a:r>
            <a:r>
              <a:rPr lang="en-US" dirty="0" smtClean="0"/>
              <a:t>.</a:t>
            </a:r>
          </a:p>
          <a:p>
            <a:pPr lvl="1"/>
            <a:r>
              <a:rPr lang="en-US" dirty="0" smtClean="0"/>
              <a:t>David is the reason Solomon had the wisdom to ask for wisdom.</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32</a:t>
            </a:fld>
            <a:endParaRPr lang="en-US"/>
          </a:p>
        </p:txBody>
      </p:sp>
    </p:spTree>
    <p:extLst>
      <p:ext uri="{BB962C8B-B14F-4D97-AF65-F5344CB8AC3E}">
        <p14:creationId xmlns:p14="http://schemas.microsoft.com/office/powerpoint/2010/main" val="12686508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u="sng" dirty="0">
                <a:solidFill>
                  <a:schemeClr val="tx1">
                    <a:lumMod val="65000"/>
                    <a:lumOff val="35000"/>
                  </a:schemeClr>
                </a:solidFill>
              </a:rPr>
              <a:t>God expects you to </a:t>
            </a:r>
            <a:r>
              <a:rPr lang="en-US" u="sng" dirty="0" smtClean="0">
                <a:solidFill>
                  <a:schemeClr val="tx1">
                    <a:lumMod val="65000"/>
                    <a:lumOff val="35000"/>
                  </a:schemeClr>
                </a:solidFill>
              </a:rPr>
              <a:t>EXPLAIN truth to your children</a:t>
            </a:r>
            <a:endParaRPr lang="en-US" u="sng" dirty="0">
              <a:solidFill>
                <a:schemeClr val="tx1">
                  <a:lumMod val="65000"/>
                  <a:lumOff val="35000"/>
                </a:schemeClr>
              </a:solidFill>
            </a:endParaRPr>
          </a:p>
          <a:p>
            <a:r>
              <a:rPr lang="en-US" dirty="0"/>
              <a:t>Deuteronomy 6:20-24  And </a:t>
            </a:r>
            <a:r>
              <a:rPr lang="en-US" u="sng" dirty="0"/>
              <a:t>when thy son </a:t>
            </a:r>
            <a:r>
              <a:rPr lang="en-US" u="sng" dirty="0" err="1"/>
              <a:t>asketh</a:t>
            </a:r>
            <a:r>
              <a:rPr lang="en-US" u="sng" dirty="0"/>
              <a:t> thee</a:t>
            </a:r>
            <a:r>
              <a:rPr lang="en-US" dirty="0"/>
              <a:t> in time to come, saying, What mean the testimonies, and the statutes, and the judgments, which the LORD our God hath commanded you?  21  </a:t>
            </a:r>
            <a:r>
              <a:rPr lang="en-US" u="sng" dirty="0"/>
              <a:t>Then thou shalt say unto thy son</a:t>
            </a:r>
            <a:r>
              <a:rPr lang="en-US" dirty="0"/>
              <a:t>, We were Pharaoh's bondmen in Egypt; and the LORD brought us out of Egypt with a mighty hand:  22  And the LORD shewed signs and wonders, great and sore, upon Egypt, upon Pharaoh, and upon all his household, before our eyes:  23  And he brought us out from thence, that he might bring us in, to give us the land which he </a:t>
            </a:r>
            <a:r>
              <a:rPr lang="en-US" dirty="0" err="1"/>
              <a:t>sware</a:t>
            </a:r>
            <a:r>
              <a:rPr lang="en-US" dirty="0"/>
              <a:t> unto our fathers.  24  And </a:t>
            </a:r>
            <a:r>
              <a:rPr lang="en-US" u="sng" dirty="0"/>
              <a:t>the LORD commanded us to do all these statutes, to fear the LORD</a:t>
            </a:r>
            <a:r>
              <a:rPr lang="en-US" dirty="0"/>
              <a:t> our God, </a:t>
            </a:r>
            <a:r>
              <a:rPr lang="en-US" u="sng" dirty="0"/>
              <a:t>for our good always</a:t>
            </a:r>
            <a:r>
              <a:rPr lang="en-US" dirty="0"/>
              <a:t>, </a:t>
            </a:r>
            <a:r>
              <a:rPr lang="en-US" u="sng" dirty="0"/>
              <a:t>that he might preserve us alive</a:t>
            </a:r>
            <a:r>
              <a:rPr lang="en-US" dirty="0"/>
              <a:t>, as it is at this day.</a:t>
            </a:r>
          </a:p>
          <a:p>
            <a:pPr lvl="1"/>
            <a:r>
              <a:rPr lang="en-US" dirty="0"/>
              <a:t>God expects you to explain to your children. </a:t>
            </a:r>
          </a:p>
          <a:p>
            <a:pPr lvl="1"/>
            <a:r>
              <a:rPr lang="en-US" dirty="0"/>
              <a:t>Explain why we serve the Lord. Explain why we fear him. </a:t>
            </a:r>
          </a:p>
          <a:p>
            <a:pPr lvl="1"/>
            <a:r>
              <a:rPr lang="en-US" dirty="0"/>
              <a:t>It is for our good. So that we might live.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33</a:t>
            </a:fld>
            <a:endParaRPr lang="en-US"/>
          </a:p>
        </p:txBody>
      </p:sp>
    </p:spTree>
    <p:extLst>
      <p:ext uri="{BB962C8B-B14F-4D97-AF65-F5344CB8AC3E}">
        <p14:creationId xmlns:p14="http://schemas.microsoft.com/office/powerpoint/2010/main" val="37012442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Exodus 13:14-15  And it shall be </a:t>
            </a:r>
            <a:r>
              <a:rPr lang="en-US" u="sng" dirty="0"/>
              <a:t>when thy son </a:t>
            </a:r>
            <a:r>
              <a:rPr lang="en-US" u="sng" dirty="0" err="1"/>
              <a:t>asketh</a:t>
            </a:r>
            <a:r>
              <a:rPr lang="en-US" u="sng" dirty="0"/>
              <a:t> thee in time to come, saying, What is this</a:t>
            </a:r>
            <a:r>
              <a:rPr lang="en-US" dirty="0"/>
              <a:t>? that </a:t>
            </a:r>
            <a:r>
              <a:rPr lang="en-US" u="sng" dirty="0"/>
              <a:t>thou shalt say unto him</a:t>
            </a:r>
            <a:r>
              <a:rPr lang="en-US" dirty="0"/>
              <a:t>, By strength of hand the LORD brought us out from Egypt, from the house of bondage:  15  And it came to pass, when Pharaoh would hardly let us go, that the LORD slew all the firstborn in the land of Egypt, both the firstborn of man, and the firstborn of beast: </a:t>
            </a:r>
            <a:r>
              <a:rPr lang="en-US" u="sng" dirty="0"/>
              <a:t>therefore I sacrifice to the LORD all that </a:t>
            </a:r>
            <a:r>
              <a:rPr lang="en-US" u="sng" dirty="0" err="1"/>
              <a:t>openeth</a:t>
            </a:r>
            <a:r>
              <a:rPr lang="en-US" u="sng" dirty="0"/>
              <a:t> the matrix</a:t>
            </a:r>
            <a:r>
              <a:rPr lang="en-US" dirty="0"/>
              <a:t>, being males; but all the firstborn of my children I redeem.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34</a:t>
            </a:fld>
            <a:endParaRPr lang="en-US"/>
          </a:p>
        </p:txBody>
      </p:sp>
    </p:spTree>
    <p:extLst>
      <p:ext uri="{BB962C8B-B14F-4D97-AF65-F5344CB8AC3E}">
        <p14:creationId xmlns:p14="http://schemas.microsoft.com/office/powerpoint/2010/main" val="41906162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Joshua 4:21-24  And he spake unto the children of Israel, saying, </a:t>
            </a:r>
            <a:r>
              <a:rPr lang="en-US" u="sng" dirty="0"/>
              <a:t>When your children shall ask their fathers in time to come</a:t>
            </a:r>
            <a:r>
              <a:rPr lang="en-US" dirty="0"/>
              <a:t>, saying, What mean these stones?  22  Then </a:t>
            </a:r>
            <a:r>
              <a:rPr lang="en-US" u="sng" dirty="0"/>
              <a:t>ye shall let your children know</a:t>
            </a:r>
            <a:r>
              <a:rPr lang="en-US" dirty="0"/>
              <a:t>, saying, Israel came over this Jordan on dry land.  23  For the LORD your God dried up the waters of Jordan from before you, until ye were passed over, as the LORD your God did to the Red sea, which he dried up from before us, until we were gone over:  24  That all the people of the earth might know the hand of the LORD, that it is mighty: </a:t>
            </a:r>
            <a:r>
              <a:rPr lang="en-US" u="sng" dirty="0"/>
              <a:t>that ye might fear the LORD your God for ever</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35</a:t>
            </a:fld>
            <a:endParaRPr lang="en-US"/>
          </a:p>
        </p:txBody>
      </p:sp>
    </p:spTree>
    <p:extLst>
      <p:ext uri="{BB962C8B-B14F-4D97-AF65-F5344CB8AC3E}">
        <p14:creationId xmlns:p14="http://schemas.microsoft.com/office/powerpoint/2010/main" val="17401294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Exodus 12:26-27  And it shall come to pass, when your children shall say unto you, </a:t>
            </a:r>
            <a:r>
              <a:rPr lang="en-US" u="sng" dirty="0"/>
              <a:t>What mean ye by this service?</a:t>
            </a:r>
            <a:r>
              <a:rPr lang="en-US" dirty="0"/>
              <a:t>  27  That </a:t>
            </a:r>
            <a:r>
              <a:rPr lang="en-US" u="sng" dirty="0"/>
              <a:t>ye shall say</a:t>
            </a:r>
            <a:r>
              <a:rPr lang="en-US" dirty="0"/>
              <a:t>, It is the sacrifice of the LORD'S </a:t>
            </a:r>
            <a:r>
              <a:rPr lang="en-US" dirty="0" err="1"/>
              <a:t>passover</a:t>
            </a:r>
            <a:r>
              <a:rPr lang="en-US" dirty="0"/>
              <a:t>, who passed over the houses of the children of Israel in Egypt, when he smote the Egyptians, and delivered our houses. And the people bowed the head and worshipped.</a:t>
            </a:r>
          </a:p>
          <a:p>
            <a:pPr lvl="1"/>
            <a:r>
              <a:rPr lang="en-US" dirty="0" smtClean="0"/>
              <a:t>Over and again, God tells the fathers and to EXPLAIN</a:t>
            </a:r>
          </a:p>
          <a:p>
            <a:pPr lvl="1"/>
            <a:r>
              <a:rPr lang="en-US" dirty="0"/>
              <a:t>God expects you to explain Him and his works to your children.</a:t>
            </a:r>
          </a:p>
          <a:p>
            <a:pPr lvl="1"/>
            <a:r>
              <a:rPr lang="en-US" dirty="0" smtClean="0"/>
              <a:t>Every </a:t>
            </a:r>
            <a:r>
              <a:rPr lang="en-US" dirty="0"/>
              <a:t>work that God did was not to be forgotten, it was to be taught to the next generation.</a:t>
            </a:r>
          </a:p>
          <a:p>
            <a:pPr lvl="1"/>
            <a:r>
              <a:rPr lang="en-US" dirty="0"/>
              <a:t>We need a WHY to satisfy our curiosity. We need a REASON to believe what we hear</a:t>
            </a:r>
            <a:r>
              <a:rPr lang="en-US" dirty="0" smtClean="0"/>
              <a:t>.</a:t>
            </a:r>
          </a:p>
          <a:p>
            <a:pPr lvl="1"/>
            <a:r>
              <a:rPr lang="en-US" dirty="0"/>
              <a:t>“…for in the day that thou </a:t>
            </a:r>
            <a:r>
              <a:rPr lang="en-US" dirty="0" err="1"/>
              <a:t>eatest</a:t>
            </a:r>
            <a:r>
              <a:rPr lang="en-US" dirty="0"/>
              <a:t> thereof, </a:t>
            </a:r>
            <a:r>
              <a:rPr lang="en-US" u="sng" dirty="0"/>
              <a:t>thou shalt surely die</a:t>
            </a:r>
            <a:r>
              <a:rPr lang="en-US" dirty="0" smtClean="0"/>
              <a:t>.”</a:t>
            </a:r>
            <a:endParaRPr lang="en-US" dirty="0"/>
          </a:p>
          <a:p>
            <a:pPr lvl="1"/>
            <a:r>
              <a:rPr lang="en-US" dirty="0"/>
              <a:t>We are expected to have an answer ready</a:t>
            </a:r>
            <a:r>
              <a:rPr lang="en-US" dirty="0" smtClean="0"/>
              <a:t>.</a:t>
            </a:r>
          </a:p>
          <a:p>
            <a:r>
              <a:rPr lang="en-US" dirty="0"/>
              <a:t>1 Peter 3:15  But sanctify the Lord God in your hearts: </a:t>
            </a:r>
            <a:r>
              <a:rPr lang="en-US" u="sng" dirty="0"/>
              <a:t>and be ready always to give an answer </a:t>
            </a:r>
            <a:r>
              <a:rPr lang="en-US" b="1" u="sng" dirty="0"/>
              <a:t>to every man that </a:t>
            </a:r>
            <a:r>
              <a:rPr lang="en-US" b="1" u="sng" dirty="0" err="1"/>
              <a:t>asketh</a:t>
            </a:r>
            <a:r>
              <a:rPr lang="en-US" u="sng" dirty="0"/>
              <a:t> you a reason</a:t>
            </a:r>
            <a:r>
              <a:rPr lang="en-US" dirty="0"/>
              <a:t> of the hope that is in you with meekness and fear</a:t>
            </a:r>
            <a:r>
              <a:rPr lang="en-US" dirty="0" smtClean="0"/>
              <a:t>:</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36</a:t>
            </a:fld>
            <a:endParaRPr lang="en-US"/>
          </a:p>
        </p:txBody>
      </p:sp>
    </p:spTree>
    <p:extLst>
      <p:ext uri="{BB962C8B-B14F-4D97-AF65-F5344CB8AC3E}">
        <p14:creationId xmlns:p14="http://schemas.microsoft.com/office/powerpoint/2010/main" val="4319518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Job 36:9-10  Then </a:t>
            </a:r>
            <a:r>
              <a:rPr lang="en-US" u="sng" dirty="0"/>
              <a:t>he </a:t>
            </a:r>
            <a:r>
              <a:rPr lang="en-US" u="sng" dirty="0" err="1"/>
              <a:t>sheweth</a:t>
            </a:r>
            <a:r>
              <a:rPr lang="en-US" u="sng" dirty="0"/>
              <a:t> them their work</a:t>
            </a:r>
            <a:r>
              <a:rPr lang="en-US" dirty="0"/>
              <a:t>, and their transgressions that they have exceeded.  10  </a:t>
            </a:r>
            <a:r>
              <a:rPr lang="en-US" u="sng" dirty="0"/>
              <a:t>He </a:t>
            </a:r>
            <a:r>
              <a:rPr lang="en-US" u="sng" dirty="0" err="1"/>
              <a:t>openeth</a:t>
            </a:r>
            <a:r>
              <a:rPr lang="en-US" u="sng" dirty="0"/>
              <a:t> also their ear to discipline</a:t>
            </a:r>
            <a:r>
              <a:rPr lang="en-US" dirty="0"/>
              <a:t>, and </a:t>
            </a:r>
            <a:r>
              <a:rPr lang="en-US" dirty="0" err="1"/>
              <a:t>commandeth</a:t>
            </a:r>
            <a:r>
              <a:rPr lang="en-US" dirty="0"/>
              <a:t> that they return from iniquity.</a:t>
            </a:r>
          </a:p>
          <a:p>
            <a:pPr lvl="1"/>
            <a:r>
              <a:rPr lang="en-US" dirty="0" smtClean="0"/>
              <a:t>What does the ear have to do with punishment? (NOTE: the only time that word is used)</a:t>
            </a:r>
          </a:p>
          <a:p>
            <a:pPr lvl="1"/>
            <a:r>
              <a:rPr lang="en-US" dirty="0"/>
              <a:t>You don’t beat them without a cause, or without them understanding the cause.</a:t>
            </a:r>
          </a:p>
          <a:p>
            <a:pPr lvl="1"/>
            <a:r>
              <a:rPr lang="en-US" dirty="0" smtClean="0"/>
              <a:t>You </a:t>
            </a:r>
            <a:r>
              <a:rPr lang="en-US" dirty="0"/>
              <a:t>don’t just beat them back onto the right path, you </a:t>
            </a:r>
            <a:r>
              <a:rPr lang="en-US" dirty="0" smtClean="0"/>
              <a:t>show and explain</a:t>
            </a:r>
            <a:r>
              <a:rPr lang="en-US" dirty="0"/>
              <a:t>.</a:t>
            </a:r>
          </a:p>
          <a:p>
            <a:r>
              <a:rPr lang="en-US" dirty="0"/>
              <a:t>Isaiah 1:17-20  </a:t>
            </a:r>
            <a:r>
              <a:rPr lang="en-US" u="sng" dirty="0"/>
              <a:t>Learn to do well</a:t>
            </a:r>
            <a:r>
              <a:rPr lang="en-US" dirty="0"/>
              <a:t>; seek judgment, relieve the oppressed, judge the fatherless, plead for the widow.  18  Come now, and </a:t>
            </a:r>
            <a:r>
              <a:rPr lang="en-US" u="sng" dirty="0"/>
              <a:t>let us </a:t>
            </a:r>
            <a:r>
              <a:rPr lang="en-US" b="1" u="sng" dirty="0"/>
              <a:t>reason</a:t>
            </a:r>
            <a:r>
              <a:rPr lang="en-US" u="sng" dirty="0"/>
              <a:t> together, saith the LORD</a:t>
            </a:r>
            <a:r>
              <a:rPr lang="en-US" dirty="0"/>
              <a:t>: though your sins be as scarlet, they shall be as white as snow; though they be red like crimson, they shall be as wool.  19  </a:t>
            </a:r>
            <a:r>
              <a:rPr lang="en-US" u="sng" dirty="0"/>
              <a:t>If ye be willing and obedient, ye shall eat the good of the land</a:t>
            </a:r>
            <a:r>
              <a:rPr lang="en-US" dirty="0"/>
              <a:t>:  20  But </a:t>
            </a:r>
            <a:r>
              <a:rPr lang="en-US" u="sng" dirty="0"/>
              <a:t>if ye refuse and rebel, ye shall be devoured with the sword</a:t>
            </a:r>
            <a:r>
              <a:rPr lang="en-US" dirty="0"/>
              <a:t>: for the mouth of the LORD hath spoken it.</a:t>
            </a:r>
          </a:p>
          <a:p>
            <a:pPr lvl="1"/>
            <a:r>
              <a:rPr lang="en-US" dirty="0"/>
              <a:t>Your </a:t>
            </a:r>
            <a:r>
              <a:rPr lang="en-US" dirty="0" smtClean="0"/>
              <a:t>heavenly Father </a:t>
            </a:r>
            <a:r>
              <a:rPr lang="en-US" dirty="0"/>
              <a:t>teaches, </a:t>
            </a:r>
            <a:r>
              <a:rPr lang="en-US" dirty="0" smtClean="0"/>
              <a:t>shows, warns</a:t>
            </a:r>
            <a:r>
              <a:rPr lang="en-US" dirty="0"/>
              <a:t>, explains, reasons.</a:t>
            </a:r>
          </a:p>
          <a:p>
            <a:pPr lvl="1"/>
            <a:r>
              <a:rPr lang="en-US" dirty="0"/>
              <a:t>You are expected to explain and warn your children. </a:t>
            </a:r>
          </a:p>
          <a:p>
            <a:pPr lvl="1"/>
            <a:r>
              <a:rPr lang="en-US" dirty="0"/>
              <a:t>You are expected to have an answer ready.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37</a:t>
            </a:fld>
            <a:endParaRPr lang="en-US"/>
          </a:p>
        </p:txBody>
      </p:sp>
    </p:spTree>
    <p:extLst>
      <p:ext uri="{BB962C8B-B14F-4D97-AF65-F5344CB8AC3E}">
        <p14:creationId xmlns:p14="http://schemas.microsoft.com/office/powerpoint/2010/main" val="3764156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12:14  Behold, the third time I am ready to come to you; and I will not be burdensome to you: for I seek not yours, but you: for </a:t>
            </a:r>
            <a:r>
              <a:rPr lang="en-US" u="sng" dirty="0"/>
              <a:t>the children ought not to lay up for the parents, but the parents for the children</a:t>
            </a:r>
            <a:r>
              <a:rPr lang="en-US" dirty="0"/>
              <a:t>.</a:t>
            </a:r>
          </a:p>
          <a:p>
            <a:pPr lvl="1"/>
            <a:r>
              <a:rPr lang="en-US" dirty="0"/>
              <a:t>To lay up monetarily for our children is natural, it is </a:t>
            </a:r>
            <a:r>
              <a:rPr lang="en-US" dirty="0" smtClean="0"/>
              <a:t>worldly </a:t>
            </a:r>
            <a:r>
              <a:rPr lang="en-US" dirty="0"/>
              <a:t>wisdom.</a:t>
            </a:r>
          </a:p>
          <a:p>
            <a:pPr lvl="1"/>
            <a:r>
              <a:rPr lang="en-US" dirty="0" smtClean="0"/>
              <a:t>“Never too early”, man says. Now </a:t>
            </a:r>
            <a:r>
              <a:rPr lang="en-US" dirty="0"/>
              <a:t>is the time to save up.</a:t>
            </a:r>
          </a:p>
          <a:p>
            <a:pPr lvl="1"/>
            <a:r>
              <a:rPr lang="en-US" dirty="0"/>
              <a:t>What we need to do is lay up Spiritual knowledge for them.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38</a:t>
            </a:fld>
            <a:endParaRPr lang="en-US"/>
          </a:p>
        </p:txBody>
      </p:sp>
    </p:spTree>
    <p:extLst>
      <p:ext uri="{BB962C8B-B14F-4D97-AF65-F5344CB8AC3E}">
        <p14:creationId xmlns:p14="http://schemas.microsoft.com/office/powerpoint/2010/main" val="30088074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2:2-6  For </a:t>
            </a:r>
            <a:r>
              <a:rPr lang="en-US" b="1" u="sng" dirty="0"/>
              <a:t>I determined not to know any thing among you, save Jesus Christ, and him crucified</a:t>
            </a:r>
            <a:r>
              <a:rPr lang="en-US" dirty="0"/>
              <a:t>.  3  And I was with you in weakness, and in fear, and in much trembling.  4  And my speech and my preaching was </a:t>
            </a:r>
            <a:r>
              <a:rPr lang="en-US" u="sng" dirty="0"/>
              <a:t>not with enticing words of man's wisdom</a:t>
            </a:r>
            <a:r>
              <a:rPr lang="en-US" dirty="0"/>
              <a:t>, but in </a:t>
            </a:r>
            <a:r>
              <a:rPr lang="en-US" b="1" u="sng" dirty="0"/>
              <a:t>demonstration</a:t>
            </a:r>
            <a:r>
              <a:rPr lang="en-US" u="sng" dirty="0"/>
              <a:t> of the Spirit and of power</a:t>
            </a:r>
            <a:r>
              <a:rPr lang="en-US" dirty="0"/>
              <a:t>:  5  That your faith should not stand in the wisdom of men, but in </a:t>
            </a:r>
            <a:r>
              <a:rPr lang="en-US" u="sng" dirty="0"/>
              <a:t>the power of God</a:t>
            </a:r>
            <a:r>
              <a:rPr lang="en-US" dirty="0"/>
              <a:t>.  6  Howbeit we speak wisdom among them that are perfect: yet </a:t>
            </a:r>
            <a:r>
              <a:rPr lang="en-US" u="sng" dirty="0"/>
              <a:t>not the wisdom of this world</a:t>
            </a:r>
            <a:r>
              <a:rPr lang="en-US" dirty="0"/>
              <a:t>, nor of the princes of this world, that </a:t>
            </a:r>
            <a:r>
              <a:rPr lang="en-US" u="sng" dirty="0"/>
              <a:t>come to </a:t>
            </a:r>
            <a:r>
              <a:rPr lang="en-US" u="sng" dirty="0" err="1"/>
              <a:t>nought</a:t>
            </a:r>
            <a:r>
              <a:rPr lang="en-US" dirty="0"/>
              <a:t>:</a:t>
            </a:r>
          </a:p>
          <a:p>
            <a:pPr lvl="1"/>
            <a:r>
              <a:rPr lang="en-US" dirty="0" smtClean="0"/>
              <a:t>The </a:t>
            </a:r>
            <a:r>
              <a:rPr lang="en-US" dirty="0"/>
              <a:t>only thing that is truly important to teach a child is the gospel, and the word of God.</a:t>
            </a:r>
          </a:p>
          <a:p>
            <a:pPr lvl="1"/>
            <a:r>
              <a:rPr lang="en-US" dirty="0" smtClean="0"/>
              <a:t>All </a:t>
            </a:r>
            <a:r>
              <a:rPr lang="en-US" dirty="0"/>
              <a:t>other wisdom that you can impart to them will come to nothing.</a:t>
            </a:r>
          </a:p>
          <a:p>
            <a:pPr lvl="1"/>
            <a:r>
              <a:rPr lang="en-US" dirty="0"/>
              <a:t>Paul didn’t </a:t>
            </a:r>
            <a:r>
              <a:rPr lang="en-US" dirty="0" smtClean="0"/>
              <a:t>teach </a:t>
            </a:r>
            <a:r>
              <a:rPr lang="en-US" dirty="0"/>
              <a:t>man’s words, he taught and explained God’s words, and then demonstrated them.</a:t>
            </a:r>
          </a:p>
          <a:p>
            <a:pPr lvl="1"/>
            <a:r>
              <a:rPr lang="en-US" dirty="0" smtClean="0"/>
              <a:t>We </a:t>
            </a:r>
            <a:r>
              <a:rPr lang="en-US" dirty="0"/>
              <a:t>need to teach and demonstrate the power of God.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39</a:t>
            </a:fld>
            <a:endParaRPr lang="en-US"/>
          </a:p>
        </p:txBody>
      </p:sp>
    </p:spTree>
    <p:extLst>
      <p:ext uri="{BB962C8B-B14F-4D97-AF65-F5344CB8AC3E}">
        <p14:creationId xmlns:p14="http://schemas.microsoft.com/office/powerpoint/2010/main" val="5284244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514350" indent="-514350">
              <a:buAutoNum type="arabicParenR"/>
            </a:pPr>
            <a:r>
              <a:rPr lang="en-US" dirty="0" smtClean="0">
                <a:solidFill>
                  <a:schemeClr val="tx1">
                    <a:lumMod val="65000"/>
                    <a:lumOff val="35000"/>
                  </a:schemeClr>
                </a:solidFill>
              </a:rPr>
              <a:t>Explain</a:t>
            </a:r>
          </a:p>
          <a:p>
            <a:pPr marL="514350" indent="-514350">
              <a:buAutoNum type="arabicParenR"/>
            </a:pPr>
            <a:r>
              <a:rPr lang="en-US" dirty="0" smtClean="0">
                <a:solidFill>
                  <a:schemeClr val="tx1">
                    <a:lumMod val="65000"/>
                    <a:lumOff val="35000"/>
                  </a:schemeClr>
                </a:solidFill>
              </a:rPr>
              <a:t>Demonstrate</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40</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26226737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Philippians </a:t>
            </a:r>
            <a:r>
              <a:rPr lang="en-US" dirty="0"/>
              <a:t>3:17  Brethren, </a:t>
            </a:r>
            <a:r>
              <a:rPr lang="en-US" u="sng" dirty="0"/>
              <a:t>be followers together of me</a:t>
            </a:r>
            <a:r>
              <a:rPr lang="en-US" dirty="0"/>
              <a:t>, and mark them which walk so as </a:t>
            </a:r>
            <a:r>
              <a:rPr lang="en-US" u="sng" dirty="0"/>
              <a:t>ye have us for an ensample</a:t>
            </a:r>
            <a:r>
              <a:rPr lang="en-US" dirty="0"/>
              <a:t>.</a:t>
            </a:r>
          </a:p>
          <a:p>
            <a:pPr lvl="1"/>
            <a:r>
              <a:rPr lang="en-US" dirty="0"/>
              <a:t>What are YOU doing? You are their example!</a:t>
            </a:r>
          </a:p>
          <a:p>
            <a:pPr lvl="1"/>
            <a:r>
              <a:rPr lang="en-US" dirty="0" smtClean="0"/>
              <a:t>Children </a:t>
            </a:r>
            <a:r>
              <a:rPr lang="en-US" dirty="0"/>
              <a:t>are going to imitate their parents.</a:t>
            </a:r>
          </a:p>
          <a:p>
            <a:pPr lvl="2"/>
            <a:r>
              <a:rPr lang="en-US" dirty="0"/>
              <a:t>If you bite and devour, they will bite and devour.</a:t>
            </a:r>
          </a:p>
          <a:p>
            <a:pPr lvl="2"/>
            <a:r>
              <a:rPr lang="en-US" dirty="0"/>
              <a:t>If you yell and curse, they will yell and curse.</a:t>
            </a:r>
          </a:p>
          <a:p>
            <a:pPr lvl="2"/>
            <a:r>
              <a:rPr lang="en-US" dirty="0"/>
              <a:t>If you break the law, they </a:t>
            </a:r>
            <a:r>
              <a:rPr lang="en-US" dirty="0" smtClean="0"/>
              <a:t>will </a:t>
            </a:r>
            <a:r>
              <a:rPr lang="en-US" dirty="0"/>
              <a:t>break the law.</a:t>
            </a:r>
          </a:p>
          <a:p>
            <a:pPr lvl="2"/>
            <a:r>
              <a:rPr lang="en-US" dirty="0"/>
              <a:t>If you read and pray, they will read and pray.</a:t>
            </a:r>
          </a:p>
          <a:p>
            <a:pPr lvl="2"/>
            <a:r>
              <a:rPr lang="en-US" dirty="0"/>
              <a:t>If you serve the Lord, they will serve the Lord.</a:t>
            </a:r>
          </a:p>
          <a:p>
            <a:r>
              <a:rPr lang="en-US" dirty="0"/>
              <a:t>Matthew 10:37  He that </a:t>
            </a:r>
            <a:r>
              <a:rPr lang="en-US" dirty="0" err="1"/>
              <a:t>loveth</a:t>
            </a:r>
            <a:r>
              <a:rPr lang="en-US" dirty="0"/>
              <a:t> father or mother more than me is not worthy of me: and he that </a:t>
            </a:r>
            <a:r>
              <a:rPr lang="en-US" dirty="0" err="1"/>
              <a:t>loveth</a:t>
            </a:r>
            <a:r>
              <a:rPr lang="en-US" dirty="0"/>
              <a:t> son or daughter more than me is not worthy of me.</a:t>
            </a:r>
          </a:p>
          <a:p>
            <a:pPr lvl="1"/>
            <a:r>
              <a:rPr lang="en-US" dirty="0" smtClean="0"/>
              <a:t>Demonstrate </a:t>
            </a:r>
            <a:r>
              <a:rPr lang="en-US" dirty="0"/>
              <a:t>that God comes before all others and all else.</a:t>
            </a:r>
          </a:p>
          <a:p>
            <a:pPr lvl="1"/>
            <a:r>
              <a:rPr lang="en-US" dirty="0"/>
              <a:t>Don’t put spouse or children before God.</a:t>
            </a:r>
          </a:p>
          <a:p>
            <a:pPr lvl="1"/>
            <a:r>
              <a:rPr lang="en-US" dirty="0"/>
              <a:t>You may be tested to see who you will put first. Abraham and </a:t>
            </a:r>
            <a:r>
              <a:rPr lang="en-US" dirty="0" err="1"/>
              <a:t>Jepthah</a:t>
            </a:r>
            <a:r>
              <a:rPr lang="en-US" dirty="0"/>
              <a:t> were. </a:t>
            </a:r>
          </a:p>
          <a:p>
            <a:pPr lvl="1"/>
            <a:r>
              <a:rPr lang="en-US" dirty="0"/>
              <a:t>God put God’s will before his own son </a:t>
            </a:r>
            <a:r>
              <a:rPr lang="en-US" dirty="0" smtClean="0"/>
              <a:t>(and his </a:t>
            </a:r>
            <a:r>
              <a:rPr lang="en-US" dirty="0"/>
              <a:t>own self).</a:t>
            </a:r>
          </a:p>
        </p:txBody>
      </p:sp>
      <p:sp>
        <p:nvSpPr>
          <p:cNvPr id="3" name="Slide Number Placeholder 2"/>
          <p:cNvSpPr>
            <a:spLocks noGrp="1"/>
          </p:cNvSpPr>
          <p:nvPr>
            <p:ph type="sldNum" sz="quarter" idx="12"/>
          </p:nvPr>
        </p:nvSpPr>
        <p:spPr/>
        <p:txBody>
          <a:bodyPr/>
          <a:lstStyle/>
          <a:p>
            <a:fld id="{172C059E-16DE-4C0D-A377-2C3D2DE09514}" type="slidenum">
              <a:rPr lang="en-US" smtClean="0"/>
              <a:t>41</a:t>
            </a:fld>
            <a:endParaRPr lang="en-US"/>
          </a:p>
        </p:txBody>
      </p:sp>
    </p:spTree>
    <p:extLst>
      <p:ext uri="{BB962C8B-B14F-4D97-AF65-F5344CB8AC3E}">
        <p14:creationId xmlns:p14="http://schemas.microsoft.com/office/powerpoint/2010/main" val="19089995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5:48  Be ye therefore perfect, even as your Father which is in heaven </a:t>
            </a:r>
            <a:r>
              <a:rPr lang="en-US" dirty="0" smtClean="0"/>
              <a:t>is </a:t>
            </a:r>
            <a:r>
              <a:rPr lang="en-US" dirty="0"/>
              <a:t>perfect</a:t>
            </a:r>
            <a:r>
              <a:rPr lang="en-US" dirty="0" smtClean="0"/>
              <a:t>.</a:t>
            </a:r>
          </a:p>
          <a:p>
            <a:pPr lvl="1"/>
            <a:r>
              <a:rPr lang="en-US" dirty="0"/>
              <a:t>The father needs to be the example</a:t>
            </a:r>
            <a:r>
              <a:rPr lang="en-US" dirty="0" smtClean="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42</a:t>
            </a:fld>
            <a:endParaRPr lang="en-US"/>
          </a:p>
        </p:txBody>
      </p:sp>
    </p:spTree>
    <p:extLst>
      <p:ext uri="{BB962C8B-B14F-4D97-AF65-F5344CB8AC3E}">
        <p14:creationId xmlns:p14="http://schemas.microsoft.com/office/powerpoint/2010/main" val="23432750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514350" indent="-514350">
              <a:buAutoNum type="arabicParenR"/>
            </a:pPr>
            <a:r>
              <a:rPr lang="en-US" dirty="0" smtClean="0">
                <a:solidFill>
                  <a:schemeClr val="tx1">
                    <a:lumMod val="65000"/>
                    <a:lumOff val="35000"/>
                  </a:schemeClr>
                </a:solidFill>
              </a:rPr>
              <a:t>Explain</a:t>
            </a:r>
          </a:p>
          <a:p>
            <a:pPr marL="514350" indent="-514350">
              <a:buAutoNum type="arabicParenR"/>
            </a:pPr>
            <a:r>
              <a:rPr lang="en-US" dirty="0" smtClean="0">
                <a:solidFill>
                  <a:schemeClr val="tx1">
                    <a:lumMod val="65000"/>
                    <a:lumOff val="35000"/>
                  </a:schemeClr>
                </a:solidFill>
              </a:rPr>
              <a:t>Demonstrate</a:t>
            </a:r>
          </a:p>
          <a:p>
            <a:pPr marL="514350" indent="-514350">
              <a:buAutoNum type="arabicParenR"/>
            </a:pPr>
            <a:r>
              <a:rPr lang="en-US" dirty="0" smtClean="0">
                <a:solidFill>
                  <a:schemeClr val="tx1">
                    <a:lumMod val="65000"/>
                    <a:lumOff val="35000"/>
                  </a:schemeClr>
                </a:solidFill>
              </a:rPr>
              <a:t>?</a:t>
            </a: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43</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38037944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22:6  Train up a child in </a:t>
            </a:r>
            <a:r>
              <a:rPr lang="en-US" b="1" u="sng" dirty="0"/>
              <a:t>the way</a:t>
            </a:r>
            <a:r>
              <a:rPr lang="en-US" dirty="0"/>
              <a:t> he should go: and when he is old, he will not depart from it.</a:t>
            </a:r>
          </a:p>
          <a:p>
            <a:pPr lvl="1"/>
            <a:r>
              <a:rPr lang="en-US" dirty="0" smtClean="0"/>
              <a:t>What is this mystical “way he should go”?</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44</a:t>
            </a:fld>
            <a:endParaRPr lang="en-US"/>
          </a:p>
        </p:txBody>
      </p:sp>
    </p:spTree>
    <p:extLst>
      <p:ext uri="{BB962C8B-B14F-4D97-AF65-F5344CB8AC3E}">
        <p14:creationId xmlns:p14="http://schemas.microsoft.com/office/powerpoint/2010/main" val="4332111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22:4-6  By </a:t>
            </a:r>
            <a:r>
              <a:rPr lang="en-US" b="1" u="sng" dirty="0"/>
              <a:t>humility and the fear of the LORD</a:t>
            </a:r>
            <a:r>
              <a:rPr lang="en-US" dirty="0"/>
              <a:t> are riches, and </a:t>
            </a:r>
            <a:r>
              <a:rPr lang="en-US" dirty="0" err="1"/>
              <a:t>honour</a:t>
            </a:r>
            <a:r>
              <a:rPr lang="en-US" dirty="0"/>
              <a:t>, and life.  5  Thorns and snares are in </a:t>
            </a:r>
            <a:r>
              <a:rPr lang="en-US" b="1" u="sng" dirty="0"/>
              <a:t>the way</a:t>
            </a:r>
            <a:r>
              <a:rPr lang="en-US" dirty="0"/>
              <a:t> of the </a:t>
            </a:r>
            <a:r>
              <a:rPr lang="en-US" dirty="0" err="1"/>
              <a:t>froward</a:t>
            </a:r>
            <a:r>
              <a:rPr lang="en-US" dirty="0"/>
              <a:t>: he that doth </a:t>
            </a:r>
            <a:r>
              <a:rPr lang="en-US" u="sng" dirty="0"/>
              <a:t>keep his soul</a:t>
            </a:r>
            <a:r>
              <a:rPr lang="en-US" dirty="0"/>
              <a:t> shall be far from them.  6  Train up a child in </a:t>
            </a:r>
            <a:r>
              <a:rPr lang="en-US" b="1" u="sng" dirty="0"/>
              <a:t>the way</a:t>
            </a:r>
            <a:r>
              <a:rPr lang="en-US" dirty="0"/>
              <a:t> he should go: and when he is old, he will not depart from it.</a:t>
            </a:r>
          </a:p>
          <a:p>
            <a:pPr lvl="1"/>
            <a:r>
              <a:rPr lang="en-US" dirty="0"/>
              <a:t>What is the way that they should go</a:t>
            </a:r>
            <a:r>
              <a:rPr lang="en-US" dirty="0" smtClean="0"/>
              <a:t>?</a:t>
            </a:r>
          </a:p>
          <a:p>
            <a:pPr lvl="1"/>
            <a:r>
              <a:rPr lang="en-US" dirty="0" smtClean="0"/>
              <a:t>What is our job? Deliver his soul from hell..</a:t>
            </a:r>
          </a:p>
          <a:p>
            <a:pPr lvl="1"/>
            <a:r>
              <a:rPr lang="en-US" dirty="0"/>
              <a:t>Humility is a key! Pride is what we need to drive out of them</a:t>
            </a:r>
            <a:r>
              <a:rPr lang="en-US" dirty="0" smtClean="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45</a:t>
            </a:fld>
            <a:endParaRPr lang="en-US"/>
          </a:p>
        </p:txBody>
      </p:sp>
    </p:spTree>
    <p:extLst>
      <p:ext uri="{BB962C8B-B14F-4D97-AF65-F5344CB8AC3E}">
        <p14:creationId xmlns:p14="http://schemas.microsoft.com/office/powerpoint/2010/main" val="11980215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514350" indent="-514350">
              <a:buAutoNum type="arabicParenR"/>
            </a:pPr>
            <a:r>
              <a:rPr lang="en-US" dirty="0" smtClean="0">
                <a:solidFill>
                  <a:schemeClr val="tx1">
                    <a:lumMod val="65000"/>
                    <a:lumOff val="35000"/>
                  </a:schemeClr>
                </a:solidFill>
              </a:rPr>
              <a:t>Explain</a:t>
            </a:r>
          </a:p>
          <a:p>
            <a:pPr marL="514350" indent="-514350">
              <a:buAutoNum type="arabicParenR"/>
            </a:pPr>
            <a:r>
              <a:rPr lang="en-US" dirty="0" smtClean="0">
                <a:solidFill>
                  <a:schemeClr val="tx1">
                    <a:lumMod val="65000"/>
                    <a:lumOff val="35000"/>
                  </a:schemeClr>
                </a:solidFill>
              </a:rPr>
              <a:t>Demonstrate</a:t>
            </a:r>
          </a:p>
          <a:p>
            <a:pPr marL="514350" indent="-514350">
              <a:buAutoNum type="arabicParenR"/>
            </a:pPr>
            <a:r>
              <a:rPr lang="en-US" dirty="0" smtClean="0">
                <a:solidFill>
                  <a:schemeClr val="tx1">
                    <a:lumMod val="65000"/>
                    <a:lumOff val="35000"/>
                  </a:schemeClr>
                </a:solidFill>
              </a:rPr>
              <a:t>In the Fear of the Lord</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46</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30630299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Proverbs </a:t>
            </a:r>
            <a:r>
              <a:rPr lang="en-US" dirty="0"/>
              <a:t>23:17-19  Let not thine heart envy sinners: but </a:t>
            </a:r>
            <a:r>
              <a:rPr lang="en-US" u="sng" dirty="0"/>
              <a:t>be thou in the fear of the LORD all the day long</a:t>
            </a:r>
            <a:r>
              <a:rPr lang="en-US" dirty="0"/>
              <a:t>.  18  For surely there is an end; and thine expectation shall not be cut off.  19  Hear thou, </a:t>
            </a:r>
            <a:r>
              <a:rPr lang="en-US" u="sng" dirty="0"/>
              <a:t>my son</a:t>
            </a:r>
            <a:r>
              <a:rPr lang="en-US" dirty="0"/>
              <a:t>, and be wise, and </a:t>
            </a:r>
            <a:r>
              <a:rPr lang="en-US" u="sng" dirty="0"/>
              <a:t>guide thine heart in </a:t>
            </a:r>
            <a:r>
              <a:rPr lang="en-US" b="1" u="sng" dirty="0"/>
              <a:t>the way</a:t>
            </a:r>
            <a:r>
              <a:rPr lang="en-US" dirty="0"/>
              <a:t>.</a:t>
            </a:r>
          </a:p>
          <a:p>
            <a:pPr lvl="1"/>
            <a:r>
              <a:rPr lang="en-US" dirty="0"/>
              <a:t>The Fear of the </a:t>
            </a:r>
            <a:r>
              <a:rPr lang="en-US" dirty="0" smtClean="0"/>
              <a:t>Lord is the way, the path.</a:t>
            </a:r>
          </a:p>
          <a:p>
            <a:pPr lvl="1"/>
            <a:r>
              <a:rPr lang="en-US" dirty="0" smtClean="0"/>
              <a:t>Guide your child’s heart to stay in the way.</a:t>
            </a:r>
            <a:r>
              <a:rPr lang="en-US" dirty="0"/>
              <a:t> </a:t>
            </a:r>
            <a:endParaRPr lang="en-US" dirty="0" smtClean="0"/>
          </a:p>
          <a:p>
            <a:r>
              <a:rPr lang="en-US" dirty="0" smtClean="0"/>
              <a:t>Proverbs </a:t>
            </a:r>
            <a:r>
              <a:rPr lang="en-US" dirty="0"/>
              <a:t>9:10  </a:t>
            </a:r>
            <a:r>
              <a:rPr lang="en-US" u="sng" dirty="0"/>
              <a:t>The fear of the LORD is </a:t>
            </a:r>
            <a:r>
              <a:rPr lang="en-US" b="1" u="sng" dirty="0"/>
              <a:t>the beginning</a:t>
            </a:r>
            <a:r>
              <a:rPr lang="en-US" u="sng" dirty="0"/>
              <a:t> of wisdom</a:t>
            </a:r>
            <a:r>
              <a:rPr lang="en-US" dirty="0"/>
              <a:t>: and the knowledge of the holy is understanding.</a:t>
            </a:r>
          </a:p>
          <a:p>
            <a:pPr lvl="1"/>
            <a:r>
              <a:rPr lang="en-US" dirty="0"/>
              <a:t>The first steps on the way, the path, to wisdom is the Fear of the Lord</a:t>
            </a:r>
            <a:r>
              <a:rPr lang="en-US" dirty="0" smtClean="0"/>
              <a:t>.</a:t>
            </a:r>
            <a:r>
              <a:rPr lang="en-US" dirty="0"/>
              <a:t> </a:t>
            </a:r>
            <a:endParaRPr lang="en-US" dirty="0" smtClean="0"/>
          </a:p>
          <a:p>
            <a:pPr lvl="1"/>
            <a:r>
              <a:rPr lang="en-US" dirty="0" smtClean="0"/>
              <a:t>Where </a:t>
            </a:r>
            <a:r>
              <a:rPr lang="en-US" dirty="0"/>
              <a:t>does the path take </a:t>
            </a:r>
            <a:r>
              <a:rPr lang="en-US" dirty="0" smtClean="0"/>
              <a:t>you</a:t>
            </a:r>
            <a:r>
              <a:rPr lang="en-US" dirty="0"/>
              <a:t>?</a:t>
            </a:r>
          </a:p>
          <a:p>
            <a:r>
              <a:rPr lang="en-US" dirty="0" smtClean="0"/>
              <a:t>Proverbs </a:t>
            </a:r>
            <a:r>
              <a:rPr lang="en-US" dirty="0"/>
              <a:t>19:23  </a:t>
            </a:r>
            <a:r>
              <a:rPr lang="en-US" u="sng" dirty="0"/>
              <a:t>The fear of the LORD </a:t>
            </a:r>
            <a:r>
              <a:rPr lang="en-US" u="sng" dirty="0" err="1"/>
              <a:t>tendeth</a:t>
            </a:r>
            <a:r>
              <a:rPr lang="en-US" u="sng" dirty="0"/>
              <a:t> to life</a:t>
            </a:r>
            <a:r>
              <a:rPr lang="en-US" dirty="0"/>
              <a:t>: and he that hath it shall abide satisfied; he shall not be visited with evil</a:t>
            </a:r>
            <a:r>
              <a:rPr lang="en-US" dirty="0" smtClean="0"/>
              <a:t>.</a:t>
            </a:r>
          </a:p>
          <a:p>
            <a:pPr lvl="1"/>
            <a:r>
              <a:rPr lang="en-US" dirty="0" smtClean="0"/>
              <a:t>At the end of wisdom is life.</a:t>
            </a:r>
          </a:p>
          <a:p>
            <a:pPr lvl="1"/>
            <a:r>
              <a:rPr lang="en-US" dirty="0" smtClean="0"/>
              <a:t>How </a:t>
            </a:r>
            <a:r>
              <a:rPr lang="en-US" dirty="0"/>
              <a:t>do you get to </a:t>
            </a:r>
            <a:r>
              <a:rPr lang="en-US" dirty="0" smtClean="0"/>
              <a:t>life? </a:t>
            </a:r>
          </a:p>
          <a:p>
            <a:pPr lvl="1"/>
            <a:r>
              <a:rPr lang="en-US" dirty="0" smtClean="0"/>
              <a:t>Start </a:t>
            </a:r>
            <a:r>
              <a:rPr lang="en-US" dirty="0"/>
              <a:t>out with the fear of the Lord (the way), and </a:t>
            </a:r>
            <a:r>
              <a:rPr lang="en-US" dirty="0" smtClean="0"/>
              <a:t>leverage the </a:t>
            </a:r>
            <a:r>
              <a:rPr lang="en-US" dirty="0"/>
              <a:t>rod and reproof (guide</a:t>
            </a:r>
            <a:r>
              <a:rPr lang="en-US" dirty="0" smtClean="0"/>
              <a:t>).</a:t>
            </a:r>
          </a:p>
          <a:p>
            <a:pPr lvl="1"/>
            <a:r>
              <a:rPr lang="en-US" dirty="0" smtClean="0"/>
              <a:t>Why is fearing God so important?</a:t>
            </a:r>
            <a:endParaRPr lang="en-US" dirty="0"/>
          </a:p>
          <a:p>
            <a:pPr lvl="1"/>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47</a:t>
            </a:fld>
            <a:endParaRPr lang="en-US"/>
          </a:p>
        </p:txBody>
      </p:sp>
    </p:spTree>
    <p:extLst>
      <p:ext uri="{BB962C8B-B14F-4D97-AF65-F5344CB8AC3E}">
        <p14:creationId xmlns:p14="http://schemas.microsoft.com/office/powerpoint/2010/main" val="5773452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Job </a:t>
            </a:r>
            <a:r>
              <a:rPr lang="en-US" dirty="0"/>
              <a:t>1:8  And the LORD said unto Satan, Hast thou considered my servant Job, that there is none like him in the earth, a perfect and an upright man, </a:t>
            </a:r>
            <a:r>
              <a:rPr lang="en-US" u="sng" dirty="0"/>
              <a:t>one that </a:t>
            </a:r>
            <a:r>
              <a:rPr lang="en-US" u="sng" dirty="0" err="1"/>
              <a:t>feareth</a:t>
            </a:r>
            <a:r>
              <a:rPr lang="en-US" u="sng" dirty="0"/>
              <a:t> God, and </a:t>
            </a:r>
            <a:r>
              <a:rPr lang="en-US" u="sng" dirty="0" err="1"/>
              <a:t>escheweth</a:t>
            </a:r>
            <a:r>
              <a:rPr lang="en-US" u="sng" dirty="0"/>
              <a:t> evil</a:t>
            </a:r>
            <a:r>
              <a:rPr lang="en-US" dirty="0"/>
              <a:t>?</a:t>
            </a:r>
          </a:p>
          <a:p>
            <a:pPr lvl="1"/>
            <a:r>
              <a:rPr lang="en-US" dirty="0"/>
              <a:t>This is who God looks for. This is who he elects! (through foreknowledge of </a:t>
            </a:r>
            <a:r>
              <a:rPr lang="en-US" dirty="0" smtClean="0"/>
              <a:t>repentance)</a:t>
            </a:r>
            <a:endParaRPr lang="en-US" dirty="0"/>
          </a:p>
          <a:p>
            <a:r>
              <a:rPr lang="en-US" dirty="0"/>
              <a:t>Acts 10:34-35  Then Peter opened his mouth, and said, Of a truth I perceive that God is no respecter of persons:  35  But in every nation </a:t>
            </a:r>
            <a:r>
              <a:rPr lang="en-US" u="sng" dirty="0"/>
              <a:t>he that </a:t>
            </a:r>
            <a:r>
              <a:rPr lang="en-US" u="sng" dirty="0" err="1"/>
              <a:t>feareth</a:t>
            </a:r>
            <a:r>
              <a:rPr lang="en-US" u="sng" dirty="0"/>
              <a:t> him, and worketh righteousness</a:t>
            </a:r>
            <a:r>
              <a:rPr lang="en-US" dirty="0"/>
              <a:t>, </a:t>
            </a:r>
            <a:r>
              <a:rPr lang="en-US" b="1" u="sng" dirty="0"/>
              <a:t>is accepted</a:t>
            </a:r>
            <a:r>
              <a:rPr lang="en-US" dirty="0"/>
              <a:t> with him.</a:t>
            </a:r>
          </a:p>
          <a:p>
            <a:r>
              <a:rPr lang="en-US" dirty="0" smtClean="0"/>
              <a:t>Psalms </a:t>
            </a:r>
            <a:r>
              <a:rPr lang="en-US" dirty="0"/>
              <a:t>103:13  Like as a father </a:t>
            </a:r>
            <a:r>
              <a:rPr lang="en-US" dirty="0" err="1"/>
              <a:t>pitieth</a:t>
            </a:r>
            <a:r>
              <a:rPr lang="en-US" dirty="0"/>
              <a:t> his children, so </a:t>
            </a:r>
            <a:r>
              <a:rPr lang="en-US" u="sng" dirty="0"/>
              <a:t>the LORD </a:t>
            </a:r>
            <a:r>
              <a:rPr lang="en-US" u="sng" dirty="0" err="1"/>
              <a:t>pitieth</a:t>
            </a:r>
            <a:r>
              <a:rPr lang="en-US" u="sng" dirty="0"/>
              <a:t> them that fear him</a:t>
            </a:r>
            <a:r>
              <a:rPr lang="en-US" dirty="0"/>
              <a:t>.</a:t>
            </a:r>
          </a:p>
          <a:p>
            <a:pPr lvl="1"/>
            <a:r>
              <a:rPr lang="en-US" dirty="0"/>
              <a:t>This is why he can make the promise regarding </a:t>
            </a:r>
            <a:r>
              <a:rPr lang="en-US" dirty="0" smtClean="0"/>
              <a:t>discipline/chastisement.</a:t>
            </a:r>
            <a:endParaRPr lang="en-US" dirty="0"/>
          </a:p>
          <a:p>
            <a:pPr lvl="1"/>
            <a:r>
              <a:rPr lang="en-US" dirty="0"/>
              <a:t>You don’t get saved because you were disciplined. You are saved because you </a:t>
            </a:r>
            <a:r>
              <a:rPr lang="en-US" dirty="0" smtClean="0"/>
              <a:t>are humble and to fear </a:t>
            </a:r>
            <a:r>
              <a:rPr lang="en-US" dirty="0"/>
              <a:t>and obey the Lord</a:t>
            </a:r>
            <a:r>
              <a:rPr lang="en-US" dirty="0" smtClean="0"/>
              <a:t>.</a:t>
            </a:r>
          </a:p>
          <a:p>
            <a:pPr lvl="1"/>
            <a:r>
              <a:rPr lang="en-US" dirty="0" smtClean="0"/>
              <a:t>As a parent, you can’t give them eternal life. All you can do is teach them wisdom and fear of the Lord.</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48</a:t>
            </a:fld>
            <a:endParaRPr lang="en-US"/>
          </a:p>
        </p:txBody>
      </p:sp>
    </p:spTree>
    <p:extLst>
      <p:ext uri="{BB962C8B-B14F-4D97-AF65-F5344CB8AC3E}">
        <p14:creationId xmlns:p14="http://schemas.microsoft.com/office/powerpoint/2010/main" val="40614251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34:11  Come, ye </a:t>
            </a:r>
            <a:r>
              <a:rPr lang="en-US" u="sng" dirty="0"/>
              <a:t>children</a:t>
            </a:r>
            <a:r>
              <a:rPr lang="en-US" dirty="0"/>
              <a:t>, hearken unto me: </a:t>
            </a:r>
            <a:r>
              <a:rPr lang="en-US" u="sng" dirty="0"/>
              <a:t>I will teach you the fear of the LORD</a:t>
            </a:r>
            <a:r>
              <a:rPr lang="en-US" dirty="0"/>
              <a:t>.</a:t>
            </a:r>
          </a:p>
          <a:p>
            <a:pPr lvl="1"/>
            <a:r>
              <a:rPr lang="en-US" dirty="0"/>
              <a:t>You need to </a:t>
            </a:r>
            <a:r>
              <a:rPr lang="en-US" dirty="0" smtClean="0"/>
              <a:t>teach your children to fear the Lord. How </a:t>
            </a:r>
            <a:r>
              <a:rPr lang="en-US" dirty="0"/>
              <a:t>do we learn the fear of the Lord?</a:t>
            </a:r>
          </a:p>
          <a:p>
            <a:r>
              <a:rPr lang="en-US" dirty="0" smtClean="0"/>
              <a:t>Deuteronomy </a:t>
            </a:r>
            <a:r>
              <a:rPr lang="en-US" dirty="0"/>
              <a:t>17:18-20  And it shall be, when he </a:t>
            </a:r>
            <a:r>
              <a:rPr lang="en-US" dirty="0" err="1"/>
              <a:t>sitteth</a:t>
            </a:r>
            <a:r>
              <a:rPr lang="en-US" dirty="0"/>
              <a:t> upon the throne of his kingdom, that he shall write him a copy of this law in a book out of that which is before the priests the Levites:  19  And it shall be with him, and </a:t>
            </a:r>
            <a:r>
              <a:rPr lang="en-US" u="sng" dirty="0"/>
              <a:t>he shall </a:t>
            </a:r>
            <a:r>
              <a:rPr lang="en-US" b="1" u="sng" dirty="0"/>
              <a:t>read therein</a:t>
            </a:r>
            <a:r>
              <a:rPr lang="en-US" u="sng" dirty="0"/>
              <a:t> </a:t>
            </a:r>
            <a:r>
              <a:rPr lang="en-US" b="1" u="sng" dirty="0"/>
              <a:t>all the days of his life</a:t>
            </a:r>
            <a:r>
              <a:rPr lang="en-US" dirty="0"/>
              <a:t>: </a:t>
            </a:r>
            <a:r>
              <a:rPr lang="en-US" u="sng" dirty="0"/>
              <a:t>that he may learn to </a:t>
            </a:r>
            <a:r>
              <a:rPr lang="en-US" b="1" u="sng" dirty="0"/>
              <a:t>fear the LORD</a:t>
            </a:r>
            <a:r>
              <a:rPr lang="en-US" u="sng" dirty="0"/>
              <a:t> his God</a:t>
            </a:r>
            <a:r>
              <a:rPr lang="en-US" dirty="0"/>
              <a:t>, to keep all the words of this law and these statutes, to do them:  20  That his heart be not lifted up above his brethren, and </a:t>
            </a:r>
            <a:r>
              <a:rPr lang="en-US" b="1" u="sng" dirty="0"/>
              <a:t>that he turn not</a:t>
            </a:r>
            <a:r>
              <a:rPr lang="en-US" u="sng" dirty="0"/>
              <a:t> aside from the commandment</a:t>
            </a:r>
            <a:r>
              <a:rPr lang="en-US" dirty="0"/>
              <a:t>, to the right hand, or to the left: to the end that he may prolong his days in his kingdom, he, and his children, in the midst of Israel.</a:t>
            </a:r>
          </a:p>
          <a:p>
            <a:pPr lvl="1"/>
            <a:r>
              <a:rPr lang="en-US" dirty="0"/>
              <a:t>His word teaches us to fear Him. </a:t>
            </a:r>
          </a:p>
          <a:p>
            <a:pPr lvl="1"/>
            <a:r>
              <a:rPr lang="en-US" dirty="0"/>
              <a:t>To raise your child in the way, the fear of the Lord, </a:t>
            </a:r>
            <a:r>
              <a:rPr lang="en-US" dirty="0" smtClean="0"/>
              <a:t>don’t let them turn aside..</a:t>
            </a:r>
          </a:p>
          <a:p>
            <a:pPr lvl="1"/>
            <a:r>
              <a:rPr lang="en-US" dirty="0" smtClean="0"/>
              <a:t>The word of God shapes and molds you.</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49</a:t>
            </a:fld>
            <a:endParaRPr lang="en-US"/>
          </a:p>
        </p:txBody>
      </p:sp>
    </p:spTree>
    <p:extLst>
      <p:ext uri="{BB962C8B-B14F-4D97-AF65-F5344CB8AC3E}">
        <p14:creationId xmlns:p14="http://schemas.microsoft.com/office/powerpoint/2010/main" val="36155404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Chronicles 19:9-10  And he charged them, saying, Thus shall ye do </a:t>
            </a:r>
            <a:r>
              <a:rPr lang="en-US" u="sng" dirty="0"/>
              <a:t>in the fear of the LORD</a:t>
            </a:r>
            <a:r>
              <a:rPr lang="en-US" dirty="0"/>
              <a:t>, faithfully, and with a perfect heart.  10  And </a:t>
            </a:r>
            <a:r>
              <a:rPr lang="en-US" u="sng" dirty="0"/>
              <a:t>what cause </a:t>
            </a:r>
            <a:r>
              <a:rPr lang="en-US" u="sng" dirty="0" err="1"/>
              <a:t>soever</a:t>
            </a:r>
            <a:r>
              <a:rPr lang="en-US" u="sng" dirty="0"/>
              <a:t> shall come to you</a:t>
            </a:r>
            <a:r>
              <a:rPr lang="en-US" dirty="0"/>
              <a:t> of your brethren that dwell in their cities, between blood and blood, between law and commandment, statutes and judgments, ye shall even </a:t>
            </a:r>
            <a:r>
              <a:rPr lang="en-US" u="sng" dirty="0"/>
              <a:t>warn them that they trespass not against the LORD</a:t>
            </a:r>
            <a:r>
              <a:rPr lang="en-US" dirty="0"/>
              <a:t>, and so wrath come upon you, and upon your brethren: this do, and ye shall not trespass.</a:t>
            </a:r>
          </a:p>
          <a:p>
            <a:pPr lvl="1"/>
            <a:r>
              <a:rPr lang="en-US" dirty="0" smtClean="0"/>
              <a:t>Whatever </a:t>
            </a:r>
            <a:r>
              <a:rPr lang="en-US" dirty="0"/>
              <a:t>cause or strife that comes, warn them against </a:t>
            </a:r>
            <a:r>
              <a:rPr lang="en-US" dirty="0" smtClean="0"/>
              <a:t>trespassing </a:t>
            </a:r>
            <a:r>
              <a:rPr lang="en-US" dirty="0"/>
              <a:t>against the Lord.</a:t>
            </a:r>
          </a:p>
          <a:p>
            <a:r>
              <a:rPr lang="en-US" dirty="0"/>
              <a:t>1 Thessalonians 4:6  That no man go beyond and defraud his brother in any matter: because that </a:t>
            </a:r>
            <a:r>
              <a:rPr lang="en-US" u="sng" dirty="0"/>
              <a:t>the Lord is the avenger of all such</a:t>
            </a:r>
            <a:r>
              <a:rPr lang="en-US" dirty="0"/>
              <a:t>, as we also have forewarned you and testified.</a:t>
            </a:r>
          </a:p>
          <a:p>
            <a:pPr lvl="1"/>
            <a:r>
              <a:rPr lang="en-US" dirty="0" smtClean="0"/>
              <a:t>I </a:t>
            </a:r>
            <a:r>
              <a:rPr lang="en-US" dirty="0"/>
              <a:t>don’t always see you, but The Lord is watching, and will avenge if you </a:t>
            </a:r>
            <a:r>
              <a:rPr lang="en-US" dirty="0" smtClean="0"/>
              <a:t>defraud your brother.</a:t>
            </a:r>
            <a:endParaRPr lang="en-US" dirty="0"/>
          </a:p>
          <a:p>
            <a:pPr lvl="1"/>
            <a:r>
              <a:rPr lang="en-US" dirty="0" smtClean="0"/>
              <a:t>What </a:t>
            </a:r>
            <a:r>
              <a:rPr lang="en-US" dirty="0"/>
              <a:t>you reap you will sow. (Its not Karma)</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50</a:t>
            </a:fld>
            <a:endParaRPr lang="en-US"/>
          </a:p>
        </p:txBody>
      </p:sp>
    </p:spTree>
    <p:extLst>
      <p:ext uri="{BB962C8B-B14F-4D97-AF65-F5344CB8AC3E}">
        <p14:creationId xmlns:p14="http://schemas.microsoft.com/office/powerpoint/2010/main" val="18587419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Corinthians 4:14  I write not these things to shame you, but </a:t>
            </a:r>
            <a:r>
              <a:rPr lang="en-US" u="sng" dirty="0"/>
              <a:t>as my beloved sons</a:t>
            </a:r>
            <a:r>
              <a:rPr lang="en-US" dirty="0"/>
              <a:t> </a:t>
            </a:r>
            <a:r>
              <a:rPr lang="en-US" b="1" u="sng" dirty="0"/>
              <a:t>I warn you</a:t>
            </a:r>
            <a:r>
              <a:rPr lang="en-US" dirty="0"/>
              <a:t>.</a:t>
            </a:r>
          </a:p>
          <a:p>
            <a:pPr lvl="1"/>
            <a:r>
              <a:rPr lang="en-US" dirty="0"/>
              <a:t>To train up your child in the way he should go, to teach </a:t>
            </a:r>
            <a:r>
              <a:rPr lang="en-US" dirty="0" smtClean="0"/>
              <a:t>them the </a:t>
            </a:r>
            <a:r>
              <a:rPr lang="en-US" dirty="0"/>
              <a:t>fear of the Lord, you must warn them.</a:t>
            </a:r>
          </a:p>
          <a:p>
            <a:pPr lvl="1"/>
            <a:r>
              <a:rPr lang="en-US" dirty="0"/>
              <a:t>The only thing we ever seem to teach our children, if at all, is that God is love, God is salvation.  But they also need to learn that God is hard, stern, and fearful.</a:t>
            </a:r>
          </a:p>
          <a:p>
            <a:pPr lvl="1"/>
            <a:r>
              <a:rPr lang="en-US" dirty="0"/>
              <a:t>(p.s. they SHOULD learn this from their parents)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51</a:t>
            </a:fld>
            <a:endParaRPr lang="en-US"/>
          </a:p>
        </p:txBody>
      </p:sp>
    </p:spTree>
    <p:extLst>
      <p:ext uri="{BB962C8B-B14F-4D97-AF65-F5344CB8AC3E}">
        <p14:creationId xmlns:p14="http://schemas.microsoft.com/office/powerpoint/2010/main" val="22282434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Ezekiel </a:t>
            </a:r>
            <a:r>
              <a:rPr lang="en-US" dirty="0" smtClean="0"/>
              <a:t>3:18  </a:t>
            </a:r>
            <a:r>
              <a:rPr lang="en-US" dirty="0"/>
              <a:t>When I say unto the wicked, Thou shalt surely die; and thou </a:t>
            </a:r>
            <a:r>
              <a:rPr lang="en-US" dirty="0" err="1"/>
              <a:t>givest</a:t>
            </a:r>
            <a:r>
              <a:rPr lang="en-US" dirty="0"/>
              <a:t> him not warning, nor </a:t>
            </a:r>
            <a:r>
              <a:rPr lang="en-US" dirty="0" err="1"/>
              <a:t>speakest</a:t>
            </a:r>
            <a:r>
              <a:rPr lang="en-US" dirty="0"/>
              <a:t> to </a:t>
            </a:r>
            <a:r>
              <a:rPr lang="en-US" u="sng" dirty="0"/>
              <a:t>warn the wicked from his wicked way, to save his life</a:t>
            </a:r>
            <a:r>
              <a:rPr lang="en-US" dirty="0"/>
              <a:t>; the same wicked man shall die in his iniquity; but his blood will I require at thine </a:t>
            </a:r>
            <a:r>
              <a:rPr lang="en-US" dirty="0" smtClean="0"/>
              <a:t>hand.</a:t>
            </a:r>
          </a:p>
          <a:p>
            <a:pPr lvl="1"/>
            <a:r>
              <a:rPr lang="en-US" dirty="0" smtClean="0"/>
              <a:t>The </a:t>
            </a:r>
            <a:r>
              <a:rPr lang="en-US" dirty="0"/>
              <a:t>heart is desperately wicked.</a:t>
            </a:r>
          </a:p>
          <a:p>
            <a:pPr lvl="1"/>
            <a:r>
              <a:rPr lang="en-US" dirty="0" smtClean="0"/>
              <a:t>We </a:t>
            </a:r>
            <a:r>
              <a:rPr lang="en-US" dirty="0"/>
              <a:t>need to warn them, to save their lives.</a:t>
            </a:r>
          </a:p>
          <a:p>
            <a:r>
              <a:rPr lang="en-US" dirty="0"/>
              <a:t>Colossians 1:28  Whom we preach, </a:t>
            </a:r>
            <a:r>
              <a:rPr lang="en-US" b="1" u="sng" dirty="0"/>
              <a:t>warn</a:t>
            </a:r>
            <a:r>
              <a:rPr lang="en-US" dirty="0"/>
              <a:t>ing every man, and </a:t>
            </a:r>
            <a:r>
              <a:rPr lang="en-US" b="1" u="sng" dirty="0"/>
              <a:t>teach</a:t>
            </a:r>
            <a:r>
              <a:rPr lang="en-US" dirty="0"/>
              <a:t>ing every man in all wisdom; that we may present every man perfect in Christ Jesus:</a:t>
            </a:r>
          </a:p>
          <a:p>
            <a:pPr lvl="1"/>
            <a:r>
              <a:rPr lang="en-US" dirty="0" smtClean="0"/>
              <a:t>Teach </a:t>
            </a:r>
            <a:r>
              <a:rPr lang="en-US" dirty="0"/>
              <a:t>and Warn. Teach the Fear of the Lord</a:t>
            </a:r>
            <a:r>
              <a:rPr lang="en-US" dirty="0" smtClean="0"/>
              <a:t>.</a:t>
            </a:r>
          </a:p>
          <a:p>
            <a:r>
              <a:rPr lang="en-US" dirty="0"/>
              <a:t>Psalms 25:12  What man is </a:t>
            </a:r>
            <a:r>
              <a:rPr lang="en-US" u="sng" dirty="0"/>
              <a:t>he that </a:t>
            </a:r>
            <a:r>
              <a:rPr lang="en-US" u="sng" dirty="0" err="1"/>
              <a:t>feareth</a:t>
            </a:r>
            <a:r>
              <a:rPr lang="en-US" u="sng" dirty="0"/>
              <a:t> the LORD</a:t>
            </a:r>
            <a:r>
              <a:rPr lang="en-US" dirty="0"/>
              <a:t>? him shall he teach in </a:t>
            </a:r>
            <a:r>
              <a:rPr lang="en-US" b="1" u="sng" dirty="0"/>
              <a:t>the way</a:t>
            </a:r>
            <a:r>
              <a:rPr lang="en-US" dirty="0"/>
              <a:t> that he shall choose.</a:t>
            </a:r>
          </a:p>
          <a:p>
            <a:pPr lvl="1"/>
            <a:r>
              <a:rPr lang="en-US" dirty="0" smtClean="0"/>
              <a:t>Teach them to fear the Lord, and God will teach them the rest of the way.</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52</a:t>
            </a:fld>
            <a:endParaRPr lang="en-US"/>
          </a:p>
        </p:txBody>
      </p:sp>
    </p:spTree>
    <p:extLst>
      <p:ext uri="{BB962C8B-B14F-4D97-AF65-F5344CB8AC3E}">
        <p14:creationId xmlns:p14="http://schemas.microsoft.com/office/powerpoint/2010/main" val="30223241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514350" indent="-514350">
              <a:buAutoNum type="arabicParenR"/>
            </a:pPr>
            <a:r>
              <a:rPr lang="en-US" dirty="0" smtClean="0">
                <a:solidFill>
                  <a:schemeClr val="tx1">
                    <a:lumMod val="65000"/>
                    <a:lumOff val="35000"/>
                  </a:schemeClr>
                </a:solidFill>
              </a:rPr>
              <a:t>Explain</a:t>
            </a:r>
          </a:p>
          <a:p>
            <a:pPr marL="514350" indent="-514350">
              <a:buAutoNum type="arabicParenR"/>
            </a:pPr>
            <a:r>
              <a:rPr lang="en-US" dirty="0" smtClean="0">
                <a:solidFill>
                  <a:schemeClr val="tx1">
                    <a:lumMod val="65000"/>
                    <a:lumOff val="35000"/>
                  </a:schemeClr>
                </a:solidFill>
              </a:rPr>
              <a:t>Demonstrate</a:t>
            </a:r>
          </a:p>
          <a:p>
            <a:pPr marL="514350" indent="-514350">
              <a:buAutoNum type="arabicParenR"/>
            </a:pPr>
            <a:r>
              <a:rPr lang="en-US" dirty="0" smtClean="0">
                <a:solidFill>
                  <a:schemeClr val="tx1">
                    <a:lumMod val="65000"/>
                    <a:lumOff val="35000"/>
                  </a:schemeClr>
                </a:solidFill>
              </a:rPr>
              <a:t>In the Fear of the </a:t>
            </a:r>
            <a:r>
              <a:rPr lang="en-US" dirty="0" smtClean="0">
                <a:solidFill>
                  <a:schemeClr val="tx1">
                    <a:lumMod val="65000"/>
                    <a:lumOff val="35000"/>
                  </a:schemeClr>
                </a:solidFill>
              </a:rPr>
              <a:t>Lord</a:t>
            </a:r>
          </a:p>
          <a:p>
            <a:pPr marL="514350" indent="-514350">
              <a:buAutoNum type="arabicParenR"/>
            </a:pPr>
            <a:r>
              <a:rPr lang="en-US" dirty="0" smtClean="0">
                <a:solidFill>
                  <a:schemeClr val="tx1">
                    <a:lumMod val="65000"/>
                    <a:lumOff val="35000"/>
                  </a:schemeClr>
                </a:solidFill>
              </a:rPr>
              <a:t>Your Own </a:t>
            </a:r>
            <a:r>
              <a:rPr lang="en-US" dirty="0">
                <a:solidFill>
                  <a:schemeClr val="tx1">
                    <a:lumMod val="65000"/>
                    <a:lumOff val="35000"/>
                  </a:schemeClr>
                </a:solidFill>
              </a:rPr>
              <a:t>L</a:t>
            </a:r>
            <a:r>
              <a:rPr lang="en-US" dirty="0" smtClean="0">
                <a:solidFill>
                  <a:schemeClr val="tx1">
                    <a:lumMod val="65000"/>
                    <a:lumOff val="35000"/>
                  </a:schemeClr>
                </a:solidFill>
              </a:rPr>
              <a:t>ife </a:t>
            </a:r>
            <a:r>
              <a:rPr lang="en-US" dirty="0">
                <a:solidFill>
                  <a:schemeClr val="tx1">
                    <a:lumMod val="65000"/>
                    <a:lumOff val="35000"/>
                  </a:schemeClr>
                </a:solidFill>
              </a:rPr>
              <a:t>i</a:t>
            </a:r>
            <a:r>
              <a:rPr lang="en-US" dirty="0" smtClean="0">
                <a:solidFill>
                  <a:schemeClr val="tx1">
                    <a:lumMod val="65000"/>
                    <a:lumOff val="35000"/>
                  </a:schemeClr>
                </a:solidFill>
              </a:rPr>
              <a:t>s Key</a:t>
            </a: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53</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40670524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20:7  The just man </a:t>
            </a:r>
            <a:r>
              <a:rPr lang="en-US" dirty="0" err="1"/>
              <a:t>walketh</a:t>
            </a:r>
            <a:r>
              <a:rPr lang="en-US" dirty="0"/>
              <a:t> in his integrity: </a:t>
            </a:r>
            <a:r>
              <a:rPr lang="en-US" u="sng" dirty="0"/>
              <a:t>his children are blessed after him</a:t>
            </a:r>
            <a:r>
              <a:rPr lang="en-US" dirty="0"/>
              <a:t>.</a:t>
            </a:r>
          </a:p>
          <a:p>
            <a:pPr lvl="1"/>
            <a:r>
              <a:rPr lang="en-US" dirty="0" smtClean="0"/>
              <a:t>Your children are blessed based on how YOU walk.</a:t>
            </a:r>
          </a:p>
          <a:p>
            <a:pPr lvl="1"/>
            <a:r>
              <a:rPr lang="en-US" dirty="0" smtClean="0"/>
              <a:t>Whether </a:t>
            </a:r>
            <a:r>
              <a:rPr lang="en-US" dirty="0"/>
              <a:t>or not YOU are obedient and doing right in His sight, directly effects your children’s stance with God.</a:t>
            </a:r>
          </a:p>
          <a:p>
            <a:r>
              <a:rPr lang="en-US" dirty="0"/>
              <a:t>Psalms 103:17  But the mercy of the LORD is from everlasting to everlasting upon them that fear him, and his righteousness </a:t>
            </a:r>
            <a:r>
              <a:rPr lang="en-US" u="sng" dirty="0"/>
              <a:t>unto children's children</a:t>
            </a:r>
            <a:r>
              <a:rPr lang="en-US" dirty="0"/>
              <a:t>;</a:t>
            </a:r>
          </a:p>
          <a:p>
            <a:pPr lvl="1"/>
            <a:r>
              <a:rPr lang="en-US" dirty="0" smtClean="0"/>
              <a:t>If </a:t>
            </a:r>
            <a:r>
              <a:rPr lang="en-US" dirty="0"/>
              <a:t>YOU fear him, he will </a:t>
            </a:r>
            <a:r>
              <a:rPr lang="en-US" dirty="0" smtClean="0"/>
              <a:t>give righteousness to </a:t>
            </a:r>
            <a:r>
              <a:rPr lang="en-US" dirty="0"/>
              <a:t>your children</a:t>
            </a:r>
            <a:r>
              <a:rPr lang="en-US" dirty="0" smtClean="0"/>
              <a:t>.</a:t>
            </a:r>
          </a:p>
          <a:p>
            <a:pPr lvl="1"/>
            <a:r>
              <a:rPr lang="en-US" dirty="0" smtClean="0"/>
              <a:t>Their eternal life is in your hands, and in your heart.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54</a:t>
            </a:fld>
            <a:endParaRPr lang="en-US"/>
          </a:p>
        </p:txBody>
      </p:sp>
    </p:spTree>
    <p:extLst>
      <p:ext uri="{BB962C8B-B14F-4D97-AF65-F5344CB8AC3E}">
        <p14:creationId xmlns:p14="http://schemas.microsoft.com/office/powerpoint/2010/main" val="31572243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Exodus 34:5-7  And the LORD descended in the cloud, and stood with him there, and </a:t>
            </a:r>
            <a:r>
              <a:rPr lang="en-US" u="sng" dirty="0"/>
              <a:t>proclaimed the name of the LORD</a:t>
            </a:r>
            <a:r>
              <a:rPr lang="en-US" dirty="0"/>
              <a:t>.  6  And the LORD passed by before him, and proclaimed, The LORD, The LORD God, </a:t>
            </a:r>
            <a:r>
              <a:rPr lang="en-US" u="sng" dirty="0"/>
              <a:t>merciful and gracious, longsuffering, and abundant in goodness and truth</a:t>
            </a:r>
            <a:r>
              <a:rPr lang="en-US" dirty="0"/>
              <a:t>,  7  Keeping mercy for thousands, </a:t>
            </a:r>
            <a:r>
              <a:rPr lang="en-US" u="sng" dirty="0"/>
              <a:t>forgiving</a:t>
            </a:r>
            <a:r>
              <a:rPr lang="en-US" dirty="0"/>
              <a:t> iniquity and transgression and sin, and that will by no means clear the guilty; </a:t>
            </a:r>
            <a:r>
              <a:rPr lang="en-US" u="sng" dirty="0"/>
              <a:t>visiting the iniquity of the fathers upon the children</a:t>
            </a:r>
            <a:r>
              <a:rPr lang="en-US" dirty="0"/>
              <a:t>, and upon the children's children, </a:t>
            </a:r>
            <a:r>
              <a:rPr lang="en-US" u="sng" dirty="0"/>
              <a:t>unto the third and to the fourth generation</a:t>
            </a:r>
            <a:r>
              <a:rPr lang="en-US" dirty="0"/>
              <a:t>.</a:t>
            </a:r>
          </a:p>
          <a:p>
            <a:pPr lvl="1"/>
            <a:r>
              <a:rPr lang="en-US" dirty="0"/>
              <a:t>This is part of God’s </a:t>
            </a:r>
            <a:r>
              <a:rPr lang="en-US" dirty="0" smtClean="0"/>
              <a:t>person. </a:t>
            </a:r>
            <a:r>
              <a:rPr lang="en-US" dirty="0"/>
              <a:t>(part of his name – who he is)</a:t>
            </a:r>
          </a:p>
          <a:p>
            <a:pPr lvl="1"/>
            <a:r>
              <a:rPr lang="en-US" dirty="0"/>
              <a:t>Your iniquity is visited upon your children. When you </a:t>
            </a:r>
            <a:r>
              <a:rPr lang="en-US" dirty="0" smtClean="0"/>
              <a:t>disobey and despise his commandments, you </a:t>
            </a:r>
            <a:r>
              <a:rPr lang="en-US" dirty="0"/>
              <a:t>don’t just affect your own life, but your children’s.</a:t>
            </a:r>
          </a:p>
          <a:p>
            <a:r>
              <a:rPr lang="en-US" dirty="0"/>
              <a:t>1 Samuel 3:13  For I have told him that </a:t>
            </a:r>
            <a:r>
              <a:rPr lang="en-US" u="sng" dirty="0"/>
              <a:t>I will judge his house for ever </a:t>
            </a:r>
            <a:r>
              <a:rPr lang="en-US" dirty="0"/>
              <a:t>for the iniquity which he knoweth; because </a:t>
            </a:r>
            <a:r>
              <a:rPr lang="en-US" u="sng" dirty="0"/>
              <a:t>his sons made themselves vile</a:t>
            </a:r>
            <a:r>
              <a:rPr lang="en-US" dirty="0"/>
              <a:t>, and </a:t>
            </a:r>
            <a:r>
              <a:rPr lang="en-US" u="sng" dirty="0"/>
              <a:t>he restrained them not</a:t>
            </a:r>
            <a:r>
              <a:rPr lang="en-US" dirty="0"/>
              <a:t>.</a:t>
            </a:r>
          </a:p>
          <a:p>
            <a:pPr lvl="1"/>
            <a:r>
              <a:rPr lang="en-US" dirty="0" smtClean="0"/>
              <a:t>God </a:t>
            </a:r>
            <a:r>
              <a:rPr lang="en-US" dirty="0"/>
              <a:t>may decide to curse all of your </a:t>
            </a:r>
            <a:r>
              <a:rPr lang="en-US" dirty="0" smtClean="0"/>
              <a:t>descendants </a:t>
            </a:r>
            <a:r>
              <a:rPr lang="en-US" dirty="0"/>
              <a:t>after you.</a:t>
            </a:r>
          </a:p>
          <a:p>
            <a:pPr lvl="1"/>
            <a:r>
              <a:rPr lang="en-US" dirty="0" smtClean="0"/>
              <a:t>Understand </a:t>
            </a:r>
            <a:r>
              <a:rPr lang="en-US" dirty="0"/>
              <a:t>that A LOT went wrong here for Eli’s house to be so cursed.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55</a:t>
            </a:fld>
            <a:endParaRPr lang="en-US"/>
          </a:p>
        </p:txBody>
      </p:sp>
    </p:spTree>
    <p:extLst>
      <p:ext uri="{BB962C8B-B14F-4D97-AF65-F5344CB8AC3E}">
        <p14:creationId xmlns:p14="http://schemas.microsoft.com/office/powerpoint/2010/main" val="14510105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STOPPED HERE</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56</a:t>
            </a:fld>
            <a:endParaRPr lang="en-US"/>
          </a:p>
        </p:txBody>
      </p:sp>
    </p:spTree>
    <p:extLst>
      <p:ext uri="{BB962C8B-B14F-4D97-AF65-F5344CB8AC3E}">
        <p14:creationId xmlns:p14="http://schemas.microsoft.com/office/powerpoint/2010/main" val="22501254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132:11-12  The LORD hath sworn in truth unto David; he will not turn from it; Of </a:t>
            </a:r>
            <a:r>
              <a:rPr lang="en-US" u="sng" dirty="0"/>
              <a:t>the fruit of thy body will I set upon thy throne</a:t>
            </a:r>
            <a:r>
              <a:rPr lang="en-US" dirty="0"/>
              <a:t>.  12  If </a:t>
            </a:r>
            <a:r>
              <a:rPr lang="en-US" b="1" u="sng" dirty="0"/>
              <a:t>thy children</a:t>
            </a:r>
            <a:r>
              <a:rPr lang="en-US" dirty="0"/>
              <a:t> will keep my covenant and my testimony that I shall teach them, </a:t>
            </a:r>
            <a:r>
              <a:rPr lang="en-US" b="1" u="sng" dirty="0"/>
              <a:t>their children</a:t>
            </a:r>
            <a:r>
              <a:rPr lang="en-US" dirty="0"/>
              <a:t> shall also sit upon thy throne for evermore.</a:t>
            </a:r>
          </a:p>
          <a:p>
            <a:pPr lvl="1"/>
            <a:r>
              <a:rPr lang="en-US" dirty="0"/>
              <a:t>If your children depart from God, if they aren’t blessed (spiritually), then you can be sure who is at fault. You!</a:t>
            </a:r>
          </a:p>
          <a:p>
            <a:pPr lvl="1"/>
            <a:r>
              <a:rPr lang="en-US" dirty="0"/>
              <a:t>If your children’s children go astray, you know who is at fault: your children.</a:t>
            </a:r>
          </a:p>
          <a:p>
            <a:pPr lvl="1"/>
            <a:r>
              <a:rPr lang="en-US" dirty="0"/>
              <a:t>The fate of your children is on YOU.</a:t>
            </a:r>
          </a:p>
          <a:p>
            <a:pPr lvl="1"/>
            <a:r>
              <a:rPr lang="en-US" dirty="0"/>
              <a:t>Because if you raised them and </a:t>
            </a:r>
            <a:r>
              <a:rPr lang="en-US" dirty="0" smtClean="0"/>
              <a:t>nurtured </a:t>
            </a:r>
            <a:r>
              <a:rPr lang="en-US" dirty="0"/>
              <a:t>them in the Lord, the right way, they wouldn’t depart from God.</a:t>
            </a:r>
          </a:p>
          <a:p>
            <a:pPr lvl="1"/>
            <a:r>
              <a:rPr lang="en-US" dirty="0"/>
              <a:t>If you keep his commandments, your children will be </a:t>
            </a:r>
            <a:r>
              <a:rPr lang="en-US" dirty="0" smtClean="0"/>
              <a:t>blessed… but if not…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57</a:t>
            </a:fld>
            <a:endParaRPr lang="en-US"/>
          </a:p>
        </p:txBody>
      </p:sp>
    </p:spTree>
    <p:extLst>
      <p:ext uri="{BB962C8B-B14F-4D97-AF65-F5344CB8AC3E}">
        <p14:creationId xmlns:p14="http://schemas.microsoft.com/office/powerpoint/2010/main" val="4990545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Samuel 12:9-10  Wherefore hast thou </a:t>
            </a:r>
            <a:r>
              <a:rPr lang="en-US" b="1" u="sng" dirty="0"/>
              <a:t>despised</a:t>
            </a:r>
            <a:r>
              <a:rPr lang="en-US" u="sng" dirty="0"/>
              <a:t> the commandment of the LORD, to do evil in his sight</a:t>
            </a:r>
            <a:r>
              <a:rPr lang="en-US" dirty="0"/>
              <a:t>? thou hast killed Uriah the Hittite with the sword, and hast taken his wife to be thy wife, and hast slain him with the sword of the children of Ammon.  10  Now therefore the sword shall never depart from thine house; because </a:t>
            </a:r>
            <a:r>
              <a:rPr lang="en-US" b="1" u="sng" dirty="0"/>
              <a:t>thou hast despised me</a:t>
            </a:r>
            <a:r>
              <a:rPr lang="en-US" dirty="0"/>
              <a:t>, and hast taken the wife of Uriah the Hittite to be thy wife</a:t>
            </a:r>
            <a:r>
              <a:rPr lang="en-US" dirty="0" smtClean="0"/>
              <a:t>.</a:t>
            </a:r>
          </a:p>
          <a:p>
            <a:r>
              <a:rPr lang="en-US" dirty="0"/>
              <a:t>2 Samuel 12:13-15  And David said unto Nathan, </a:t>
            </a:r>
            <a:r>
              <a:rPr lang="en-US" u="sng" dirty="0"/>
              <a:t>I have sinned against the LORD</a:t>
            </a:r>
            <a:r>
              <a:rPr lang="en-US" dirty="0"/>
              <a:t>. And Nathan said unto David, The LORD also hath put away thy sin; </a:t>
            </a:r>
            <a:r>
              <a:rPr lang="en-US" u="sng" dirty="0"/>
              <a:t>thou shalt not die</a:t>
            </a:r>
            <a:r>
              <a:rPr lang="en-US" dirty="0"/>
              <a:t>.  14  Howbeit, because by this deed thou hast given great occasion to the enemies of the LORD to blaspheme, </a:t>
            </a:r>
            <a:r>
              <a:rPr lang="en-US" u="sng" dirty="0"/>
              <a:t>the child also that is born unto thee shall surely die</a:t>
            </a:r>
            <a:r>
              <a:rPr lang="en-US" dirty="0"/>
              <a:t>.  15  And Nathan departed unto his house. And the LORD struck the child that Uriah's wife bare unto David, and it was very sick.</a:t>
            </a:r>
          </a:p>
          <a:p>
            <a:pPr lvl="1"/>
            <a:r>
              <a:rPr lang="en-US" dirty="0" smtClean="0"/>
              <a:t>What </a:t>
            </a:r>
            <a:r>
              <a:rPr lang="en-US" dirty="0"/>
              <a:t>did that child do?</a:t>
            </a:r>
          </a:p>
          <a:p>
            <a:pPr lvl="1"/>
            <a:r>
              <a:rPr lang="en-US" dirty="0" smtClean="0"/>
              <a:t>He </a:t>
            </a:r>
            <a:r>
              <a:rPr lang="en-US" dirty="0"/>
              <a:t>had a father who despised God, i.e. worked evil in His sight.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58</a:t>
            </a:fld>
            <a:endParaRPr lang="en-US"/>
          </a:p>
        </p:txBody>
      </p:sp>
    </p:spTree>
    <p:extLst>
      <p:ext uri="{BB962C8B-B14F-4D97-AF65-F5344CB8AC3E}">
        <p14:creationId xmlns:p14="http://schemas.microsoft.com/office/powerpoint/2010/main" val="38152393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11:9-12  And the LORD was angry with Solomon, because his heart was turned from the LORD God of Israel, which had appeared unto him twice,  10  And had commanded him concerning this thing, that he should not go after other gods: but </a:t>
            </a:r>
            <a:r>
              <a:rPr lang="en-US" u="sng" dirty="0"/>
              <a:t>he kept not that which the LORD commanded</a:t>
            </a:r>
            <a:r>
              <a:rPr lang="en-US" dirty="0"/>
              <a:t>.  11  Wherefore the LORD said unto Solomon, Forasmuch as this is done of thee, and </a:t>
            </a:r>
            <a:r>
              <a:rPr lang="en-US" u="sng" dirty="0"/>
              <a:t>thou hast not kept my covenant and my statutes</a:t>
            </a:r>
            <a:r>
              <a:rPr lang="en-US" dirty="0"/>
              <a:t>, which I have commanded thee, </a:t>
            </a:r>
            <a:r>
              <a:rPr lang="en-US" u="sng" dirty="0"/>
              <a:t>I will surely rend the kingdom from thee</a:t>
            </a:r>
            <a:r>
              <a:rPr lang="en-US" dirty="0"/>
              <a:t>, and will give it to thy servant.  12  Notwithstanding </a:t>
            </a:r>
            <a:r>
              <a:rPr lang="en-US" u="sng" dirty="0"/>
              <a:t>in thy days I will not do it for </a:t>
            </a:r>
            <a:r>
              <a:rPr lang="en-US" b="1" u="sng" dirty="0"/>
              <a:t>David thy father's sake</a:t>
            </a:r>
            <a:r>
              <a:rPr lang="en-US" dirty="0"/>
              <a:t>: but </a:t>
            </a:r>
            <a:r>
              <a:rPr lang="en-US" u="sng" dirty="0"/>
              <a:t>I will rend it out of the hand of </a:t>
            </a:r>
            <a:r>
              <a:rPr lang="en-US" b="1" u="sng" dirty="0"/>
              <a:t>thy son</a:t>
            </a:r>
            <a:r>
              <a:rPr lang="en-US" dirty="0"/>
              <a:t>.</a:t>
            </a:r>
          </a:p>
          <a:p>
            <a:pPr lvl="1"/>
            <a:r>
              <a:rPr lang="en-US" dirty="0" smtClean="0"/>
              <a:t>Solomon </a:t>
            </a:r>
            <a:r>
              <a:rPr lang="en-US" dirty="0"/>
              <a:t>was blessed for David’s faithfulness.</a:t>
            </a:r>
          </a:p>
          <a:p>
            <a:pPr lvl="1"/>
            <a:r>
              <a:rPr lang="en-US" dirty="0" smtClean="0"/>
              <a:t>Solomon’s </a:t>
            </a:r>
            <a:r>
              <a:rPr lang="en-US" dirty="0"/>
              <a:t>son was cursed for Solomon’s faithlessness.</a:t>
            </a:r>
          </a:p>
          <a:p>
            <a:pPr lvl="1"/>
            <a:r>
              <a:rPr lang="en-US" dirty="0" err="1" smtClean="0"/>
              <a:t>Rehoboam</a:t>
            </a:r>
            <a:r>
              <a:rPr lang="en-US" dirty="0" smtClean="0"/>
              <a:t> </a:t>
            </a:r>
            <a:r>
              <a:rPr lang="en-US" dirty="0"/>
              <a:t>lost 10/12ths of his kingdom, for something he didn’t even do!</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59</a:t>
            </a:fld>
            <a:endParaRPr lang="en-US"/>
          </a:p>
        </p:txBody>
      </p:sp>
    </p:spTree>
    <p:extLst>
      <p:ext uri="{BB962C8B-B14F-4D97-AF65-F5344CB8AC3E}">
        <p14:creationId xmlns:p14="http://schemas.microsoft.com/office/powerpoint/2010/main" val="20494326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Kings 13:33-34  After this thing </a:t>
            </a:r>
            <a:r>
              <a:rPr lang="en-US" u="sng" dirty="0"/>
              <a:t>Jeroboam returned not from his evil way</a:t>
            </a:r>
            <a:r>
              <a:rPr lang="en-US" dirty="0"/>
              <a:t>, but made again of the lowest of the people priests of the high places: whosoever would, he consecrated him, and he became one of the priests of the high places.  34  And this thing became </a:t>
            </a:r>
            <a:r>
              <a:rPr lang="en-US" u="sng" dirty="0"/>
              <a:t>sin unto the house of Jeroboam</a:t>
            </a:r>
            <a:r>
              <a:rPr lang="en-US" dirty="0"/>
              <a:t>, even to </a:t>
            </a:r>
            <a:r>
              <a:rPr lang="en-US" u="sng" dirty="0"/>
              <a:t>cut it off</a:t>
            </a:r>
            <a:r>
              <a:rPr lang="en-US" dirty="0"/>
              <a:t>, and to </a:t>
            </a:r>
            <a:r>
              <a:rPr lang="en-US" u="sng" dirty="0"/>
              <a:t>destroy it from off the face of the earth</a:t>
            </a:r>
            <a:r>
              <a:rPr lang="en-US" dirty="0"/>
              <a:t>.</a:t>
            </a:r>
          </a:p>
          <a:p>
            <a:pPr lvl="1"/>
            <a:r>
              <a:rPr lang="en-US" dirty="0" smtClean="0"/>
              <a:t>Your </a:t>
            </a:r>
            <a:r>
              <a:rPr lang="en-US" dirty="0"/>
              <a:t>sins, your disobedience </a:t>
            </a:r>
            <a:r>
              <a:rPr lang="en-US" dirty="0" smtClean="0"/>
              <a:t>can, and will, </a:t>
            </a:r>
            <a:r>
              <a:rPr lang="en-US" dirty="0"/>
              <a:t>bring a curse on your house.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60</a:t>
            </a:fld>
            <a:endParaRPr lang="en-US"/>
          </a:p>
        </p:txBody>
      </p:sp>
    </p:spTree>
    <p:extLst>
      <p:ext uri="{BB962C8B-B14F-4D97-AF65-F5344CB8AC3E}">
        <p14:creationId xmlns:p14="http://schemas.microsoft.com/office/powerpoint/2010/main" val="959884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Kings 23:24-26  Moreover the workers with familiar spirits, and the wizards, and the images, and the idols, and all the abominations that were spied in the land of Judah and in Jerusalem, did Josiah put away, that he might perform the words of the law which were written in the book that </a:t>
            </a:r>
            <a:r>
              <a:rPr lang="en-US" dirty="0" err="1"/>
              <a:t>Hilkiah</a:t>
            </a:r>
            <a:r>
              <a:rPr lang="en-US" dirty="0"/>
              <a:t> the priest found in the house of the LORD.  25  And like unto him was there no king before him, that turned to the LORD with all his heart, and with all his soul, and with all his might, according to all the law of Moses; neither after him arose there any like him.  26  Notwithstanding </a:t>
            </a:r>
            <a:r>
              <a:rPr lang="en-US" u="sng" dirty="0"/>
              <a:t>the LORD turned not</a:t>
            </a:r>
            <a:r>
              <a:rPr lang="en-US" dirty="0"/>
              <a:t> from the fierceness of his great wrath, wherewith his anger was kindled against Judah, because of </a:t>
            </a:r>
            <a:r>
              <a:rPr lang="en-US" u="sng" dirty="0"/>
              <a:t>all the provocations that Manasseh had provoked him withal</a:t>
            </a:r>
            <a:r>
              <a:rPr lang="en-US" dirty="0"/>
              <a:t>.</a:t>
            </a:r>
          </a:p>
          <a:p>
            <a:pPr lvl="1"/>
            <a:r>
              <a:rPr lang="en-US" dirty="0"/>
              <a:t>Manasseh sinned and made Israel to sin, but Josiah didn’t see the curse in his day because of his own faithfulness.</a:t>
            </a:r>
          </a:p>
          <a:p>
            <a:pPr lvl="1"/>
            <a:r>
              <a:rPr lang="en-US" dirty="0"/>
              <a:t>If you do evil, and bring a curse on your house, it can be delayed, but it will be carried out.</a:t>
            </a:r>
          </a:p>
          <a:p>
            <a:pPr lvl="1"/>
            <a:r>
              <a:rPr lang="en-US" dirty="0"/>
              <a:t>The evil was visited on Josiah’s son, the fourth generation from Manasseh.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61</a:t>
            </a:fld>
            <a:endParaRPr lang="en-US"/>
          </a:p>
        </p:txBody>
      </p:sp>
    </p:spTree>
    <p:extLst>
      <p:ext uri="{BB962C8B-B14F-4D97-AF65-F5344CB8AC3E}">
        <p14:creationId xmlns:p14="http://schemas.microsoft.com/office/powerpoint/2010/main" val="33858986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18:17-19  And the LORD said, </a:t>
            </a:r>
            <a:r>
              <a:rPr lang="en-US" u="sng" dirty="0"/>
              <a:t>Shall I hide from Abraham that thing which I do</a:t>
            </a:r>
            <a:r>
              <a:rPr lang="en-US" dirty="0"/>
              <a:t>;  18  Seeing that Abraham shall surely become a great and mighty nation, and all the nations of the earth shall be blessed in him?  19  For </a:t>
            </a:r>
            <a:r>
              <a:rPr lang="en-US" u="sng" dirty="0"/>
              <a:t>I know him, that he will command his children and his household after him</a:t>
            </a:r>
            <a:r>
              <a:rPr lang="en-US" dirty="0"/>
              <a:t>, and they shall keep </a:t>
            </a:r>
            <a:r>
              <a:rPr lang="en-US" u="sng" dirty="0"/>
              <a:t>the way of the LORD</a:t>
            </a:r>
            <a:r>
              <a:rPr lang="en-US" dirty="0"/>
              <a:t>, to do justice and judgment; that the LORD may bring upon Abraham that which he hath spoken of him.</a:t>
            </a:r>
          </a:p>
          <a:p>
            <a:pPr lvl="1"/>
            <a:r>
              <a:rPr lang="en-US" dirty="0"/>
              <a:t>Also, raising your children the right way has an affect on your relationship with God.</a:t>
            </a:r>
          </a:p>
          <a:p>
            <a:pPr lvl="1"/>
            <a:r>
              <a:rPr lang="en-US" dirty="0"/>
              <a:t>God may make decisions regarding your </a:t>
            </a:r>
            <a:r>
              <a:rPr lang="en-US" dirty="0" smtClean="0"/>
              <a:t>life, </a:t>
            </a:r>
            <a:r>
              <a:rPr lang="en-US" dirty="0"/>
              <a:t>and what knowledge he shares with </a:t>
            </a:r>
            <a:r>
              <a:rPr lang="en-US" dirty="0" smtClean="0"/>
              <a:t>you, </a:t>
            </a:r>
            <a:r>
              <a:rPr lang="en-US" dirty="0"/>
              <a:t>based on how you control and raise your household.</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62</a:t>
            </a:fld>
            <a:endParaRPr lang="en-US"/>
          </a:p>
        </p:txBody>
      </p:sp>
    </p:spTree>
    <p:extLst>
      <p:ext uri="{BB962C8B-B14F-4D97-AF65-F5344CB8AC3E}">
        <p14:creationId xmlns:p14="http://schemas.microsoft.com/office/powerpoint/2010/main" val="31270871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514350" indent="-514350">
              <a:buAutoNum type="arabicParenR"/>
            </a:pPr>
            <a:r>
              <a:rPr lang="en-US" dirty="0" smtClean="0">
                <a:solidFill>
                  <a:schemeClr val="tx1">
                    <a:lumMod val="65000"/>
                    <a:lumOff val="35000"/>
                  </a:schemeClr>
                </a:solidFill>
              </a:rPr>
              <a:t>Explain</a:t>
            </a:r>
          </a:p>
          <a:p>
            <a:pPr marL="514350" indent="-514350">
              <a:buAutoNum type="arabicParenR"/>
            </a:pPr>
            <a:r>
              <a:rPr lang="en-US" dirty="0" smtClean="0">
                <a:solidFill>
                  <a:schemeClr val="tx1">
                    <a:lumMod val="65000"/>
                    <a:lumOff val="35000"/>
                  </a:schemeClr>
                </a:solidFill>
              </a:rPr>
              <a:t>Demonstrate</a:t>
            </a:r>
          </a:p>
          <a:p>
            <a:pPr marL="514350" indent="-514350">
              <a:buAutoNum type="arabicParenR"/>
            </a:pPr>
            <a:r>
              <a:rPr lang="en-US" dirty="0" smtClean="0">
                <a:solidFill>
                  <a:schemeClr val="tx1">
                    <a:lumMod val="65000"/>
                    <a:lumOff val="35000"/>
                  </a:schemeClr>
                </a:solidFill>
              </a:rPr>
              <a:t>In the Fear of the </a:t>
            </a:r>
            <a:r>
              <a:rPr lang="en-US" dirty="0" smtClean="0">
                <a:solidFill>
                  <a:schemeClr val="tx1">
                    <a:lumMod val="65000"/>
                    <a:lumOff val="35000"/>
                  </a:schemeClr>
                </a:solidFill>
              </a:rPr>
              <a:t>Lord</a:t>
            </a:r>
          </a:p>
          <a:p>
            <a:pPr marL="514350" indent="-514350">
              <a:buAutoNum type="arabicParenR"/>
            </a:pPr>
            <a:r>
              <a:rPr lang="en-US" dirty="0" smtClean="0">
                <a:solidFill>
                  <a:schemeClr val="tx1">
                    <a:lumMod val="65000"/>
                    <a:lumOff val="35000"/>
                  </a:schemeClr>
                </a:solidFill>
              </a:rPr>
              <a:t>Your Own </a:t>
            </a:r>
            <a:r>
              <a:rPr lang="en-US" dirty="0">
                <a:solidFill>
                  <a:schemeClr val="tx1">
                    <a:lumMod val="65000"/>
                    <a:lumOff val="35000"/>
                  </a:schemeClr>
                </a:solidFill>
              </a:rPr>
              <a:t>L</a:t>
            </a:r>
            <a:r>
              <a:rPr lang="en-US" dirty="0" smtClean="0">
                <a:solidFill>
                  <a:schemeClr val="tx1">
                    <a:lumMod val="65000"/>
                    <a:lumOff val="35000"/>
                  </a:schemeClr>
                </a:solidFill>
              </a:rPr>
              <a:t>ife </a:t>
            </a:r>
            <a:r>
              <a:rPr lang="en-US" dirty="0">
                <a:solidFill>
                  <a:schemeClr val="tx1">
                    <a:lumMod val="65000"/>
                    <a:lumOff val="35000"/>
                  </a:schemeClr>
                </a:solidFill>
              </a:rPr>
              <a:t>i</a:t>
            </a:r>
            <a:r>
              <a:rPr lang="en-US" dirty="0" smtClean="0">
                <a:solidFill>
                  <a:schemeClr val="tx1">
                    <a:lumMod val="65000"/>
                    <a:lumOff val="35000"/>
                  </a:schemeClr>
                </a:solidFill>
              </a:rPr>
              <a:t>s Key</a:t>
            </a:r>
          </a:p>
          <a:p>
            <a:pPr marL="514350" indent="-514350">
              <a:buAutoNum type="arabicParenR"/>
            </a:pPr>
            <a:r>
              <a:rPr lang="en-US" dirty="0" smtClean="0">
                <a:solidFill>
                  <a:schemeClr val="tx1">
                    <a:lumMod val="65000"/>
                    <a:lumOff val="35000"/>
                  </a:schemeClr>
                </a:solidFill>
              </a:rPr>
              <a:t>Pray for Them</a:t>
            </a: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63</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38971113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 </a:t>
            </a:r>
            <a:r>
              <a:rPr lang="en-US" dirty="0"/>
              <a:t>Chronicles 29:18-19  O LORD God of Abraham, Isaac, and of Israel, our fathers, keep this for ever in the imagination of the thoughts of the heart of thy people, and prepare their heart unto thee:  19  And </a:t>
            </a:r>
            <a:r>
              <a:rPr lang="en-US" u="sng" dirty="0"/>
              <a:t>give unto Solomon my son a perfect heart, to keep thy commandments, thy testimonies, and thy statutes, and to do all these things</a:t>
            </a:r>
            <a:r>
              <a:rPr lang="en-US" dirty="0"/>
              <a:t>, and to build the palace, for the which I have made provision.</a:t>
            </a:r>
          </a:p>
          <a:p>
            <a:r>
              <a:rPr lang="en-US" dirty="0"/>
              <a:t>James 1:5  If any of you lack </a:t>
            </a:r>
            <a:r>
              <a:rPr lang="en-US" u="sng" dirty="0"/>
              <a:t>wisdom, let him ask of God</a:t>
            </a:r>
            <a:r>
              <a:rPr lang="en-US" dirty="0"/>
              <a:t>, that giveth to all men liberally, and </a:t>
            </a:r>
            <a:r>
              <a:rPr lang="en-US" dirty="0" err="1"/>
              <a:t>upbraideth</a:t>
            </a:r>
            <a:r>
              <a:rPr lang="en-US" dirty="0"/>
              <a:t> not; and it shall be given him.</a:t>
            </a:r>
          </a:p>
          <a:p>
            <a:pPr lvl="1"/>
            <a:r>
              <a:rPr lang="en-US" dirty="0" smtClean="0"/>
              <a:t>Ask </a:t>
            </a:r>
            <a:r>
              <a:rPr lang="en-US" dirty="0"/>
              <a:t>for understanding, wisdom.</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64</a:t>
            </a:fld>
            <a:endParaRPr lang="en-US"/>
          </a:p>
        </p:txBody>
      </p:sp>
    </p:spTree>
    <p:extLst>
      <p:ext uri="{BB962C8B-B14F-4D97-AF65-F5344CB8AC3E}">
        <p14:creationId xmlns:p14="http://schemas.microsoft.com/office/powerpoint/2010/main" val="8994059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514350" indent="-514350">
              <a:buAutoNum type="arabicParenR"/>
            </a:pPr>
            <a:r>
              <a:rPr lang="en-US" dirty="0" smtClean="0">
                <a:solidFill>
                  <a:schemeClr val="tx1">
                    <a:lumMod val="65000"/>
                    <a:lumOff val="35000"/>
                  </a:schemeClr>
                </a:solidFill>
              </a:rPr>
              <a:t>Explain</a:t>
            </a:r>
          </a:p>
          <a:p>
            <a:pPr marL="514350" indent="-514350">
              <a:buAutoNum type="arabicParenR"/>
            </a:pPr>
            <a:r>
              <a:rPr lang="en-US" dirty="0" smtClean="0">
                <a:solidFill>
                  <a:schemeClr val="tx1">
                    <a:lumMod val="65000"/>
                    <a:lumOff val="35000"/>
                  </a:schemeClr>
                </a:solidFill>
              </a:rPr>
              <a:t>Demonstrate</a:t>
            </a:r>
          </a:p>
          <a:p>
            <a:pPr marL="514350" indent="-514350">
              <a:buAutoNum type="arabicParenR"/>
            </a:pPr>
            <a:r>
              <a:rPr lang="en-US" dirty="0" smtClean="0">
                <a:solidFill>
                  <a:schemeClr val="tx1">
                    <a:lumMod val="65000"/>
                    <a:lumOff val="35000"/>
                  </a:schemeClr>
                </a:solidFill>
              </a:rPr>
              <a:t>In the Fear of the </a:t>
            </a:r>
            <a:r>
              <a:rPr lang="en-US" dirty="0" smtClean="0">
                <a:solidFill>
                  <a:schemeClr val="tx1">
                    <a:lumMod val="65000"/>
                    <a:lumOff val="35000"/>
                  </a:schemeClr>
                </a:solidFill>
              </a:rPr>
              <a:t>Lord</a:t>
            </a:r>
          </a:p>
          <a:p>
            <a:pPr marL="514350" indent="-514350">
              <a:buAutoNum type="arabicParenR"/>
            </a:pPr>
            <a:r>
              <a:rPr lang="en-US" dirty="0" smtClean="0">
                <a:solidFill>
                  <a:schemeClr val="tx1">
                    <a:lumMod val="65000"/>
                    <a:lumOff val="35000"/>
                  </a:schemeClr>
                </a:solidFill>
              </a:rPr>
              <a:t>Your Own </a:t>
            </a:r>
            <a:r>
              <a:rPr lang="en-US" dirty="0">
                <a:solidFill>
                  <a:schemeClr val="tx1">
                    <a:lumMod val="65000"/>
                    <a:lumOff val="35000"/>
                  </a:schemeClr>
                </a:solidFill>
              </a:rPr>
              <a:t>L</a:t>
            </a:r>
            <a:r>
              <a:rPr lang="en-US" dirty="0" smtClean="0">
                <a:solidFill>
                  <a:schemeClr val="tx1">
                    <a:lumMod val="65000"/>
                    <a:lumOff val="35000"/>
                  </a:schemeClr>
                </a:solidFill>
              </a:rPr>
              <a:t>ife </a:t>
            </a:r>
            <a:r>
              <a:rPr lang="en-US" dirty="0">
                <a:solidFill>
                  <a:schemeClr val="tx1">
                    <a:lumMod val="65000"/>
                    <a:lumOff val="35000"/>
                  </a:schemeClr>
                </a:solidFill>
              </a:rPr>
              <a:t>i</a:t>
            </a:r>
            <a:r>
              <a:rPr lang="en-US" dirty="0" smtClean="0">
                <a:solidFill>
                  <a:schemeClr val="tx1">
                    <a:lumMod val="65000"/>
                    <a:lumOff val="35000"/>
                  </a:schemeClr>
                </a:solidFill>
              </a:rPr>
              <a:t>s Key</a:t>
            </a:r>
          </a:p>
          <a:p>
            <a:pPr marL="514350" indent="-514350">
              <a:buAutoNum type="arabicParenR"/>
            </a:pPr>
            <a:r>
              <a:rPr lang="en-US" dirty="0" smtClean="0">
                <a:solidFill>
                  <a:schemeClr val="tx1">
                    <a:lumMod val="65000"/>
                    <a:lumOff val="35000"/>
                  </a:schemeClr>
                </a:solidFill>
              </a:rPr>
              <a:t>Pray for Them</a:t>
            </a:r>
          </a:p>
        </p:txBody>
      </p:sp>
      <p:sp>
        <p:nvSpPr>
          <p:cNvPr id="3" name="Slide Number Placeholder 2"/>
          <p:cNvSpPr>
            <a:spLocks noGrp="1"/>
          </p:cNvSpPr>
          <p:nvPr>
            <p:ph type="sldNum" sz="quarter" idx="12"/>
          </p:nvPr>
        </p:nvSpPr>
        <p:spPr/>
        <p:txBody>
          <a:bodyPr/>
          <a:lstStyle/>
          <a:p>
            <a:fld id="{172C059E-16DE-4C0D-A377-2C3D2DE09514}" type="slidenum">
              <a:rPr lang="en-US" smtClean="0"/>
              <a:t>65</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
        <p:nvSpPr>
          <p:cNvPr id="6" name="Content Placeholder 1"/>
          <p:cNvSpPr txBox="1">
            <a:spLocks/>
          </p:cNvSpPr>
          <p:nvPr/>
        </p:nvSpPr>
        <p:spPr>
          <a:xfrm>
            <a:off x="6626038" y="13525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10"/>
            </a:pPr>
            <a:r>
              <a:rPr lang="en-US" dirty="0" smtClean="0">
                <a:solidFill>
                  <a:schemeClr val="tx1">
                    <a:lumMod val="65000"/>
                    <a:lumOff val="35000"/>
                  </a:schemeClr>
                </a:solidFill>
              </a:rPr>
              <a:t>In Today’s World</a:t>
            </a: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Tree>
    <p:extLst>
      <p:ext uri="{BB962C8B-B14F-4D97-AF65-F5344CB8AC3E}">
        <p14:creationId xmlns:p14="http://schemas.microsoft.com/office/powerpoint/2010/main" val="236707116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a:solidFill>
                  <a:schemeClr val="tx1">
                    <a:lumMod val="65000"/>
                    <a:lumOff val="35000"/>
                  </a:schemeClr>
                </a:solidFill>
              </a:rPr>
              <a:t>What if Social Services threatens to take your children away?</a:t>
            </a:r>
          </a:p>
          <a:p>
            <a:pPr lvl="1"/>
            <a:r>
              <a:rPr lang="en-US" dirty="0" smtClean="0"/>
              <a:t>The </a:t>
            </a:r>
            <a:r>
              <a:rPr lang="en-US" dirty="0"/>
              <a:t>threat is real.</a:t>
            </a:r>
          </a:p>
          <a:p>
            <a:pPr lvl="1"/>
            <a:r>
              <a:rPr lang="en-US" dirty="0"/>
              <a:t>There is a reason men do not want you to discipline.</a:t>
            </a:r>
          </a:p>
          <a:p>
            <a:pPr lvl="1"/>
            <a:r>
              <a:rPr lang="en-US" dirty="0"/>
              <a:t>The devil understands the importance of correction and discipline.</a:t>
            </a:r>
          </a:p>
          <a:p>
            <a:pPr lvl="1"/>
            <a:r>
              <a:rPr lang="en-US" dirty="0"/>
              <a:t>Man doesn’t want to take your children away from you to protect them. They want to take them away from you to STEAL their SOULS.</a:t>
            </a:r>
          </a:p>
          <a:p>
            <a:r>
              <a:rPr lang="en-US" dirty="0"/>
              <a:t>Proverbs 23:14  Thou shalt beat him with the rod, and </a:t>
            </a:r>
            <a:r>
              <a:rPr lang="en-US" u="sng" dirty="0"/>
              <a:t>shalt deliver his soul from hell</a:t>
            </a:r>
            <a:r>
              <a:rPr lang="en-US" dirty="0"/>
              <a:t>.</a:t>
            </a:r>
          </a:p>
          <a:p>
            <a:pPr lvl="1"/>
            <a:r>
              <a:rPr lang="en-US" dirty="0"/>
              <a:t>Even if CPS (man) took your children away, you’ve still delivered their SOULS.</a:t>
            </a:r>
          </a:p>
          <a:p>
            <a:r>
              <a:rPr lang="en-US" dirty="0"/>
              <a:t>Proverbs 20:7  The just man </a:t>
            </a:r>
            <a:r>
              <a:rPr lang="en-US" dirty="0" err="1"/>
              <a:t>walketh</a:t>
            </a:r>
            <a:r>
              <a:rPr lang="en-US" dirty="0"/>
              <a:t> in his integrity: </a:t>
            </a:r>
            <a:r>
              <a:rPr lang="en-US" u="sng" dirty="0"/>
              <a:t>his children are blessed after him</a:t>
            </a:r>
            <a:r>
              <a:rPr lang="en-US" dirty="0"/>
              <a:t>.</a:t>
            </a:r>
          </a:p>
          <a:p>
            <a:pPr lvl="1"/>
            <a:r>
              <a:rPr lang="en-US" dirty="0"/>
              <a:t>God gives you these promises; if you obey him he will take </a:t>
            </a:r>
            <a:r>
              <a:rPr lang="en-US" dirty="0" smtClean="0"/>
              <a:t>care of </a:t>
            </a:r>
            <a:r>
              <a:rPr lang="en-US" dirty="0"/>
              <a:t>your children.</a:t>
            </a:r>
          </a:p>
          <a:p>
            <a:pPr lvl="1"/>
            <a:r>
              <a:rPr lang="en-US" dirty="0"/>
              <a:t>Will you raise your children the way God tells you to, or the way man tells you to?</a:t>
            </a:r>
          </a:p>
          <a:p>
            <a:pPr lvl="1"/>
            <a:r>
              <a:rPr lang="en-US" dirty="0"/>
              <a:t>If you obey GOD, MAN may take your children and give them a temporary home, but GOD will give them an eternal home.</a:t>
            </a:r>
          </a:p>
          <a:p>
            <a:pPr lvl="1"/>
            <a:r>
              <a:rPr lang="en-US" dirty="0"/>
              <a:t>If you obey MAN, MAN may let you keep your children in your temporary home, but SATAN may give them an eternal home.</a:t>
            </a:r>
          </a:p>
          <a:p>
            <a:pPr lvl="1"/>
            <a:r>
              <a:rPr lang="en-US" dirty="0"/>
              <a:t>Your choice!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66</a:t>
            </a:fld>
            <a:endParaRPr lang="en-US"/>
          </a:p>
        </p:txBody>
      </p:sp>
    </p:spTree>
    <p:extLst>
      <p:ext uri="{BB962C8B-B14F-4D97-AF65-F5344CB8AC3E}">
        <p14:creationId xmlns:p14="http://schemas.microsoft.com/office/powerpoint/2010/main" val="16766311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4:15-20  But when they had commanded them to go aside out of the council, they conferred among themselves,  16  Saying, What shall we do to these men? for that indeed a notable miracle hath been done by them is manifest to all them that dwell in Jerusalem; and we cannot deny it.  17  But that it spread no further among the people, let us </a:t>
            </a:r>
            <a:r>
              <a:rPr lang="en-US" dirty="0" err="1"/>
              <a:t>straitly</a:t>
            </a:r>
            <a:r>
              <a:rPr lang="en-US" dirty="0"/>
              <a:t> </a:t>
            </a:r>
            <a:r>
              <a:rPr lang="en-US" b="1" u="sng" dirty="0"/>
              <a:t>threaten</a:t>
            </a:r>
            <a:r>
              <a:rPr lang="en-US" dirty="0"/>
              <a:t> them, that they speak henceforth to no man in this name.  18  And they called them, and commanded them not to speak at all nor teach in the name of Jesus.  19  But Peter and John answered and said unto them, Whether it be right in the sight of God to </a:t>
            </a:r>
            <a:r>
              <a:rPr lang="en-US" b="1" u="sng" dirty="0"/>
              <a:t>hearken unto you more than unto God</a:t>
            </a:r>
            <a:r>
              <a:rPr lang="en-US" dirty="0"/>
              <a:t>, judge ye.  20  For </a:t>
            </a:r>
            <a:r>
              <a:rPr lang="en-US" u="sng" dirty="0"/>
              <a:t>we cannot</a:t>
            </a:r>
            <a:r>
              <a:rPr lang="en-US" dirty="0"/>
              <a:t> but speak the things which we have seen and heard.</a:t>
            </a:r>
          </a:p>
          <a:p>
            <a:pPr lvl="1"/>
            <a:r>
              <a:rPr lang="en-US" dirty="0" smtClean="0"/>
              <a:t>This </a:t>
            </a:r>
            <a:r>
              <a:rPr lang="en-US" dirty="0"/>
              <a:t>is what Satan does when souls are on the line. He will threaten you with terrible things.</a:t>
            </a:r>
          </a:p>
          <a:p>
            <a:pPr lvl="1"/>
            <a:r>
              <a:rPr lang="en-US" dirty="0"/>
              <a:t>Just like the apostles, we are being threatened in an attempt to make us disobey God.</a:t>
            </a:r>
          </a:p>
          <a:p>
            <a:pPr lvl="1"/>
            <a:r>
              <a:rPr lang="en-US" dirty="0" smtClean="0"/>
              <a:t>You </a:t>
            </a:r>
            <a:r>
              <a:rPr lang="en-US" dirty="0"/>
              <a:t>are going to have to decide for your own house.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67</a:t>
            </a:fld>
            <a:endParaRPr lang="en-US"/>
          </a:p>
        </p:txBody>
      </p:sp>
    </p:spTree>
    <p:extLst>
      <p:ext uri="{BB962C8B-B14F-4D97-AF65-F5344CB8AC3E}">
        <p14:creationId xmlns:p14="http://schemas.microsoft.com/office/powerpoint/2010/main" val="16945754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5:27-29  And when they had brought them, they set them before the council: and the high priest asked them,  28  Saying, Did not we </a:t>
            </a:r>
            <a:r>
              <a:rPr lang="en-US" dirty="0" err="1"/>
              <a:t>straitly</a:t>
            </a:r>
            <a:r>
              <a:rPr lang="en-US" dirty="0"/>
              <a:t> command you that ye should not teach in this name? and, behold, ye have filled Jerusalem with your doctrine, and intend to bring this man's blood upon us.  29  Then Peter and the other apostles answered and said, </a:t>
            </a:r>
            <a:r>
              <a:rPr lang="en-US" b="1" u="sng" dirty="0"/>
              <a:t>We ought to obey God rather than men</a:t>
            </a:r>
            <a:r>
              <a:rPr lang="en-US" dirty="0"/>
              <a:t>.</a:t>
            </a:r>
          </a:p>
          <a:p>
            <a:pPr lvl="1"/>
            <a:r>
              <a:rPr lang="en-US" dirty="0"/>
              <a:t>Continue to beat them, continue to teach them the fear of the Lord.</a:t>
            </a:r>
          </a:p>
          <a:p>
            <a:pPr lvl="1"/>
            <a:r>
              <a:rPr lang="en-US" dirty="0"/>
              <a:t>You should act (protect them) as if their lives are on the line, because they are.</a:t>
            </a:r>
          </a:p>
          <a:p>
            <a:pPr lvl="1"/>
            <a:r>
              <a:rPr lang="en-US" dirty="0"/>
              <a:t>Why is today any different? </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68</a:t>
            </a:fld>
            <a:endParaRPr lang="en-US"/>
          </a:p>
        </p:txBody>
      </p:sp>
    </p:spTree>
    <p:extLst>
      <p:ext uri="{BB962C8B-B14F-4D97-AF65-F5344CB8AC3E}">
        <p14:creationId xmlns:p14="http://schemas.microsoft.com/office/powerpoint/2010/main" val="16813830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Ecclesiastes 1:9  The thing that hath been, it is that which shall be; and that which is done is that which shall be done: and there is </a:t>
            </a:r>
            <a:r>
              <a:rPr lang="en-US" u="sng" dirty="0"/>
              <a:t>no new thing under the sun</a:t>
            </a:r>
            <a:r>
              <a:rPr lang="en-US" dirty="0"/>
              <a:t>.</a:t>
            </a:r>
          </a:p>
          <a:p>
            <a:pPr lvl="1"/>
            <a:r>
              <a:rPr lang="en-US" dirty="0"/>
              <a:t>In every time, and in every nation and generation men are faced with this </a:t>
            </a:r>
            <a:r>
              <a:rPr lang="en-US" dirty="0" smtClean="0"/>
              <a:t>dilemma: </a:t>
            </a:r>
            <a:r>
              <a:rPr lang="en-US" dirty="0"/>
              <a:t>fear God or fear man.</a:t>
            </a:r>
          </a:p>
          <a:p>
            <a:r>
              <a:rPr lang="en-US" dirty="0"/>
              <a:t>Acts 10:34-35  Then Peter opened his mouth, and said, Of a truth I perceive that God is no respecter of persons:  35  But </a:t>
            </a:r>
            <a:r>
              <a:rPr lang="en-US" b="1" u="sng" dirty="0"/>
              <a:t>in every nation</a:t>
            </a:r>
            <a:r>
              <a:rPr lang="en-US" dirty="0"/>
              <a:t> </a:t>
            </a:r>
            <a:r>
              <a:rPr lang="en-US" u="sng" dirty="0"/>
              <a:t>he that </a:t>
            </a:r>
            <a:r>
              <a:rPr lang="en-US" u="sng" dirty="0" err="1"/>
              <a:t>feareth</a:t>
            </a:r>
            <a:r>
              <a:rPr lang="en-US" u="sng" dirty="0"/>
              <a:t> him, and worketh righteousness</a:t>
            </a:r>
            <a:r>
              <a:rPr lang="en-US" dirty="0"/>
              <a:t>, is accepted with him.</a:t>
            </a:r>
          </a:p>
          <a:p>
            <a:pPr lvl="1"/>
            <a:r>
              <a:rPr lang="en-US" dirty="0"/>
              <a:t>You are expected to do right no matter what time or country you are in.</a:t>
            </a:r>
          </a:p>
          <a:p>
            <a:pPr lvl="1"/>
            <a:r>
              <a:rPr lang="en-US" dirty="0"/>
              <a:t>Was it not difficult for David? Daniel? Shadrach, Meshach, and Abednego?</a:t>
            </a:r>
          </a:p>
          <a:p>
            <a:pPr lvl="1"/>
            <a:r>
              <a:rPr lang="en-US" dirty="0"/>
              <a:t>Do you fear God or fear man?</a:t>
            </a:r>
          </a:p>
          <a:p>
            <a:r>
              <a:rPr lang="en-US" dirty="0"/>
              <a:t>Hebrews 13:6  So that we may boldly say, </a:t>
            </a:r>
            <a:r>
              <a:rPr lang="en-US" u="sng" dirty="0"/>
              <a:t>The Lord is my helper</a:t>
            </a:r>
            <a:r>
              <a:rPr lang="en-US" dirty="0"/>
              <a:t>, and </a:t>
            </a:r>
            <a:r>
              <a:rPr lang="en-US" u="sng" dirty="0"/>
              <a:t>I will not fear what man shall do unto me</a:t>
            </a:r>
            <a:r>
              <a:rPr lang="en-US" dirty="0"/>
              <a:t>.</a:t>
            </a:r>
          </a:p>
          <a:p>
            <a:pPr lvl="1"/>
            <a:r>
              <a:rPr lang="en-US" dirty="0"/>
              <a:t>Trust God, regardless of the cost.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69</a:t>
            </a:fld>
            <a:endParaRPr lang="en-US"/>
          </a:p>
        </p:txBody>
      </p:sp>
    </p:spTree>
    <p:extLst>
      <p:ext uri="{BB962C8B-B14F-4D97-AF65-F5344CB8AC3E}">
        <p14:creationId xmlns:p14="http://schemas.microsoft.com/office/powerpoint/2010/main" val="12268542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29:25  </a:t>
            </a:r>
            <a:r>
              <a:rPr lang="en-US" u="sng" dirty="0"/>
              <a:t>The fear of man </a:t>
            </a:r>
            <a:r>
              <a:rPr lang="en-US" u="sng" dirty="0" err="1"/>
              <a:t>bringeth</a:t>
            </a:r>
            <a:r>
              <a:rPr lang="en-US" u="sng" dirty="0"/>
              <a:t> a snare</a:t>
            </a:r>
            <a:r>
              <a:rPr lang="en-US" dirty="0"/>
              <a:t>: but whoso </a:t>
            </a:r>
            <a:r>
              <a:rPr lang="en-US" dirty="0" err="1"/>
              <a:t>putteth</a:t>
            </a:r>
            <a:r>
              <a:rPr lang="en-US" dirty="0"/>
              <a:t> his trust in the LORD shall be safe.</a:t>
            </a:r>
          </a:p>
          <a:p>
            <a:pPr lvl="1"/>
            <a:r>
              <a:rPr lang="en-US" dirty="0"/>
              <a:t>It is a trap, a trick. Don’t fall for it.</a:t>
            </a:r>
          </a:p>
          <a:p>
            <a:pPr lvl="1"/>
            <a:r>
              <a:rPr lang="en-US" dirty="0"/>
              <a:t>There is a cost of fearing men. A much larger one. You just might not have to pay it right away.</a:t>
            </a:r>
          </a:p>
          <a:p>
            <a:pPr lvl="1"/>
            <a:r>
              <a:rPr lang="en-US" dirty="0"/>
              <a:t>Saul lost his children and his Kingdom due to fear of men. 1 Samuel 28:17-19</a:t>
            </a:r>
          </a:p>
          <a:p>
            <a:r>
              <a:rPr lang="en-US" dirty="0"/>
              <a:t>1 Samuel 15:24  And Saul said unto Samuel, I have sinned: for I have transgressed the commandment of the LORD, and thy words: </a:t>
            </a:r>
            <a:r>
              <a:rPr lang="en-US" u="sng" dirty="0"/>
              <a:t>because I feared the people</a:t>
            </a:r>
            <a:r>
              <a:rPr lang="en-US" dirty="0"/>
              <a:t>, and obeyed their voice.</a:t>
            </a:r>
          </a:p>
          <a:p>
            <a:pPr lvl="1"/>
            <a:r>
              <a:rPr lang="en-US" dirty="0"/>
              <a:t>Don’t not discipline your children in fear of CPS.</a:t>
            </a:r>
          </a:p>
          <a:p>
            <a:pPr lvl="1"/>
            <a:r>
              <a:rPr lang="en-US" dirty="0"/>
              <a:t>If you fear men rather than God, you may very well lose your children because of 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70</a:t>
            </a:fld>
            <a:endParaRPr lang="en-US"/>
          </a:p>
        </p:txBody>
      </p:sp>
    </p:spTree>
    <p:extLst>
      <p:ext uri="{BB962C8B-B14F-4D97-AF65-F5344CB8AC3E}">
        <p14:creationId xmlns:p14="http://schemas.microsoft.com/office/powerpoint/2010/main" val="377060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What is Discipline?</a:t>
            </a:r>
          </a:p>
          <a:p>
            <a:pPr marL="514350" indent="-514350">
              <a:buAutoNum type="arabicParenR"/>
            </a:pPr>
            <a:r>
              <a:rPr lang="en-US" dirty="0" smtClean="0">
                <a:solidFill>
                  <a:schemeClr val="tx1">
                    <a:lumMod val="65000"/>
                    <a:lumOff val="35000"/>
                  </a:schemeClr>
                </a:solidFill>
              </a:rPr>
              <a:t>When to Discipline?</a:t>
            </a:r>
          </a:p>
          <a:p>
            <a:pPr marL="514350" indent="-514350">
              <a:buAutoNum type="arabicParenR"/>
            </a:pPr>
            <a:r>
              <a:rPr lang="en-US" dirty="0" smtClean="0">
                <a:solidFill>
                  <a:schemeClr val="tx1">
                    <a:lumMod val="65000"/>
                    <a:lumOff val="35000"/>
                  </a:schemeClr>
                </a:solidFill>
              </a:rPr>
              <a:t>Teach Them</a:t>
            </a:r>
          </a:p>
          <a:p>
            <a:pPr marL="514350" indent="-514350">
              <a:buAutoNum type="arabicParenR"/>
            </a:pPr>
            <a:r>
              <a:rPr lang="en-US" dirty="0" smtClean="0">
                <a:solidFill>
                  <a:schemeClr val="tx1">
                    <a:lumMod val="65000"/>
                    <a:lumOff val="35000"/>
                  </a:schemeClr>
                </a:solidFill>
              </a:rPr>
              <a:t>Explain</a:t>
            </a:r>
          </a:p>
          <a:p>
            <a:pPr marL="514350" indent="-514350">
              <a:buAutoNum type="arabicParenR"/>
            </a:pPr>
            <a:r>
              <a:rPr lang="en-US" dirty="0" smtClean="0">
                <a:solidFill>
                  <a:schemeClr val="tx1">
                    <a:lumMod val="65000"/>
                    <a:lumOff val="35000"/>
                  </a:schemeClr>
                </a:solidFill>
              </a:rPr>
              <a:t>Demonstrate</a:t>
            </a:r>
          </a:p>
          <a:p>
            <a:pPr marL="514350" indent="-514350">
              <a:buAutoNum type="arabicParenR"/>
            </a:pPr>
            <a:r>
              <a:rPr lang="en-US" dirty="0" smtClean="0">
                <a:solidFill>
                  <a:schemeClr val="tx1">
                    <a:lumMod val="65000"/>
                    <a:lumOff val="35000"/>
                  </a:schemeClr>
                </a:solidFill>
              </a:rPr>
              <a:t>In the Fear of the </a:t>
            </a:r>
            <a:r>
              <a:rPr lang="en-US" dirty="0" smtClean="0">
                <a:solidFill>
                  <a:schemeClr val="tx1">
                    <a:lumMod val="65000"/>
                    <a:lumOff val="35000"/>
                  </a:schemeClr>
                </a:solidFill>
              </a:rPr>
              <a:t>Lord</a:t>
            </a:r>
          </a:p>
          <a:p>
            <a:pPr marL="514350" indent="-514350">
              <a:buAutoNum type="arabicParenR"/>
            </a:pPr>
            <a:r>
              <a:rPr lang="en-US" dirty="0" smtClean="0">
                <a:solidFill>
                  <a:schemeClr val="tx1">
                    <a:lumMod val="65000"/>
                    <a:lumOff val="35000"/>
                  </a:schemeClr>
                </a:solidFill>
              </a:rPr>
              <a:t>Your Own </a:t>
            </a:r>
            <a:r>
              <a:rPr lang="en-US" dirty="0">
                <a:solidFill>
                  <a:schemeClr val="tx1">
                    <a:lumMod val="65000"/>
                    <a:lumOff val="35000"/>
                  </a:schemeClr>
                </a:solidFill>
              </a:rPr>
              <a:t>L</a:t>
            </a:r>
            <a:r>
              <a:rPr lang="en-US" dirty="0" smtClean="0">
                <a:solidFill>
                  <a:schemeClr val="tx1">
                    <a:lumMod val="65000"/>
                    <a:lumOff val="35000"/>
                  </a:schemeClr>
                </a:solidFill>
              </a:rPr>
              <a:t>ife </a:t>
            </a:r>
            <a:r>
              <a:rPr lang="en-US" dirty="0">
                <a:solidFill>
                  <a:schemeClr val="tx1">
                    <a:lumMod val="65000"/>
                    <a:lumOff val="35000"/>
                  </a:schemeClr>
                </a:solidFill>
              </a:rPr>
              <a:t>i</a:t>
            </a:r>
            <a:r>
              <a:rPr lang="en-US" dirty="0" smtClean="0">
                <a:solidFill>
                  <a:schemeClr val="tx1">
                    <a:lumMod val="65000"/>
                    <a:lumOff val="35000"/>
                  </a:schemeClr>
                </a:solidFill>
              </a:rPr>
              <a:t>s Key</a:t>
            </a:r>
          </a:p>
          <a:p>
            <a:pPr marL="514350" indent="-514350">
              <a:buAutoNum type="arabicParenR"/>
            </a:pPr>
            <a:r>
              <a:rPr lang="en-US" dirty="0" smtClean="0">
                <a:solidFill>
                  <a:schemeClr val="tx1">
                    <a:lumMod val="65000"/>
                    <a:lumOff val="35000"/>
                  </a:schemeClr>
                </a:solidFill>
              </a:rPr>
              <a:t>Pray for Them</a:t>
            </a:r>
          </a:p>
        </p:txBody>
      </p:sp>
      <p:sp>
        <p:nvSpPr>
          <p:cNvPr id="3" name="Slide Number Placeholder 2"/>
          <p:cNvSpPr>
            <a:spLocks noGrp="1"/>
          </p:cNvSpPr>
          <p:nvPr>
            <p:ph type="sldNum" sz="quarter" idx="12"/>
          </p:nvPr>
        </p:nvSpPr>
        <p:spPr/>
        <p:txBody>
          <a:bodyPr/>
          <a:lstStyle/>
          <a:p>
            <a:fld id="{172C059E-16DE-4C0D-A377-2C3D2DE09514}" type="slidenum">
              <a:rPr lang="en-US" smtClean="0"/>
              <a:t>71</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
        <p:nvSpPr>
          <p:cNvPr id="6" name="Content Placeholder 1"/>
          <p:cNvSpPr txBox="1">
            <a:spLocks/>
          </p:cNvSpPr>
          <p:nvPr/>
        </p:nvSpPr>
        <p:spPr>
          <a:xfrm>
            <a:off x="6626038" y="13525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10"/>
            </a:pPr>
            <a:r>
              <a:rPr lang="en-US" dirty="0" smtClean="0">
                <a:solidFill>
                  <a:schemeClr val="tx1">
                    <a:lumMod val="65000"/>
                    <a:lumOff val="35000"/>
                  </a:schemeClr>
                </a:solidFill>
              </a:rPr>
              <a:t>In Today’s World</a:t>
            </a:r>
            <a:endParaRPr lang="en-US" dirty="0" smtClean="0">
              <a:solidFill>
                <a:schemeClr val="tx1">
                  <a:lumMod val="65000"/>
                  <a:lumOff val="35000"/>
                </a:schemeClr>
              </a:solidFill>
            </a:endParaRPr>
          </a:p>
          <a:p>
            <a:pPr marL="0" indent="0">
              <a:buNone/>
            </a:pPr>
            <a:endParaRPr lang="en-US" dirty="0" smtClean="0">
              <a:solidFill>
                <a:schemeClr val="tx1">
                  <a:lumMod val="65000"/>
                  <a:lumOff val="35000"/>
                </a:schemeClr>
              </a:solidFill>
            </a:endParaRPr>
          </a:p>
        </p:txBody>
      </p:sp>
    </p:spTree>
    <p:extLst>
      <p:ext uri="{BB962C8B-B14F-4D97-AF65-F5344CB8AC3E}">
        <p14:creationId xmlns:p14="http://schemas.microsoft.com/office/powerpoint/2010/main" val="6107611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i="1" dirty="0">
                <a:solidFill>
                  <a:schemeClr val="tx1">
                    <a:lumMod val="65000"/>
                    <a:lumOff val="35000"/>
                  </a:schemeClr>
                </a:solidFill>
              </a:rPr>
              <a:t>You can try to have conferences. Talk it out. Use the buddy system.</a:t>
            </a:r>
            <a:endParaRPr lang="en-US" b="1" dirty="0">
              <a:solidFill>
                <a:schemeClr val="tx1">
                  <a:lumMod val="65000"/>
                  <a:lumOff val="35000"/>
                </a:schemeClr>
              </a:solidFill>
            </a:endParaRPr>
          </a:p>
          <a:p>
            <a:pPr marL="0" indent="0">
              <a:buNone/>
            </a:pPr>
            <a:r>
              <a:rPr lang="en-US" b="1" i="1" dirty="0">
                <a:solidFill>
                  <a:schemeClr val="tx1">
                    <a:lumMod val="65000"/>
                    <a:lumOff val="35000"/>
                  </a:schemeClr>
                </a:solidFill>
              </a:rPr>
              <a:t>The best way to end bullying is to fight back. To stand up for yourself.</a:t>
            </a:r>
            <a:endParaRPr lang="en-US" b="1" dirty="0">
              <a:solidFill>
                <a:schemeClr val="tx1">
                  <a:lumMod val="65000"/>
                  <a:lumOff val="35000"/>
                </a:schemeClr>
              </a:solidFill>
            </a:endParaRPr>
          </a:p>
          <a:p>
            <a:pPr lvl="1"/>
            <a:r>
              <a:rPr lang="en-US" dirty="0"/>
              <a:t>You have a right to defend yourself. </a:t>
            </a:r>
          </a:p>
          <a:p>
            <a:pPr lvl="1"/>
            <a:r>
              <a:rPr lang="en-US" dirty="0"/>
              <a:t>But who gave you that right?</a:t>
            </a:r>
          </a:p>
          <a:p>
            <a:pPr lvl="1"/>
            <a:r>
              <a:rPr lang="en-US" dirty="0"/>
              <a:t>Do we have a God-given right to hit someone if they “start it”?</a:t>
            </a:r>
          </a:p>
          <a:p>
            <a:pPr lvl="2"/>
            <a:r>
              <a:rPr lang="en-US" dirty="0"/>
              <a:t>The only thing we are to “defend” in the NT is the gospel. Look it up.</a:t>
            </a:r>
          </a:p>
          <a:p>
            <a:pPr lvl="2"/>
            <a:r>
              <a:rPr lang="en-US" dirty="0"/>
              <a:t>When Paul is smitten, he only says “God shall smite thee”.</a:t>
            </a:r>
          </a:p>
          <a:p>
            <a:pPr lvl="2"/>
            <a:r>
              <a:rPr lang="en-US" dirty="0"/>
              <a:t>Jesus didn’t even open his mouth when he was mocked and smitten, but to say, “Why </a:t>
            </a:r>
            <a:r>
              <a:rPr lang="en-US" dirty="0" err="1"/>
              <a:t>smitest</a:t>
            </a:r>
            <a:r>
              <a:rPr lang="en-US" dirty="0"/>
              <a:t> thou me?</a:t>
            </a:r>
          </a:p>
          <a:p>
            <a:pPr lvl="1"/>
            <a:r>
              <a:rPr lang="en-US" dirty="0"/>
              <a:t>Your right to defend yourself is not from God. It is from man’s law.</a:t>
            </a:r>
          </a:p>
          <a:p>
            <a:pPr lvl="1"/>
            <a:r>
              <a:rPr lang="en-US" dirty="0"/>
              <a:t>But we teach our children it is good and encouraged to be violent, as long as they aren’t violent first. </a:t>
            </a:r>
          </a:p>
          <a:p>
            <a:pPr lvl="1"/>
            <a:r>
              <a:rPr lang="en-US" dirty="0"/>
              <a:t>We often use violence as an excuse to be violent. (I dare you, I beg you to throw the first punch! I can’t wait to put you on the ground.)</a:t>
            </a:r>
          </a:p>
          <a:p>
            <a:r>
              <a:rPr lang="en-US" dirty="0"/>
              <a:t>Psalms 11:5  The LORD </a:t>
            </a:r>
            <a:r>
              <a:rPr lang="en-US" dirty="0" err="1"/>
              <a:t>trieth</a:t>
            </a:r>
            <a:r>
              <a:rPr lang="en-US" dirty="0"/>
              <a:t> the righteous: but the wicked and </a:t>
            </a:r>
            <a:r>
              <a:rPr lang="en-US" u="sng" dirty="0"/>
              <a:t>him that </a:t>
            </a:r>
            <a:r>
              <a:rPr lang="en-US" u="sng" dirty="0" err="1"/>
              <a:t>loveth</a:t>
            </a:r>
            <a:r>
              <a:rPr lang="en-US" u="sng" dirty="0"/>
              <a:t> violence his soul </a:t>
            </a:r>
            <a:r>
              <a:rPr lang="en-US" u="sng" dirty="0" err="1"/>
              <a:t>hateth</a:t>
            </a:r>
            <a:r>
              <a:rPr lang="en-US" dirty="0"/>
              <a:t>.</a:t>
            </a:r>
          </a:p>
          <a:p>
            <a:pPr lvl="1"/>
            <a:r>
              <a:rPr lang="en-US" dirty="0"/>
              <a:t>Man can not fault you for using your right to defend yourself.</a:t>
            </a:r>
          </a:p>
          <a:p>
            <a:pPr lvl="1"/>
            <a:r>
              <a:rPr lang="en-US" dirty="0"/>
              <a:t>But God requires something else from the Christian.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72</a:t>
            </a:fld>
            <a:endParaRPr lang="en-US"/>
          </a:p>
        </p:txBody>
      </p:sp>
    </p:spTree>
    <p:extLst>
      <p:ext uri="{BB962C8B-B14F-4D97-AF65-F5344CB8AC3E}">
        <p14:creationId xmlns:p14="http://schemas.microsoft.com/office/powerpoint/2010/main" val="6937056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5:38-44  Ye have heard that </a:t>
            </a:r>
            <a:r>
              <a:rPr lang="en-US" u="sng" dirty="0"/>
              <a:t>it hath been</a:t>
            </a:r>
            <a:r>
              <a:rPr lang="en-US" dirty="0"/>
              <a:t> said, </a:t>
            </a:r>
            <a:r>
              <a:rPr lang="en-US" u="sng" dirty="0"/>
              <a:t>An eye for an eye, and a tooth for a tooth</a:t>
            </a:r>
            <a:r>
              <a:rPr lang="en-US" dirty="0"/>
              <a:t>:  39  But I say unto you, </a:t>
            </a:r>
            <a:r>
              <a:rPr lang="en-US" u="sng" dirty="0"/>
              <a:t>That ye resist not evil</a:t>
            </a:r>
            <a:r>
              <a:rPr lang="en-US" dirty="0"/>
              <a:t>: but </a:t>
            </a:r>
            <a:r>
              <a:rPr lang="en-US" u="sng" dirty="0"/>
              <a:t>whosoever shall smite thee on thy right cheek, turn to him the other also</a:t>
            </a:r>
            <a:r>
              <a:rPr lang="en-US" dirty="0"/>
              <a:t>.  40  And if any man will sue thee at the law, and take away thy coat, let him have thy </a:t>
            </a:r>
            <a:r>
              <a:rPr lang="en-US" dirty="0" err="1"/>
              <a:t>cloke</a:t>
            </a:r>
            <a:r>
              <a:rPr lang="en-US" dirty="0"/>
              <a:t> also.  41  And whosoever shall compel thee to go a mile, go with him twain.  42  Give to him that </a:t>
            </a:r>
            <a:r>
              <a:rPr lang="en-US" dirty="0" err="1"/>
              <a:t>asketh</a:t>
            </a:r>
            <a:r>
              <a:rPr lang="en-US" dirty="0"/>
              <a:t> thee, and from him that would borrow of thee turn not thou away.  43  </a:t>
            </a:r>
            <a:r>
              <a:rPr lang="en-US" u="sng" dirty="0"/>
              <a:t>Ye have heard that it hath been said, Thou shalt love thy </a:t>
            </a:r>
            <a:r>
              <a:rPr lang="en-US" u="sng" dirty="0" err="1"/>
              <a:t>neighbour</a:t>
            </a:r>
            <a:r>
              <a:rPr lang="en-US" u="sng" dirty="0"/>
              <a:t>, and hate thine enemy.</a:t>
            </a:r>
            <a:r>
              <a:rPr lang="en-US" dirty="0"/>
              <a:t>  44  But I say unto you, </a:t>
            </a:r>
            <a:r>
              <a:rPr lang="en-US" b="1" u="sng" dirty="0"/>
              <a:t>Love your enemies</a:t>
            </a:r>
            <a:r>
              <a:rPr lang="en-US" dirty="0"/>
              <a:t>, </a:t>
            </a:r>
            <a:r>
              <a:rPr lang="en-US" b="1" u="sng" dirty="0"/>
              <a:t>bless them</a:t>
            </a:r>
            <a:r>
              <a:rPr lang="en-US" u="sng" dirty="0"/>
              <a:t> that curse you</a:t>
            </a:r>
            <a:r>
              <a:rPr lang="en-US" dirty="0"/>
              <a:t>, </a:t>
            </a:r>
            <a:r>
              <a:rPr lang="en-US" b="1" u="sng" dirty="0"/>
              <a:t>do good</a:t>
            </a:r>
            <a:r>
              <a:rPr lang="en-US" u="sng" dirty="0"/>
              <a:t> to them that hate you</a:t>
            </a:r>
            <a:r>
              <a:rPr lang="en-US" dirty="0"/>
              <a:t>, and </a:t>
            </a:r>
            <a:r>
              <a:rPr lang="en-US" b="1" u="sng" dirty="0"/>
              <a:t>pray for them</a:t>
            </a:r>
            <a:r>
              <a:rPr lang="en-US" u="sng" dirty="0"/>
              <a:t> which despitefully use you, and persecute you</a:t>
            </a:r>
            <a:r>
              <a:rPr lang="en-US" dirty="0"/>
              <a:t>;</a:t>
            </a:r>
          </a:p>
          <a:p>
            <a:pPr lvl="1"/>
            <a:r>
              <a:rPr lang="en-US" dirty="0" smtClean="0"/>
              <a:t>It </a:t>
            </a:r>
            <a:r>
              <a:rPr lang="en-US" dirty="0"/>
              <a:t>HATH been. It was like that. But no longer.</a:t>
            </a:r>
          </a:p>
          <a:p>
            <a:pPr lvl="1"/>
            <a:r>
              <a:rPr lang="en-US" dirty="0" smtClean="0"/>
              <a:t>God </a:t>
            </a:r>
            <a:r>
              <a:rPr lang="en-US" dirty="0"/>
              <a:t>does not tell us to put an end to bullying and persecution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73</a:t>
            </a:fld>
            <a:endParaRPr lang="en-US"/>
          </a:p>
        </p:txBody>
      </p:sp>
    </p:spTree>
    <p:extLst>
      <p:ext uri="{BB962C8B-B14F-4D97-AF65-F5344CB8AC3E}">
        <p14:creationId xmlns:p14="http://schemas.microsoft.com/office/powerpoint/2010/main" val="24801111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12:17-21  </a:t>
            </a:r>
            <a:r>
              <a:rPr lang="en-US" u="sng" dirty="0"/>
              <a:t>Recompense to no man evil for evil</a:t>
            </a:r>
            <a:r>
              <a:rPr lang="en-US" dirty="0"/>
              <a:t>. …  19  Dearly beloved, </a:t>
            </a:r>
            <a:r>
              <a:rPr lang="en-US" u="sng" dirty="0"/>
              <a:t>avenge not yourselves</a:t>
            </a:r>
            <a:r>
              <a:rPr lang="en-US" dirty="0"/>
              <a:t>, but rather </a:t>
            </a:r>
            <a:r>
              <a:rPr lang="en-US" u="sng" dirty="0"/>
              <a:t>give place unto wrath</a:t>
            </a:r>
            <a:r>
              <a:rPr lang="en-US" dirty="0"/>
              <a:t>: for it is written, </a:t>
            </a:r>
            <a:r>
              <a:rPr lang="en-US" u="sng" dirty="0"/>
              <a:t>Vengeance is mine; I will repay, saith the Lord</a:t>
            </a:r>
            <a:r>
              <a:rPr lang="en-US" dirty="0"/>
              <a:t>.  20  Therefore if thine enemy hunger, </a:t>
            </a:r>
            <a:r>
              <a:rPr lang="en-US" u="sng" dirty="0"/>
              <a:t>feed him</a:t>
            </a:r>
            <a:r>
              <a:rPr lang="en-US" dirty="0"/>
              <a:t>; if he thirst, </a:t>
            </a:r>
            <a:r>
              <a:rPr lang="en-US" u="sng" dirty="0"/>
              <a:t>give him drink</a:t>
            </a:r>
            <a:r>
              <a:rPr lang="en-US" dirty="0"/>
              <a:t>: for in so doing thou shalt heap coals of fire on his head.  21  Be not overcome of evil, but overcome evil with good.</a:t>
            </a:r>
          </a:p>
          <a:p>
            <a:pPr lvl="1"/>
            <a:r>
              <a:rPr lang="en-US" dirty="0" smtClean="0"/>
              <a:t>Vengeance </a:t>
            </a:r>
            <a:r>
              <a:rPr lang="en-US" dirty="0"/>
              <a:t>is when you attack, after the fact. When you try to get back.</a:t>
            </a:r>
          </a:p>
          <a:p>
            <a:pPr lvl="1"/>
            <a:r>
              <a:rPr lang="en-US" dirty="0"/>
              <a:t>God is not teaching us to avenge ourselves. God will avenge us.</a:t>
            </a:r>
          </a:p>
          <a:p>
            <a:pPr lvl="1"/>
            <a:r>
              <a:rPr lang="en-US" dirty="0" smtClean="0"/>
              <a:t>God </a:t>
            </a:r>
            <a:r>
              <a:rPr lang="en-US" dirty="0"/>
              <a:t>says, when you are made wrathful, don’t let it out. Let it stay within you.</a:t>
            </a:r>
          </a:p>
          <a:p>
            <a:r>
              <a:rPr lang="en-US" dirty="0"/>
              <a:t>2 Corinthians 12:10  Therefore I take pleasure in infirmities, </a:t>
            </a:r>
            <a:r>
              <a:rPr lang="en-US" u="sng" dirty="0"/>
              <a:t>in reproaches</a:t>
            </a:r>
            <a:r>
              <a:rPr lang="en-US" dirty="0"/>
              <a:t>, in necessities, in </a:t>
            </a:r>
            <a:r>
              <a:rPr lang="en-US" u="sng" dirty="0"/>
              <a:t>persecutions</a:t>
            </a:r>
            <a:r>
              <a:rPr lang="en-US" dirty="0"/>
              <a:t>, in distresses </a:t>
            </a:r>
            <a:r>
              <a:rPr lang="en-US" u="sng" dirty="0"/>
              <a:t>for Christ's sake</a:t>
            </a:r>
            <a:r>
              <a:rPr lang="en-US" dirty="0"/>
              <a:t>: for </a:t>
            </a:r>
            <a:r>
              <a:rPr lang="en-US" u="sng" dirty="0"/>
              <a:t>when I am weak, then am I strong</a:t>
            </a:r>
            <a:r>
              <a:rPr lang="en-US" dirty="0"/>
              <a:t>.</a:t>
            </a:r>
          </a:p>
          <a:p>
            <a:pPr lvl="1"/>
            <a:r>
              <a:rPr lang="en-US" dirty="0" smtClean="0"/>
              <a:t>Anytime </a:t>
            </a:r>
            <a:r>
              <a:rPr lang="en-US" dirty="0"/>
              <a:t>you suffer (allow) persecution it should be done for Christ’s sake.</a:t>
            </a:r>
          </a:p>
          <a:p>
            <a:pPr lvl="1"/>
            <a:r>
              <a:rPr lang="en-US" dirty="0"/>
              <a:t>When you are persecuted, it is an opportunity to grow strong.</a:t>
            </a:r>
          </a:p>
          <a:p>
            <a:pPr lvl="1"/>
            <a:r>
              <a:rPr lang="en-US" dirty="0" smtClean="0"/>
              <a:t>Will </a:t>
            </a:r>
            <a:r>
              <a:rPr lang="en-US" dirty="0"/>
              <a:t>you grow strong in the flesh or in the spirit?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74</a:t>
            </a:fld>
            <a:endParaRPr lang="en-US"/>
          </a:p>
        </p:txBody>
      </p:sp>
    </p:spTree>
    <p:extLst>
      <p:ext uri="{BB962C8B-B14F-4D97-AF65-F5344CB8AC3E}">
        <p14:creationId xmlns:p14="http://schemas.microsoft.com/office/powerpoint/2010/main" val="8319578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Peter 2:21-23  For even hereunto were ye called: because </a:t>
            </a:r>
            <a:r>
              <a:rPr lang="en-US" u="sng" dirty="0"/>
              <a:t>Christ also suffered for us, leaving us an example, that ye should follow his steps</a:t>
            </a:r>
            <a:r>
              <a:rPr lang="en-US" dirty="0"/>
              <a:t>:  22  Who did no sin, neither was guile found in his mouth:  23  Who, </a:t>
            </a:r>
            <a:r>
              <a:rPr lang="en-US" u="sng" dirty="0"/>
              <a:t>when he was reviled, reviled not again</a:t>
            </a:r>
            <a:r>
              <a:rPr lang="en-US" dirty="0"/>
              <a:t>; </a:t>
            </a:r>
            <a:r>
              <a:rPr lang="en-US" u="sng" dirty="0"/>
              <a:t>when he suffered, he threatened not</a:t>
            </a:r>
            <a:r>
              <a:rPr lang="en-US" dirty="0"/>
              <a:t>; but </a:t>
            </a:r>
            <a:r>
              <a:rPr lang="en-US" u="sng" dirty="0"/>
              <a:t>committed himself to him that </a:t>
            </a:r>
            <a:r>
              <a:rPr lang="en-US" u="sng" dirty="0" err="1"/>
              <a:t>judgeth</a:t>
            </a:r>
            <a:r>
              <a:rPr lang="en-US" u="sng" dirty="0"/>
              <a:t> righteously</a:t>
            </a:r>
            <a:r>
              <a:rPr lang="en-US" dirty="0"/>
              <a:t>:</a:t>
            </a:r>
          </a:p>
          <a:p>
            <a:pPr lvl="1"/>
            <a:r>
              <a:rPr lang="en-US" dirty="0"/>
              <a:t>Jesus is our example. The apostles are our examples.</a:t>
            </a:r>
          </a:p>
          <a:p>
            <a:pPr lvl="1"/>
            <a:r>
              <a:rPr lang="en-US" dirty="0"/>
              <a:t>Putting an end to persecution is not for the Christian. </a:t>
            </a:r>
          </a:p>
          <a:p>
            <a:pPr lvl="1"/>
            <a:r>
              <a:rPr lang="en-US" dirty="0" smtClean="0"/>
              <a:t>Do </a:t>
            </a:r>
            <a:r>
              <a:rPr lang="en-US" dirty="0"/>
              <a:t>you think this is just for adults to observe and do?</a:t>
            </a:r>
          </a:p>
          <a:p>
            <a:pPr lvl="1"/>
            <a:r>
              <a:rPr lang="en-US" dirty="0"/>
              <a:t>Train them up IN THE WAY that they should go. Not train them up then try to explain the way.</a:t>
            </a:r>
          </a:p>
          <a:p>
            <a:pPr lvl="1"/>
            <a:r>
              <a:rPr lang="en-US" dirty="0"/>
              <a:t>Teach them to not fear men, but fear God. Love and pray for their enemies.</a:t>
            </a:r>
          </a:p>
          <a:p>
            <a:pPr lvl="1"/>
            <a:r>
              <a:rPr lang="en-US" dirty="0"/>
              <a:t>That is tough as a parent. So here is an approach that may make you feel more comfortable.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75</a:t>
            </a:fld>
            <a:endParaRPr lang="en-US"/>
          </a:p>
        </p:txBody>
      </p:sp>
    </p:spTree>
    <p:extLst>
      <p:ext uri="{BB962C8B-B14F-4D97-AF65-F5344CB8AC3E}">
        <p14:creationId xmlns:p14="http://schemas.microsoft.com/office/powerpoint/2010/main" val="22636342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21:31  The horse is </a:t>
            </a:r>
            <a:r>
              <a:rPr lang="en-US" b="1" u="sng" dirty="0"/>
              <a:t>prepared against the day of battle</a:t>
            </a:r>
            <a:r>
              <a:rPr lang="en-US" dirty="0"/>
              <a:t>: but safety is of the LORD.</a:t>
            </a:r>
          </a:p>
          <a:p>
            <a:pPr lvl="1"/>
            <a:r>
              <a:rPr lang="en-US" dirty="0" smtClean="0"/>
              <a:t>Teach </a:t>
            </a:r>
            <a:r>
              <a:rPr lang="en-US" dirty="0"/>
              <a:t>them to defend themselves. (gun, fists, etc.)</a:t>
            </a:r>
          </a:p>
          <a:p>
            <a:pPr lvl="1"/>
            <a:r>
              <a:rPr lang="en-US" dirty="0" smtClean="0"/>
              <a:t>Teach </a:t>
            </a:r>
            <a:r>
              <a:rPr lang="en-US" dirty="0"/>
              <a:t>them to not defend themselves.</a:t>
            </a:r>
          </a:p>
          <a:p>
            <a:r>
              <a:rPr lang="en-US" dirty="0"/>
              <a:t>Matthew 10:16  Behold, I send you forth as sheep in the midst of wolves: be ye therefore </a:t>
            </a:r>
            <a:r>
              <a:rPr lang="en-US" u="sng" dirty="0"/>
              <a:t>wise as serpents</a:t>
            </a:r>
            <a:r>
              <a:rPr lang="en-US" dirty="0"/>
              <a:t>, and </a:t>
            </a:r>
            <a:r>
              <a:rPr lang="en-US" u="sng" dirty="0"/>
              <a:t>harmless as doves</a:t>
            </a:r>
            <a:r>
              <a:rPr lang="en-US" dirty="0"/>
              <a:t>.</a:t>
            </a:r>
          </a:p>
          <a:p>
            <a:pPr lvl="1"/>
            <a:r>
              <a:rPr lang="en-US" dirty="0"/>
              <a:t>Not because we are helpless and cannot defend ourselves, but because we choose not to.</a:t>
            </a:r>
          </a:p>
          <a:p>
            <a:pPr lvl="1"/>
            <a:r>
              <a:rPr lang="en-US" dirty="0"/>
              <a:t>We should be WISE, but harmless. They should know how to defend themselves, but not be willing to do so.</a:t>
            </a:r>
          </a:p>
          <a:p>
            <a:pPr lvl="1"/>
            <a:r>
              <a:rPr lang="en-US" dirty="0"/>
              <a:t>You think Jesus didn’t know how to deal harm? Check out what The Angel of the Lord did in the OT to the enemies of Israel.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76</a:t>
            </a:fld>
            <a:endParaRPr lang="en-US"/>
          </a:p>
        </p:txBody>
      </p:sp>
    </p:spTree>
    <p:extLst>
      <p:ext uri="{BB962C8B-B14F-4D97-AF65-F5344CB8AC3E}">
        <p14:creationId xmlns:p14="http://schemas.microsoft.com/office/powerpoint/2010/main" val="30833335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22:36,38  36  Then said he unto them, But now, he that hath a purse, let him take it, and likewise his scrip: </a:t>
            </a:r>
            <a:r>
              <a:rPr lang="en-US" u="sng" dirty="0"/>
              <a:t>and he that hath no sword, let him sell his garment, and buy one</a:t>
            </a:r>
            <a:r>
              <a:rPr lang="en-US" dirty="0"/>
              <a:t>.  …  38  And they said, Lord, behold, </a:t>
            </a:r>
            <a:r>
              <a:rPr lang="en-US" u="sng" dirty="0"/>
              <a:t>here are two swords</a:t>
            </a:r>
            <a:r>
              <a:rPr lang="en-US" dirty="0"/>
              <a:t>. And he said unto them, </a:t>
            </a:r>
            <a:r>
              <a:rPr lang="en-US" u="sng" dirty="0"/>
              <a:t>It is enough</a:t>
            </a:r>
            <a:r>
              <a:rPr lang="en-US" dirty="0"/>
              <a:t>.</a:t>
            </a:r>
          </a:p>
          <a:p>
            <a:pPr lvl="1"/>
            <a:r>
              <a:rPr lang="en-US" dirty="0"/>
              <a:t>Jesus told them to make sure they had a sword, but not to use the sword.</a:t>
            </a:r>
          </a:p>
          <a:p>
            <a:r>
              <a:rPr lang="en-US" dirty="0"/>
              <a:t>John 18:10-11  Then Simon Peter having a sword drew it, and smote the high priest's servant, and cut off his right ear. The servant's name was </a:t>
            </a:r>
            <a:r>
              <a:rPr lang="en-US" dirty="0" err="1"/>
              <a:t>Malchus</a:t>
            </a:r>
            <a:r>
              <a:rPr lang="en-US" dirty="0"/>
              <a:t>.  11  Then said Jesus unto Peter, </a:t>
            </a:r>
            <a:r>
              <a:rPr lang="en-US" u="sng" dirty="0"/>
              <a:t>Put up thy sword into the sheath: the cup which my Father hath given me, shall I not drink it?</a:t>
            </a:r>
            <a:endParaRPr lang="en-US" dirty="0"/>
          </a:p>
          <a:p>
            <a:pPr lvl="1"/>
            <a:r>
              <a:rPr lang="en-US" dirty="0" smtClean="0"/>
              <a:t>If </a:t>
            </a:r>
            <a:r>
              <a:rPr lang="en-US" dirty="0"/>
              <a:t>God gives you something to suffer, are you not going to suffer it?</a:t>
            </a:r>
          </a:p>
          <a:p>
            <a:pPr lvl="1"/>
            <a:r>
              <a:rPr lang="en-US" dirty="0" smtClean="0"/>
              <a:t>If </a:t>
            </a:r>
            <a:r>
              <a:rPr lang="en-US" dirty="0"/>
              <a:t>God gives your child a bully to deal with, are we not going to allow it?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77</a:t>
            </a:fld>
            <a:endParaRPr lang="en-US"/>
          </a:p>
        </p:txBody>
      </p:sp>
    </p:spTree>
    <p:extLst>
      <p:ext uri="{BB962C8B-B14F-4D97-AF65-F5344CB8AC3E}">
        <p14:creationId xmlns:p14="http://schemas.microsoft.com/office/powerpoint/2010/main" val="809547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19:10 Then saith Pilate unto him, </a:t>
            </a:r>
            <a:r>
              <a:rPr lang="en-US" dirty="0" err="1"/>
              <a:t>Speakest</a:t>
            </a:r>
            <a:r>
              <a:rPr lang="en-US" dirty="0"/>
              <a:t> thou not unto me? </a:t>
            </a:r>
            <a:r>
              <a:rPr lang="en-US" dirty="0" err="1"/>
              <a:t>knowest</a:t>
            </a:r>
            <a:r>
              <a:rPr lang="en-US" dirty="0"/>
              <a:t> thou not that I have power to crucify thee, and have power to release thee? 11 Jesus answered, </a:t>
            </a:r>
            <a:r>
              <a:rPr lang="en-US" u="sng" dirty="0"/>
              <a:t>Thou </a:t>
            </a:r>
            <a:r>
              <a:rPr lang="en-US" u="sng" dirty="0" err="1"/>
              <a:t>couldest</a:t>
            </a:r>
            <a:r>
              <a:rPr lang="en-US" u="sng" dirty="0"/>
              <a:t> have no power at all against me, except it were given thee from above</a:t>
            </a:r>
            <a:r>
              <a:rPr lang="en-US" dirty="0"/>
              <a:t>: therefore he that delivered me unto thee hath the greater sin. </a:t>
            </a:r>
          </a:p>
          <a:p>
            <a:pPr lvl="1"/>
            <a:r>
              <a:rPr lang="en-US" dirty="0" smtClean="0"/>
              <a:t>Mankind </a:t>
            </a:r>
            <a:r>
              <a:rPr lang="en-US" dirty="0"/>
              <a:t>tell us to take the power away from corrupt  power holders.</a:t>
            </a:r>
          </a:p>
          <a:p>
            <a:pPr lvl="1"/>
            <a:r>
              <a:rPr lang="en-US" dirty="0"/>
              <a:t>Is he not in control? Do we not trust him?</a:t>
            </a:r>
          </a:p>
          <a:p>
            <a:pPr lvl="1"/>
            <a:r>
              <a:rPr lang="en-US" dirty="0"/>
              <a:t>Ultimately we have to trust God to protect and care for our children.</a:t>
            </a:r>
          </a:p>
          <a:p>
            <a:r>
              <a:rPr lang="en-US" dirty="0"/>
              <a:t>Psalms 20:7  </a:t>
            </a:r>
            <a:r>
              <a:rPr lang="en-US" u="sng" dirty="0"/>
              <a:t>Some trust in chariots, and some in horses</a:t>
            </a:r>
            <a:r>
              <a:rPr lang="en-US" dirty="0"/>
              <a:t>: but </a:t>
            </a:r>
            <a:r>
              <a:rPr lang="en-US" u="sng" dirty="0"/>
              <a:t>we will remember the name of the LORD our God</a:t>
            </a:r>
            <a:r>
              <a:rPr lang="en-US" dirty="0"/>
              <a:t>.</a:t>
            </a:r>
          </a:p>
          <a:p>
            <a:pPr lvl="1"/>
            <a:r>
              <a:rPr lang="en-US" dirty="0"/>
              <a:t>Trust in him. Commit yourself unto him that </a:t>
            </a:r>
            <a:r>
              <a:rPr lang="en-US" dirty="0" err="1"/>
              <a:t>judgeth</a:t>
            </a:r>
            <a:r>
              <a:rPr lang="en-US" dirty="0"/>
              <a:t> righteously.</a:t>
            </a:r>
          </a:p>
          <a:p>
            <a:pPr lvl="1"/>
            <a:r>
              <a:rPr lang="en-US" dirty="0"/>
              <a:t>You have a </a:t>
            </a:r>
            <a:r>
              <a:rPr lang="en-US" b="1" dirty="0"/>
              <a:t>man-given</a:t>
            </a:r>
            <a:r>
              <a:rPr lang="en-US" dirty="0"/>
              <a:t> right to protect yourself. You have a higher calling from the Lord.</a:t>
            </a:r>
          </a:p>
          <a:p>
            <a:pPr lvl="1"/>
            <a:r>
              <a:rPr lang="en-US" dirty="0"/>
              <a:t>But what if they are in serious danger?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78</a:t>
            </a:fld>
            <a:endParaRPr lang="en-US"/>
          </a:p>
        </p:txBody>
      </p:sp>
    </p:spTree>
    <p:extLst>
      <p:ext uri="{BB962C8B-B14F-4D97-AF65-F5344CB8AC3E}">
        <p14:creationId xmlns:p14="http://schemas.microsoft.com/office/powerpoint/2010/main" val="16479326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2:13-15  And when they were departed, behold, the angel of the Lord </a:t>
            </a:r>
            <a:r>
              <a:rPr lang="en-US" dirty="0" err="1"/>
              <a:t>appeareth</a:t>
            </a:r>
            <a:r>
              <a:rPr lang="en-US" dirty="0"/>
              <a:t> to Joseph in a dream, saying, Arise, and </a:t>
            </a:r>
            <a:r>
              <a:rPr lang="en-US" u="sng" dirty="0"/>
              <a:t>take the young child and his mother, and flee into Egypt</a:t>
            </a:r>
            <a:r>
              <a:rPr lang="en-US" dirty="0"/>
              <a:t>, and be thou there until I bring thee word: for </a:t>
            </a:r>
            <a:r>
              <a:rPr lang="en-US" u="sng" dirty="0"/>
              <a:t>Herod will seek the young child to destroy him</a:t>
            </a:r>
            <a:r>
              <a:rPr lang="en-US" dirty="0"/>
              <a:t>.  14  When he arose, he took the young child and his mother by night, and departed into Egypt:  15  And was there until the death of Herod: </a:t>
            </a:r>
            <a:r>
              <a:rPr lang="en-US" dirty="0" smtClean="0"/>
              <a:t>…</a:t>
            </a:r>
            <a:endParaRPr lang="en-US" dirty="0"/>
          </a:p>
          <a:p>
            <a:pPr lvl="1"/>
            <a:r>
              <a:rPr lang="en-US" dirty="0"/>
              <a:t>If his or her life is on the line, does God not know it first? He will make it known to you if necessary.</a:t>
            </a:r>
          </a:p>
          <a:p>
            <a:pPr lvl="1"/>
            <a:r>
              <a:rPr lang="en-US" dirty="0"/>
              <a:t>Maybe the solution is to flee. Move away. Deliver their souls.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79</a:t>
            </a:fld>
            <a:endParaRPr lang="en-US"/>
          </a:p>
        </p:txBody>
      </p:sp>
    </p:spTree>
    <p:extLst>
      <p:ext uri="{BB962C8B-B14F-4D97-AF65-F5344CB8AC3E}">
        <p14:creationId xmlns:p14="http://schemas.microsoft.com/office/powerpoint/2010/main" val="27439694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Questions/Comments?</a:t>
            </a:r>
            <a:endParaRPr lang="en-US" dirty="0">
              <a:solidFill>
                <a:schemeClr val="tx1">
                  <a:lumMod val="65000"/>
                  <a:lumOff val="35000"/>
                </a:schemeClr>
              </a:solidFill>
            </a:endParaRPr>
          </a:p>
        </p:txBody>
      </p:sp>
    </p:spTree>
    <p:extLst>
      <p:ext uri="{BB962C8B-B14F-4D97-AF65-F5344CB8AC3E}">
        <p14:creationId xmlns:p14="http://schemas.microsoft.com/office/powerpoint/2010/main" val="146494171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Back-up Stuff</a:t>
            </a:r>
            <a:endParaRPr lang="en-US" dirty="0">
              <a:solidFill>
                <a:schemeClr val="tx1">
                  <a:lumMod val="65000"/>
                  <a:lumOff val="35000"/>
                </a:schemeClr>
              </a:solidFill>
            </a:endParaRPr>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00149"/>
            <a:ext cx="5508812" cy="5217583"/>
          </a:xfrm>
        </p:spPr>
        <p:txBody>
          <a:bodyPr/>
          <a:lstStyle/>
          <a:p>
            <a:pPr marL="514350" indent="-514350">
              <a:buAutoNum type="arabicParenR"/>
            </a:pPr>
            <a:r>
              <a:rPr lang="en-US" dirty="0" smtClean="0">
                <a:solidFill>
                  <a:schemeClr val="tx1">
                    <a:lumMod val="65000"/>
                    <a:lumOff val="35000"/>
                  </a:schemeClr>
                </a:solidFill>
              </a:rPr>
              <a:t>Why Discipline?</a:t>
            </a:r>
          </a:p>
          <a:p>
            <a:pPr marL="514350" indent="-514350">
              <a:buAutoNum type="arabicParenR"/>
            </a:pPr>
            <a:r>
              <a:rPr lang="en-US" dirty="0" smtClean="0">
                <a:solidFill>
                  <a:schemeClr val="tx1">
                    <a:lumMod val="65000"/>
                    <a:lumOff val="35000"/>
                  </a:schemeClr>
                </a:solidFill>
              </a:rPr>
              <a:t>D</a:t>
            </a:r>
          </a:p>
          <a:p>
            <a:pPr marL="514350" indent="-514350">
              <a:buAutoNum type="arabicParenR"/>
            </a:pPr>
            <a:r>
              <a:rPr lang="en-US" dirty="0" smtClean="0">
                <a:solidFill>
                  <a:schemeClr val="tx1">
                    <a:lumMod val="65000"/>
                    <a:lumOff val="35000"/>
                  </a:schemeClr>
                </a:solidFill>
              </a:rPr>
              <a:t>D</a:t>
            </a:r>
          </a:p>
          <a:p>
            <a:pPr marL="514350" indent="-514350">
              <a:buAutoNum type="arabicParenR"/>
            </a:pPr>
            <a:r>
              <a:rPr lang="en-US" dirty="0" smtClean="0">
                <a:solidFill>
                  <a:schemeClr val="tx1">
                    <a:lumMod val="65000"/>
                    <a:lumOff val="35000"/>
                  </a:schemeClr>
                </a:solidFill>
              </a:rPr>
              <a:t>D</a:t>
            </a:r>
          </a:p>
          <a:p>
            <a:pPr marL="514350" indent="-514350">
              <a:buAutoNum type="arabicParenR"/>
            </a:pPr>
            <a:r>
              <a:rPr lang="en-US" dirty="0" smtClean="0">
                <a:solidFill>
                  <a:schemeClr val="tx1">
                    <a:lumMod val="65000"/>
                    <a:lumOff val="35000"/>
                  </a:schemeClr>
                </a:solidFill>
              </a:rPr>
              <a:t>D</a:t>
            </a:r>
          </a:p>
          <a:p>
            <a:pPr marL="514350" indent="-514350">
              <a:buAutoNum type="arabicParenR"/>
            </a:pPr>
            <a:r>
              <a:rPr lang="en-US" dirty="0" smtClean="0">
                <a:solidFill>
                  <a:schemeClr val="tx1">
                    <a:lumMod val="65000"/>
                    <a:lumOff val="35000"/>
                  </a:schemeClr>
                </a:solidFill>
              </a:rPr>
              <a:t>D</a:t>
            </a:r>
          </a:p>
          <a:p>
            <a:pPr marL="514350" indent="-514350">
              <a:buAutoNum type="arabicParenR"/>
            </a:pPr>
            <a:r>
              <a:rPr lang="en-US" dirty="0" smtClean="0">
                <a:solidFill>
                  <a:schemeClr val="tx1">
                    <a:lumMod val="65000"/>
                    <a:lumOff val="35000"/>
                  </a:schemeClr>
                </a:solidFill>
              </a:rPr>
              <a:t>D</a:t>
            </a:r>
          </a:p>
          <a:p>
            <a:pPr marL="514350" indent="-514350">
              <a:buAutoNum type="arabicParenR"/>
            </a:pPr>
            <a:r>
              <a:rPr lang="en-US" dirty="0" smtClean="0">
                <a:solidFill>
                  <a:schemeClr val="tx1">
                    <a:lumMod val="65000"/>
                    <a:lumOff val="35000"/>
                  </a:schemeClr>
                </a:solidFill>
              </a:rPr>
              <a:t>D</a:t>
            </a:r>
          </a:p>
          <a:p>
            <a:pPr marL="514350" indent="-514350">
              <a:buAutoNum type="arabicParenR"/>
            </a:pPr>
            <a:r>
              <a:rPr lang="en-US" dirty="0" smtClean="0">
                <a:solidFill>
                  <a:schemeClr val="tx1">
                    <a:lumMod val="65000"/>
                    <a:lumOff val="35000"/>
                  </a:schemeClr>
                </a:solidFill>
              </a:rPr>
              <a:t>D</a:t>
            </a:r>
          </a:p>
          <a:p>
            <a:pPr marL="0" indent="0">
              <a:buNone/>
            </a:pPr>
            <a:endParaRPr lang="en-US" dirty="0" smtClean="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82</a:t>
            </a:fld>
            <a:endParaRPr lang="en-US"/>
          </a:p>
        </p:txBody>
      </p:sp>
      <p:sp>
        <p:nvSpPr>
          <p:cNvPr id="4" name="Content Placeholder 1"/>
          <p:cNvSpPr txBox="1">
            <a:spLocks/>
          </p:cNvSpPr>
          <p:nvPr/>
        </p:nvSpPr>
        <p:spPr>
          <a:xfrm>
            <a:off x="6473638" y="1200149"/>
            <a:ext cx="5508812" cy="52175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arenR" startAt="10"/>
            </a:pPr>
            <a:r>
              <a:rPr lang="en-US" dirty="0" smtClean="0">
                <a:solidFill>
                  <a:schemeClr val="tx1">
                    <a:lumMod val="65000"/>
                    <a:lumOff val="35000"/>
                  </a:schemeClr>
                </a:solidFill>
              </a:rPr>
              <a:t>D</a:t>
            </a:r>
          </a:p>
          <a:p>
            <a:pPr marL="514350" indent="-514350">
              <a:buFont typeface="+mj-lt"/>
              <a:buAutoNum type="arabicParenR" startAt="10"/>
            </a:pPr>
            <a:r>
              <a:rPr lang="en-US" dirty="0" smtClean="0">
                <a:solidFill>
                  <a:schemeClr val="tx1">
                    <a:lumMod val="65000"/>
                    <a:lumOff val="35000"/>
                  </a:schemeClr>
                </a:solidFill>
              </a:rPr>
              <a:t>D</a:t>
            </a:r>
          </a:p>
          <a:p>
            <a:pPr marL="514350" indent="-514350">
              <a:buFont typeface="+mj-lt"/>
              <a:buAutoNum type="arabicParenR" startAt="10"/>
            </a:pPr>
            <a:r>
              <a:rPr lang="en-US" dirty="0" smtClean="0">
                <a:solidFill>
                  <a:schemeClr val="tx1">
                    <a:lumMod val="65000"/>
                    <a:lumOff val="35000"/>
                  </a:schemeClr>
                </a:solidFill>
              </a:rPr>
              <a:t>D</a:t>
            </a:r>
          </a:p>
          <a:p>
            <a:pPr marL="514350" indent="-514350">
              <a:buFont typeface="+mj-lt"/>
              <a:buAutoNum type="arabicParenR" startAt="10"/>
            </a:pPr>
            <a:r>
              <a:rPr lang="en-US" dirty="0" smtClean="0">
                <a:solidFill>
                  <a:schemeClr val="tx1">
                    <a:lumMod val="65000"/>
                    <a:lumOff val="35000"/>
                  </a:schemeClr>
                </a:solidFill>
              </a:rPr>
              <a:t>D</a:t>
            </a:r>
          </a:p>
          <a:p>
            <a:pPr marL="514350" indent="-514350">
              <a:buFont typeface="+mj-lt"/>
              <a:buAutoNum type="arabicParenR" startAt="10"/>
            </a:pPr>
            <a:r>
              <a:rPr lang="en-US" dirty="0" smtClean="0">
                <a:solidFill>
                  <a:schemeClr val="tx1">
                    <a:lumMod val="65000"/>
                    <a:lumOff val="35000"/>
                  </a:schemeClr>
                </a:solidFill>
              </a:rPr>
              <a:t>D</a:t>
            </a:r>
          </a:p>
          <a:p>
            <a:pPr marL="514350" indent="-514350">
              <a:buFont typeface="+mj-lt"/>
              <a:buAutoNum type="arabicParenR" startAt="10"/>
            </a:pPr>
            <a:r>
              <a:rPr lang="en-US" dirty="0" smtClean="0">
                <a:solidFill>
                  <a:schemeClr val="tx1">
                    <a:lumMod val="65000"/>
                    <a:lumOff val="35000"/>
                  </a:schemeClr>
                </a:solidFill>
              </a:rPr>
              <a:t>D</a:t>
            </a:r>
          </a:p>
          <a:p>
            <a:pPr marL="514350" indent="-514350">
              <a:buFont typeface="+mj-lt"/>
              <a:buAutoNum type="arabicParenR" startAt="10"/>
            </a:pPr>
            <a:r>
              <a:rPr lang="en-US" dirty="0" smtClean="0">
                <a:solidFill>
                  <a:schemeClr val="tx1">
                    <a:lumMod val="65000"/>
                    <a:lumOff val="35000"/>
                  </a:schemeClr>
                </a:solidFill>
              </a:rPr>
              <a:t>D</a:t>
            </a:r>
          </a:p>
          <a:p>
            <a:pPr marL="514350" indent="-514350">
              <a:buFont typeface="+mj-lt"/>
              <a:buAutoNum type="arabicParenR" startAt="10"/>
            </a:pPr>
            <a:r>
              <a:rPr lang="en-US" dirty="0" smtClean="0">
                <a:solidFill>
                  <a:schemeClr val="tx1">
                    <a:lumMod val="65000"/>
                    <a:lumOff val="35000"/>
                  </a:schemeClr>
                </a:solidFill>
              </a:rPr>
              <a:t>D</a:t>
            </a:r>
          </a:p>
          <a:p>
            <a:pPr marL="514350" indent="-514350">
              <a:buFont typeface="+mj-lt"/>
              <a:buAutoNum type="arabicParenR" startAt="10"/>
            </a:pPr>
            <a:r>
              <a:rPr lang="en-US" dirty="0" smtClean="0">
                <a:solidFill>
                  <a:schemeClr val="tx1">
                    <a:lumMod val="65000"/>
                    <a:lumOff val="35000"/>
                  </a:schemeClr>
                </a:solidFill>
              </a:rPr>
              <a:t>D</a:t>
            </a:r>
          </a:p>
          <a:p>
            <a:pPr marL="0" indent="0">
              <a:buNone/>
            </a:pPr>
            <a:endParaRPr lang="en-US" dirty="0" smtClean="0">
              <a:solidFill>
                <a:schemeClr val="tx1">
                  <a:lumMod val="65000"/>
                  <a:lumOff val="35000"/>
                </a:schemeClr>
              </a:solidFill>
            </a:endParaRPr>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Raising Children</a:t>
            </a:r>
          </a:p>
        </p:txBody>
      </p:sp>
    </p:spTree>
    <p:extLst>
      <p:ext uri="{BB962C8B-B14F-4D97-AF65-F5344CB8AC3E}">
        <p14:creationId xmlns:p14="http://schemas.microsoft.com/office/powerpoint/2010/main" val="274870897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3:10-18  As it is written, There is none righteous, no, not one:  11  There is none that </a:t>
            </a:r>
            <a:r>
              <a:rPr lang="en-US" dirty="0" err="1"/>
              <a:t>understandeth</a:t>
            </a:r>
            <a:r>
              <a:rPr lang="en-US" dirty="0"/>
              <a:t>, there is none that </a:t>
            </a:r>
            <a:r>
              <a:rPr lang="en-US" dirty="0" err="1"/>
              <a:t>seeketh</a:t>
            </a:r>
            <a:r>
              <a:rPr lang="en-US" dirty="0"/>
              <a:t> after God.  12  They are all gone out of the way, they are together become unprofitable; there is none that doeth good, no, not one.  13  Their throat is an open </a:t>
            </a:r>
            <a:r>
              <a:rPr lang="en-US" dirty="0" err="1"/>
              <a:t>sepulchre</a:t>
            </a:r>
            <a:r>
              <a:rPr lang="en-US" dirty="0"/>
              <a:t>; with their tongues they have used deceit; the poison of asps is under their lips:  14  Whose mouth is full of cursing and bitterness:  15  Their feet are swift to shed blood:  16  Destruction and misery are in their ways:  17  And </a:t>
            </a:r>
            <a:r>
              <a:rPr lang="en-US" u="sng" dirty="0"/>
              <a:t>the way of peace</a:t>
            </a:r>
            <a:r>
              <a:rPr lang="en-US" dirty="0"/>
              <a:t> have they not known:  18  </a:t>
            </a:r>
            <a:r>
              <a:rPr lang="en-US" u="sng" dirty="0"/>
              <a:t>There is no fear of God before their eyes</a:t>
            </a:r>
            <a:r>
              <a:rPr lang="en-US" dirty="0"/>
              <a:t>.</a:t>
            </a:r>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83</a:t>
            </a:fld>
            <a:endParaRPr lang="en-US"/>
          </a:p>
        </p:txBody>
      </p:sp>
    </p:spTree>
    <p:extLst>
      <p:ext uri="{BB962C8B-B14F-4D97-AF65-F5344CB8AC3E}">
        <p14:creationId xmlns:p14="http://schemas.microsoft.com/office/powerpoint/2010/main" val="35069315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8034300" y="716789"/>
            <a:ext cx="3090863" cy="19145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hord 4"/>
          <p:cNvSpPr/>
          <p:nvPr/>
        </p:nvSpPr>
        <p:spPr>
          <a:xfrm rot="16200000">
            <a:off x="9441883" y="1009417"/>
            <a:ext cx="1405467" cy="1591733"/>
          </a:xfrm>
          <a:prstGeom prst="chord">
            <a:avLst>
              <a:gd name="adj1" fmla="val 2812500"/>
              <a:gd name="adj2" fmla="val 18740230"/>
            </a:avLst>
          </a:prstGeom>
          <a:gradFill flip="none" rotWithShape="1">
            <a:gsLst>
              <a:gs pos="0">
                <a:srgbClr val="FF0000"/>
              </a:gs>
              <a:gs pos="39000">
                <a:srgbClr val="FF7D7D"/>
              </a:gs>
              <a:gs pos="76000">
                <a:schemeClr val="accent5">
                  <a:lumMod val="40000"/>
                  <a:lumOff val="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172C059E-16DE-4C0D-A377-2C3D2DE09514}" type="slidenum">
              <a:rPr lang="en-US" smtClean="0"/>
              <a:t>84</a:t>
            </a:fld>
            <a:endParaRPr lang="en-US"/>
          </a:p>
        </p:txBody>
      </p:sp>
      <p:sp>
        <p:nvSpPr>
          <p:cNvPr id="4" name="Oval 3"/>
          <p:cNvSpPr/>
          <p:nvPr/>
        </p:nvSpPr>
        <p:spPr>
          <a:xfrm>
            <a:off x="9941287" y="1663617"/>
            <a:ext cx="394494" cy="357541"/>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TextBox 5"/>
          <p:cNvSpPr txBox="1"/>
          <p:nvPr/>
        </p:nvSpPr>
        <p:spPr>
          <a:xfrm>
            <a:off x="9960998" y="1751841"/>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7" name="TextBox 6"/>
          <p:cNvSpPr txBox="1"/>
          <p:nvPr/>
        </p:nvSpPr>
        <p:spPr>
          <a:xfrm>
            <a:off x="10160229" y="1718773"/>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8" name="TextBox 7"/>
          <p:cNvSpPr txBox="1"/>
          <p:nvPr/>
        </p:nvSpPr>
        <p:spPr>
          <a:xfrm>
            <a:off x="10191977" y="1851853"/>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9" name="TextBox 8"/>
          <p:cNvSpPr txBox="1"/>
          <p:nvPr/>
        </p:nvSpPr>
        <p:spPr>
          <a:xfrm>
            <a:off x="10052810" y="1719796"/>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0" name="TextBox 9"/>
          <p:cNvSpPr txBox="1"/>
          <p:nvPr/>
        </p:nvSpPr>
        <p:spPr>
          <a:xfrm>
            <a:off x="10012326" y="1900569"/>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1" name="TextBox 10"/>
          <p:cNvSpPr txBox="1"/>
          <p:nvPr/>
        </p:nvSpPr>
        <p:spPr>
          <a:xfrm>
            <a:off x="10155201" y="1912676"/>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2" name="TextBox 11"/>
          <p:cNvSpPr txBox="1"/>
          <p:nvPr/>
        </p:nvSpPr>
        <p:spPr>
          <a:xfrm>
            <a:off x="10143034" y="1828120"/>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3" name="TextBox 12"/>
          <p:cNvSpPr txBox="1"/>
          <p:nvPr/>
        </p:nvSpPr>
        <p:spPr>
          <a:xfrm>
            <a:off x="10052544" y="1851934"/>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4" name="TextBox 13"/>
          <p:cNvSpPr txBox="1"/>
          <p:nvPr/>
        </p:nvSpPr>
        <p:spPr>
          <a:xfrm>
            <a:off x="9986133" y="1691054"/>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5" name="TextBox 14"/>
          <p:cNvSpPr txBox="1"/>
          <p:nvPr/>
        </p:nvSpPr>
        <p:spPr>
          <a:xfrm>
            <a:off x="10100167" y="1661185"/>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6" name="TextBox 15"/>
          <p:cNvSpPr txBox="1"/>
          <p:nvPr/>
        </p:nvSpPr>
        <p:spPr>
          <a:xfrm>
            <a:off x="10227698" y="1712944"/>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7" name="TextBox 16"/>
          <p:cNvSpPr txBox="1"/>
          <p:nvPr/>
        </p:nvSpPr>
        <p:spPr>
          <a:xfrm>
            <a:off x="10206002" y="1790082"/>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sp>
        <p:nvSpPr>
          <p:cNvPr id="18" name="TextBox 17"/>
          <p:cNvSpPr txBox="1"/>
          <p:nvPr/>
        </p:nvSpPr>
        <p:spPr>
          <a:xfrm>
            <a:off x="10105061" y="1895986"/>
            <a:ext cx="101599" cy="138499"/>
          </a:xfrm>
          <a:prstGeom prst="rect">
            <a:avLst/>
          </a:prstGeom>
          <a:noFill/>
        </p:spPr>
        <p:txBody>
          <a:bodyPr wrap="square" rtlCol="0">
            <a:spAutoFit/>
          </a:bodyPr>
          <a:lstStyle/>
          <a:p>
            <a:r>
              <a:rPr lang="en-US" sz="300" dirty="0" smtClean="0">
                <a:solidFill>
                  <a:schemeClr val="bg1"/>
                </a:solidFill>
              </a:rPr>
              <a:t>*</a:t>
            </a:r>
            <a:endParaRPr lang="en-US" sz="300" dirty="0">
              <a:solidFill>
                <a:schemeClr val="bg1"/>
              </a:solidFill>
            </a:endParaRP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6658" y="1817127"/>
            <a:ext cx="60981" cy="60981"/>
          </a:xfrm>
          <a:prstGeom prst="rect">
            <a:avLst/>
          </a:prstGeom>
        </p:spPr>
      </p:pic>
      <p:sp>
        <p:nvSpPr>
          <p:cNvPr id="20" name="TextBox 19"/>
          <p:cNvSpPr txBox="1"/>
          <p:nvPr/>
        </p:nvSpPr>
        <p:spPr>
          <a:xfrm>
            <a:off x="8754497" y="807599"/>
            <a:ext cx="1197503" cy="261610"/>
          </a:xfrm>
          <a:prstGeom prst="rect">
            <a:avLst/>
          </a:prstGeom>
          <a:noFill/>
        </p:spPr>
        <p:txBody>
          <a:bodyPr wrap="square" rtlCol="0">
            <a:spAutoFit/>
          </a:bodyPr>
          <a:lstStyle/>
          <a:p>
            <a:r>
              <a:rPr lang="en-US" sz="1100" dirty="0" smtClean="0"/>
              <a:t>Face of the Deep</a:t>
            </a:r>
            <a:endParaRPr lang="en-US" sz="1100" dirty="0"/>
          </a:p>
        </p:txBody>
      </p:sp>
      <p:sp>
        <p:nvSpPr>
          <p:cNvPr id="21" name="TextBox 20"/>
          <p:cNvSpPr txBox="1"/>
          <p:nvPr/>
        </p:nvSpPr>
        <p:spPr>
          <a:xfrm>
            <a:off x="8193036" y="1610438"/>
            <a:ext cx="989938" cy="430887"/>
          </a:xfrm>
          <a:prstGeom prst="rect">
            <a:avLst/>
          </a:prstGeom>
          <a:noFill/>
        </p:spPr>
        <p:txBody>
          <a:bodyPr wrap="square" rtlCol="0">
            <a:spAutoFit/>
          </a:bodyPr>
          <a:lstStyle/>
          <a:p>
            <a:r>
              <a:rPr lang="en-US" sz="1100" dirty="0" smtClean="0"/>
              <a:t>Firmament </a:t>
            </a:r>
          </a:p>
          <a:p>
            <a:r>
              <a:rPr lang="en-US" sz="1100" dirty="0" smtClean="0"/>
              <a:t>(Space)</a:t>
            </a:r>
            <a:endParaRPr lang="en-US" sz="1100" dirty="0"/>
          </a:p>
        </p:txBody>
      </p:sp>
      <p:sp>
        <p:nvSpPr>
          <p:cNvPr id="22" name="TextBox 21"/>
          <p:cNvSpPr txBox="1"/>
          <p:nvPr/>
        </p:nvSpPr>
        <p:spPr>
          <a:xfrm>
            <a:off x="8155746" y="1198124"/>
            <a:ext cx="759617" cy="261610"/>
          </a:xfrm>
          <a:prstGeom prst="rect">
            <a:avLst/>
          </a:prstGeom>
          <a:noFill/>
        </p:spPr>
        <p:txBody>
          <a:bodyPr wrap="square" rtlCol="0">
            <a:spAutoFit/>
          </a:bodyPr>
          <a:lstStyle/>
          <a:p>
            <a:r>
              <a:rPr lang="en-US" sz="1100" dirty="0" smtClean="0"/>
              <a:t>The Deep</a:t>
            </a:r>
            <a:endParaRPr lang="en-US" sz="1100" dirty="0"/>
          </a:p>
        </p:txBody>
      </p:sp>
      <p:sp>
        <p:nvSpPr>
          <p:cNvPr id="23" name="TextBox 22"/>
          <p:cNvSpPr txBox="1"/>
          <p:nvPr/>
        </p:nvSpPr>
        <p:spPr>
          <a:xfrm>
            <a:off x="8305762" y="2143866"/>
            <a:ext cx="1042987" cy="261610"/>
          </a:xfrm>
          <a:prstGeom prst="rect">
            <a:avLst/>
          </a:prstGeom>
          <a:noFill/>
        </p:spPr>
        <p:txBody>
          <a:bodyPr wrap="square" rtlCol="0">
            <a:spAutoFit/>
          </a:bodyPr>
          <a:lstStyle/>
          <a:p>
            <a:r>
              <a:rPr lang="en-US" sz="1100" dirty="0" smtClean="0"/>
              <a:t>You are here</a:t>
            </a:r>
            <a:endParaRPr lang="en-US" sz="1100" dirty="0"/>
          </a:p>
        </p:txBody>
      </p:sp>
      <p:cxnSp>
        <p:nvCxnSpPr>
          <p:cNvPr id="25" name="Straight Arrow Connector 24"/>
          <p:cNvCxnSpPr/>
          <p:nvPr/>
        </p:nvCxnSpPr>
        <p:spPr>
          <a:xfrm>
            <a:off x="9617633" y="1050053"/>
            <a:ext cx="266633" cy="195262"/>
          </a:xfrm>
          <a:prstGeom prst="straightConnector1">
            <a:avLst/>
          </a:prstGeom>
          <a:ln w="1270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8853450" y="1378776"/>
            <a:ext cx="533400" cy="209873"/>
          </a:xfrm>
          <a:prstGeom prst="straightConnector1">
            <a:avLst/>
          </a:prstGeom>
          <a:ln w="1270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4" idx="2"/>
          </p:cNvCxnSpPr>
          <p:nvPr/>
        </p:nvCxnSpPr>
        <p:spPr>
          <a:xfrm>
            <a:off x="8915363" y="1828120"/>
            <a:ext cx="1025924" cy="14268"/>
          </a:xfrm>
          <a:prstGeom prst="straightConnector1">
            <a:avLst/>
          </a:prstGeom>
          <a:ln w="1270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19" idx="1"/>
          </p:cNvCxnSpPr>
          <p:nvPr/>
        </p:nvCxnSpPr>
        <p:spPr>
          <a:xfrm flipV="1">
            <a:off x="9182974" y="1847618"/>
            <a:ext cx="923684" cy="397106"/>
          </a:xfrm>
          <a:prstGeom prst="straightConnector1">
            <a:avLst/>
          </a:prstGeom>
          <a:ln w="1270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64" name="Picture 63"/>
          <p:cNvPicPr>
            <a:picLocks noChangeAspect="1"/>
          </p:cNvPicPr>
          <p:nvPr/>
        </p:nvPicPr>
        <p:blipFill>
          <a:blip r:embed="rId3"/>
          <a:stretch>
            <a:fillRect/>
          </a:stretch>
        </p:blipFill>
        <p:spPr>
          <a:xfrm>
            <a:off x="8099346" y="3866297"/>
            <a:ext cx="3090940" cy="1914310"/>
          </a:xfrm>
          <a:prstGeom prst="rect">
            <a:avLst/>
          </a:prstGeom>
        </p:spPr>
      </p:pic>
      <p:pic>
        <p:nvPicPr>
          <p:cNvPr id="2" name="Picture 1"/>
          <p:cNvPicPr>
            <a:picLocks noChangeAspect="1"/>
          </p:cNvPicPr>
          <p:nvPr/>
        </p:nvPicPr>
        <p:blipFill>
          <a:blip r:embed="rId4"/>
          <a:stretch>
            <a:fillRect/>
          </a:stretch>
        </p:blipFill>
        <p:spPr>
          <a:xfrm>
            <a:off x="231209" y="2508017"/>
            <a:ext cx="6803269" cy="4213464"/>
          </a:xfrm>
          <a:prstGeom prst="rect">
            <a:avLst/>
          </a:prstGeom>
        </p:spPr>
      </p:pic>
    </p:spTree>
    <p:extLst>
      <p:ext uri="{BB962C8B-B14F-4D97-AF65-F5344CB8AC3E}">
        <p14:creationId xmlns:p14="http://schemas.microsoft.com/office/powerpoint/2010/main" val="22640120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184894</TotalTime>
  <Words>10792</Words>
  <Application>Microsoft Office PowerPoint</Application>
  <PresentationFormat>Widescreen</PresentationFormat>
  <Paragraphs>608</Paragraphs>
  <Slides>84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Calibri</vt:lpstr>
      <vt:lpstr>Calibri Light</vt:lpstr>
      <vt:lpstr>Office Theme</vt:lpstr>
      <vt:lpstr>Raising Children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Questions/Comments?</vt:lpstr>
      <vt:lpstr>Back-up Stuff</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816</cp:revision>
  <dcterms:created xsi:type="dcterms:W3CDTF">2014-09-28T12:52:46Z</dcterms:created>
  <dcterms:modified xsi:type="dcterms:W3CDTF">2016-11-13T16:00:36Z</dcterms:modified>
</cp:coreProperties>
</file>