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8"/>
  </p:notesMasterIdLst>
  <p:sldIdLst>
    <p:sldId id="256" r:id="rId2"/>
    <p:sldId id="484" r:id="rId3"/>
    <p:sldId id="485" r:id="rId4"/>
    <p:sldId id="483" r:id="rId5"/>
    <p:sldId id="489" r:id="rId6"/>
    <p:sldId id="486" r:id="rId7"/>
    <p:sldId id="527" r:id="rId8"/>
    <p:sldId id="529" r:id="rId9"/>
    <p:sldId id="490" r:id="rId10"/>
    <p:sldId id="487" r:id="rId11"/>
    <p:sldId id="488" r:id="rId12"/>
    <p:sldId id="491" r:id="rId13"/>
    <p:sldId id="492" r:id="rId14"/>
    <p:sldId id="493" r:id="rId15"/>
    <p:sldId id="494" r:id="rId16"/>
    <p:sldId id="496" r:id="rId17"/>
    <p:sldId id="495" r:id="rId18"/>
    <p:sldId id="497" r:id="rId19"/>
    <p:sldId id="525" r:id="rId20"/>
    <p:sldId id="498" r:id="rId21"/>
    <p:sldId id="499" r:id="rId22"/>
    <p:sldId id="533" r:id="rId23"/>
    <p:sldId id="500" r:id="rId24"/>
    <p:sldId id="501" r:id="rId25"/>
    <p:sldId id="526" r:id="rId26"/>
    <p:sldId id="502" r:id="rId27"/>
    <p:sldId id="535" r:id="rId28"/>
    <p:sldId id="528" r:id="rId29"/>
    <p:sldId id="503" r:id="rId30"/>
    <p:sldId id="506" r:id="rId31"/>
    <p:sldId id="504" r:id="rId32"/>
    <p:sldId id="507" r:id="rId33"/>
    <p:sldId id="508" r:id="rId34"/>
    <p:sldId id="509" r:id="rId35"/>
    <p:sldId id="534" r:id="rId36"/>
    <p:sldId id="522" r:id="rId37"/>
    <p:sldId id="523" r:id="rId38"/>
    <p:sldId id="510" r:id="rId39"/>
    <p:sldId id="511" r:id="rId40"/>
    <p:sldId id="524" r:id="rId41"/>
    <p:sldId id="520" r:id="rId42"/>
    <p:sldId id="532" r:id="rId43"/>
    <p:sldId id="530" r:id="rId44"/>
    <p:sldId id="512" r:id="rId45"/>
    <p:sldId id="513" r:id="rId46"/>
    <p:sldId id="514" r:id="rId47"/>
    <p:sldId id="536" r:id="rId48"/>
    <p:sldId id="531" r:id="rId49"/>
    <p:sldId id="521" r:id="rId50"/>
    <p:sldId id="516" r:id="rId51"/>
    <p:sldId id="515" r:id="rId52"/>
    <p:sldId id="517" r:id="rId53"/>
    <p:sldId id="518" r:id="rId54"/>
    <p:sldId id="537" r:id="rId55"/>
    <p:sldId id="519" r:id="rId56"/>
    <p:sldId id="538" r:id="rId57"/>
    <p:sldId id="539" r:id="rId58"/>
    <p:sldId id="542" r:id="rId59"/>
    <p:sldId id="540" r:id="rId60"/>
    <p:sldId id="543" r:id="rId61"/>
    <p:sldId id="541" r:id="rId62"/>
    <p:sldId id="544" r:id="rId63"/>
    <p:sldId id="545" r:id="rId64"/>
    <p:sldId id="339" r:id="rId65"/>
    <p:sldId id="291" r:id="rId66"/>
    <p:sldId id="384"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85" autoAdjust="0"/>
    <p:restoredTop sz="94660"/>
  </p:normalViewPr>
  <p:slideViewPr>
    <p:cSldViewPr snapToGrid="0">
      <p:cViewPr varScale="1">
        <p:scale>
          <a:sx n="71" d="100"/>
          <a:sy n="71" d="100"/>
        </p:scale>
        <p:origin x="69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9/11/2016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1">
                <a:solidFill>
                  <a:schemeClr val="tx1">
                    <a:lumMod val="65000"/>
                    <a:lumOff val="35000"/>
                  </a:schemeClr>
                </a:solidFill>
              </a:defRPr>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a:solidFill>
                  <a:schemeClr val="tx1">
                    <a:lumMod val="65000"/>
                    <a:lumOff val="35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9/11/2016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bg1">
                    <a:lumMod val="50000"/>
                  </a:schemeClr>
                </a:solidFill>
              </a:defRPr>
            </a:lvl2pPr>
            <a:lvl3pPr marL="1262031" indent="-347654">
              <a:buFont typeface="+mj-lt"/>
              <a:buAutoNum type="arabicPeriod"/>
              <a:defRPr sz="1600">
                <a:solidFill>
                  <a:schemeClr val="bg1">
                    <a:lumMod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9/11/2016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b="1">
                <a:solidFill>
                  <a:schemeClr val="tx1">
                    <a:lumMod val="65000"/>
                    <a:lumOff val="35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1" y="4589469"/>
            <a:ext cx="10515600" cy="1500187"/>
          </a:xfrm>
        </p:spPr>
        <p:txBody>
          <a:bodyPr/>
          <a:lstStyle>
            <a:lvl1pPr marL="0" indent="0">
              <a:buNone/>
              <a:defRPr sz="2400">
                <a:solidFill>
                  <a:schemeClr val="tx1">
                    <a:lumMod val="65000"/>
                    <a:lumOff val="3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9/11/2016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9/11/2016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9/11/2016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9/11/2016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9/11/2016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9/11/2016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31"/>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9/11/2016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9/11/2016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9/11/2016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000"/>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9/11/2016</a:t>
            </a:fld>
            <a:endParaRPr lang="en-US"/>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40570" y="6356356"/>
            <a:ext cx="6132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accent5">
              <a:lumMod val="7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accent5">
              <a:lumMod val="75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smtClean="0">
                <a:solidFill>
                  <a:schemeClr val="tx1">
                    <a:lumMod val="65000"/>
                    <a:lumOff val="35000"/>
                  </a:schemeClr>
                </a:solidFill>
              </a:rPr>
              <a:t>Spirit</a:t>
            </a:r>
            <a:endParaRPr lang="en-US" sz="13800" dirty="0">
              <a:solidFill>
                <a:schemeClr val="tx1">
                  <a:lumMod val="65000"/>
                  <a:lumOff val="35000"/>
                </a:schemeClr>
              </a:solidFill>
            </a:endParaRPr>
          </a:p>
        </p:txBody>
      </p:sp>
      <p:sp>
        <p:nvSpPr>
          <p:cNvPr id="3" name="Subtitle 2"/>
          <p:cNvSpPr>
            <a:spLocks noGrp="1"/>
          </p:cNvSpPr>
          <p:nvPr>
            <p:ph type="subTitle" idx="1"/>
          </p:nvPr>
        </p:nvSpPr>
        <p:spPr/>
        <p:txBody>
          <a:bodyPr>
            <a:normAutofit/>
          </a:bodyPr>
          <a:lstStyle/>
          <a:p>
            <a:r>
              <a:rPr lang="en-US" sz="3200" dirty="0" smtClean="0">
                <a:solidFill>
                  <a:schemeClr val="tx1">
                    <a:lumMod val="65000"/>
                    <a:lumOff val="35000"/>
                  </a:schemeClr>
                </a:solidFill>
              </a:rPr>
              <a:t>What is spirit?</a:t>
            </a:r>
          </a:p>
          <a:p>
            <a:r>
              <a:rPr lang="en-US" sz="3200" dirty="0" smtClean="0"/>
              <a:t>What is the Holy Spirit?</a:t>
            </a:r>
            <a:endParaRPr lang="en-US" sz="3200" dirty="0">
              <a:solidFill>
                <a:schemeClr val="tx1">
                  <a:lumMod val="65000"/>
                  <a:lumOff val="35000"/>
                </a:schemeClr>
              </a:solidFill>
            </a:endParaRPr>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24:39  Behold my hands and my feet, that it is I myself: handle me, and see; for </a:t>
            </a:r>
            <a:r>
              <a:rPr lang="en-US" u="sng" dirty="0"/>
              <a:t>a spirit hath not flesh and bones</a:t>
            </a:r>
            <a:r>
              <a:rPr lang="en-US" dirty="0"/>
              <a:t>, as ye see me have</a:t>
            </a:r>
            <a:r>
              <a:rPr lang="en-US" dirty="0" smtClean="0"/>
              <a:t>.</a:t>
            </a:r>
          </a:p>
          <a:p>
            <a:r>
              <a:rPr lang="en-US" dirty="0"/>
              <a:t>John 3:8  The wind </a:t>
            </a:r>
            <a:r>
              <a:rPr lang="en-US" dirty="0" err="1"/>
              <a:t>bloweth</a:t>
            </a:r>
            <a:r>
              <a:rPr lang="en-US" dirty="0"/>
              <a:t> where it </a:t>
            </a:r>
            <a:r>
              <a:rPr lang="en-US" dirty="0" err="1"/>
              <a:t>listeth</a:t>
            </a:r>
            <a:r>
              <a:rPr lang="en-US" dirty="0"/>
              <a:t>, and thou </a:t>
            </a:r>
            <a:r>
              <a:rPr lang="en-US" dirty="0" err="1"/>
              <a:t>hearest</a:t>
            </a:r>
            <a:r>
              <a:rPr lang="en-US" dirty="0"/>
              <a:t> the sound thereof, but canst not tell whence it cometh, and whither it </a:t>
            </a:r>
            <a:r>
              <a:rPr lang="en-US" dirty="0" err="1"/>
              <a:t>goeth</a:t>
            </a:r>
            <a:r>
              <a:rPr lang="en-US" dirty="0"/>
              <a:t>: so is every one that is born of the Spirit</a:t>
            </a:r>
            <a:r>
              <a:rPr lang="en-US" dirty="0" smtClean="0"/>
              <a:t>.</a:t>
            </a:r>
          </a:p>
          <a:p>
            <a:pPr lvl="1"/>
            <a:r>
              <a:rPr lang="en-US" dirty="0" smtClean="0"/>
              <a:t>What is spirit?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a:t>
            </a:fld>
            <a:endParaRPr lang="en-US"/>
          </a:p>
        </p:txBody>
      </p:sp>
      <p:sp>
        <p:nvSpPr>
          <p:cNvPr id="4" name="Rectangle 3"/>
          <p:cNvSpPr/>
          <p:nvPr/>
        </p:nvSpPr>
        <p:spPr>
          <a:xfrm>
            <a:off x="4495908" y="3255148"/>
            <a:ext cx="2743200" cy="2147383"/>
          </a:xfrm>
          <a:prstGeom prst="rect">
            <a:avLst/>
          </a:prstGeom>
          <a:blipFill dpi="0" rotWithShape="1">
            <a:blip r:embed="rId2">
              <a:alphaModFix amt="59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3232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Genesis 1:1-2  In the beginning God created the heaven and the earth.  2  And the earth was without form, and void; and darkness was upon the face of the deep. And </a:t>
            </a:r>
            <a:r>
              <a:rPr lang="en-US" u="sng" dirty="0"/>
              <a:t>the Spirit of God </a:t>
            </a:r>
            <a:r>
              <a:rPr lang="en-US" b="1" u="sng" dirty="0"/>
              <a:t>moved</a:t>
            </a:r>
            <a:r>
              <a:rPr lang="en-US" dirty="0"/>
              <a:t> upon the face of the waters.</a:t>
            </a:r>
            <a:endParaRPr lang="en-US" sz="2600" dirty="0"/>
          </a:p>
          <a:p>
            <a:pPr lvl="1"/>
            <a:r>
              <a:rPr lang="en-US" dirty="0"/>
              <a:t>Principle of First Mention.</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Tree>
    <p:extLst>
      <p:ext uri="{BB962C8B-B14F-4D97-AF65-F5344CB8AC3E}">
        <p14:creationId xmlns:p14="http://schemas.microsoft.com/office/powerpoint/2010/main" val="17299117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a:solidFill>
                  <a:schemeClr val="tx1">
                    <a:lumMod val="65000"/>
                    <a:lumOff val="35000"/>
                  </a:schemeClr>
                </a:solidFill>
              </a:rPr>
              <a:t>The Mover and </a:t>
            </a:r>
            <a:r>
              <a:rPr lang="en-US" dirty="0" smtClean="0">
                <a:solidFill>
                  <a:schemeClr val="tx1">
                    <a:lumMod val="65000"/>
                    <a:lumOff val="35000"/>
                  </a:schemeClr>
                </a:solidFill>
              </a:rPr>
              <a:t>Operator</a:t>
            </a:r>
            <a:endParaRPr lang="en-US" dirty="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Spirit</a:t>
            </a:r>
          </a:p>
        </p:txBody>
      </p:sp>
      <p:sp>
        <p:nvSpPr>
          <p:cNvPr id="6" name="TextBox 5"/>
          <p:cNvSpPr txBox="1"/>
          <p:nvPr/>
        </p:nvSpPr>
        <p:spPr>
          <a:xfrm rot="16200000">
            <a:off x="9429835" y="5011171"/>
            <a:ext cx="1479177" cy="646331"/>
          </a:xfrm>
          <a:prstGeom prst="rect">
            <a:avLst/>
          </a:prstGeom>
          <a:noFill/>
        </p:spPr>
        <p:txBody>
          <a:bodyPr wrap="square" rtlCol="0">
            <a:spAutoFit/>
          </a:bodyPr>
          <a:lstStyle/>
          <a:p>
            <a:pPr algn="ctr"/>
            <a:r>
              <a:rPr lang="en-US" sz="3600" u="sng" dirty="0" smtClean="0">
                <a:solidFill>
                  <a:srgbClr val="663300"/>
                </a:solidFill>
              </a:rPr>
              <a:t>Spirit</a:t>
            </a:r>
            <a:endParaRPr lang="en-US" sz="3600" u="sng" dirty="0">
              <a:solidFill>
                <a:srgbClr val="663300"/>
              </a:solidFill>
            </a:endParaRPr>
          </a:p>
        </p:txBody>
      </p:sp>
      <p:sp>
        <p:nvSpPr>
          <p:cNvPr id="7" name="TextBox 6"/>
          <p:cNvSpPr txBox="1"/>
          <p:nvPr/>
        </p:nvSpPr>
        <p:spPr>
          <a:xfrm rot="20237233">
            <a:off x="10359377" y="4493466"/>
            <a:ext cx="1670858" cy="369332"/>
          </a:xfrm>
          <a:prstGeom prst="rect">
            <a:avLst/>
          </a:prstGeom>
          <a:noFill/>
        </p:spPr>
        <p:txBody>
          <a:bodyPr wrap="square" rtlCol="0">
            <a:spAutoFit/>
          </a:bodyPr>
          <a:lstStyle/>
          <a:p>
            <a:pPr algn="ctr"/>
            <a:r>
              <a:rPr lang="en-US" u="sng" dirty="0" smtClean="0">
                <a:solidFill>
                  <a:srgbClr val="FF0000"/>
                </a:solidFill>
              </a:rPr>
              <a:t>Movement</a:t>
            </a:r>
            <a:endParaRPr lang="en-US" u="sng" dirty="0">
              <a:solidFill>
                <a:srgbClr val="FF0000"/>
              </a:solidFill>
            </a:endParaRPr>
          </a:p>
        </p:txBody>
      </p:sp>
      <p:sp>
        <p:nvSpPr>
          <p:cNvPr id="16" name="Rectangle 15"/>
          <p:cNvSpPr/>
          <p:nvPr/>
        </p:nvSpPr>
        <p:spPr>
          <a:xfrm>
            <a:off x="8980163" y="3492985"/>
            <a:ext cx="2743200" cy="2147383"/>
          </a:xfrm>
          <a:prstGeom prst="rect">
            <a:avLst/>
          </a:prstGeom>
          <a:blipFill dpi="0" rotWithShape="1">
            <a:blip r:embed="rId2">
              <a:alphaModFix amt="28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48052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Judges </a:t>
            </a:r>
            <a:r>
              <a:rPr lang="en-US" dirty="0"/>
              <a:t>13:24-25  And the woman bare a son, and called his name Samson: and the child grew, and the LORD blessed him.  25  And </a:t>
            </a:r>
            <a:r>
              <a:rPr lang="en-US" u="sng" dirty="0"/>
              <a:t>the Spirit of the LORD began to move him</a:t>
            </a:r>
            <a:r>
              <a:rPr lang="en-US" dirty="0"/>
              <a:t> at times in the camp of Dan between </a:t>
            </a:r>
            <a:r>
              <a:rPr lang="en-US" dirty="0" err="1"/>
              <a:t>Zorah</a:t>
            </a:r>
            <a:r>
              <a:rPr lang="en-US" dirty="0"/>
              <a:t> and </a:t>
            </a:r>
            <a:r>
              <a:rPr lang="en-US" dirty="0" err="1"/>
              <a:t>Eshtaol</a:t>
            </a:r>
            <a:r>
              <a:rPr lang="en-US" dirty="0"/>
              <a:t>.</a:t>
            </a:r>
            <a:endParaRPr lang="en-US" sz="2600" dirty="0"/>
          </a:p>
          <a:p>
            <a:pPr lvl="1"/>
            <a:r>
              <a:rPr lang="en-US" dirty="0"/>
              <a:t>Inspire, Motivate. </a:t>
            </a:r>
            <a:endParaRPr lang="en-US" sz="1800" dirty="0"/>
          </a:p>
          <a:p>
            <a:pPr lvl="1"/>
            <a:r>
              <a:rPr lang="en-US" dirty="0"/>
              <a:t>Or literally, physically move. Puppeteer.</a:t>
            </a:r>
            <a:endParaRPr lang="en-US" sz="1800" dirty="0"/>
          </a:p>
          <a:p>
            <a:r>
              <a:rPr lang="en-US" dirty="0"/>
              <a:t>2Pe 1:21  For the prophecy came not in old time by the will of man: but holy men of God spake as </a:t>
            </a:r>
            <a:r>
              <a:rPr lang="en-US" b="1" u="sng" dirty="0"/>
              <a:t>they were moved by the Holy Ghost</a:t>
            </a:r>
            <a:r>
              <a:rPr lang="en-US" dirty="0"/>
              <a:t>.</a:t>
            </a:r>
            <a:endParaRPr lang="en-US" sz="2600" dirty="0"/>
          </a:p>
          <a:p>
            <a:pPr lvl="1"/>
            <a:r>
              <a:rPr lang="en-US" dirty="0"/>
              <a:t>He is the mover, the </a:t>
            </a:r>
            <a:r>
              <a:rPr lang="en-US" dirty="0" smtClean="0"/>
              <a:t>worker.</a:t>
            </a:r>
          </a:p>
          <a:p>
            <a:pPr lvl="1"/>
            <a:r>
              <a:rPr lang="en-US" dirty="0" smtClean="0"/>
              <a:t>The only reason this universe has movement is because of God’s Spirit.</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spTree>
    <p:extLst>
      <p:ext uri="{BB962C8B-B14F-4D97-AF65-F5344CB8AC3E}">
        <p14:creationId xmlns:p14="http://schemas.microsoft.com/office/powerpoint/2010/main" val="19233283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Luk</a:t>
            </a:r>
            <a:r>
              <a:rPr lang="en-US" dirty="0"/>
              <a:t> 4:1  And Jesus being full of the Holy Ghost returned from Jordan, and was </a:t>
            </a:r>
            <a:r>
              <a:rPr lang="en-US" b="1" u="sng" dirty="0"/>
              <a:t>led by the Spirit</a:t>
            </a:r>
            <a:r>
              <a:rPr lang="en-US" dirty="0"/>
              <a:t> into the wilderness,</a:t>
            </a:r>
            <a:endParaRPr lang="en-US" sz="2600" dirty="0"/>
          </a:p>
          <a:p>
            <a:pPr lvl="1"/>
            <a:r>
              <a:rPr lang="en-US" dirty="0"/>
              <a:t>The Spirit moved and led Jesus in the direction to go.</a:t>
            </a:r>
            <a:endParaRPr lang="en-US" sz="1800" dirty="0"/>
          </a:p>
          <a:p>
            <a:r>
              <a:rPr lang="en-US" dirty="0"/>
              <a:t>Ezekiel 3:14  So </a:t>
            </a:r>
            <a:r>
              <a:rPr lang="en-US" u="sng" dirty="0"/>
              <a:t>the spirit lifted me up, and took me away</a:t>
            </a:r>
            <a:r>
              <a:rPr lang="en-US" dirty="0"/>
              <a:t>, and I went in bitterness, in the heat of my spirit; but the hand of the LORD was strong upon me.</a:t>
            </a:r>
            <a:endParaRPr lang="en-US" sz="2600" dirty="0"/>
          </a:p>
          <a:p>
            <a:pPr lvl="1"/>
            <a:r>
              <a:rPr lang="en-US" dirty="0"/>
              <a:t>Literally physically displace things.</a:t>
            </a:r>
            <a:endParaRPr lang="en-US" sz="1800" dirty="0"/>
          </a:p>
          <a:p>
            <a:pPr lvl="1"/>
            <a:r>
              <a:rPr lang="en-US" dirty="0"/>
              <a:t>How does God move things? The same way you do:</a:t>
            </a:r>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2179379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Eph</a:t>
            </a:r>
            <a:r>
              <a:rPr lang="en-US" dirty="0"/>
              <a:t> 4:30  And grieve not the holy Spirit of God, </a:t>
            </a:r>
            <a:r>
              <a:rPr lang="en-US" u="sng" dirty="0"/>
              <a:t>whereby ye are sealed </a:t>
            </a:r>
            <a:r>
              <a:rPr lang="en-US" dirty="0"/>
              <a:t>unto the day of redemption.</a:t>
            </a:r>
            <a:endParaRPr lang="en-US" sz="2600" dirty="0"/>
          </a:p>
          <a:p>
            <a:pPr lvl="1"/>
            <a:r>
              <a:rPr lang="en-US" dirty="0"/>
              <a:t>The Holy Spirit is the Operator in the cleansing/circumcising/sealing operation.</a:t>
            </a:r>
          </a:p>
          <a:p>
            <a:pPr lvl="1"/>
            <a:r>
              <a:rPr lang="en-US" dirty="0"/>
              <a:t>Baptized by Spirit - 1Co 12:13</a:t>
            </a:r>
          </a:p>
          <a:p>
            <a:pPr lvl="1"/>
            <a:r>
              <a:rPr lang="en-US" dirty="0"/>
              <a:t>Saved and sanctified by Spirit - 2Th 2:13</a:t>
            </a:r>
          </a:p>
          <a:p>
            <a:pPr lvl="1"/>
            <a:r>
              <a:rPr lang="en-US" dirty="0"/>
              <a:t>Washed and Justified by Spirit - 1Co 6:11 </a:t>
            </a:r>
          </a:p>
          <a:p>
            <a:pPr lvl="1"/>
            <a:r>
              <a:rPr lang="en-US" dirty="0"/>
              <a:t>Circumcised – Col </a:t>
            </a:r>
            <a:r>
              <a:rPr lang="en-US" dirty="0" smtClean="0"/>
              <a:t>2:11</a:t>
            </a:r>
          </a:p>
          <a:p>
            <a:pPr lvl="1"/>
            <a:r>
              <a:rPr lang="en-US" dirty="0" smtClean="0"/>
              <a:t>The Holy Spirit is movement and operation.</a:t>
            </a:r>
            <a:endParaRPr lang="en-US" dirty="0"/>
          </a:p>
          <a:p>
            <a:pPr lvl="1"/>
            <a:r>
              <a:rPr lang="en-US" dirty="0"/>
              <a:t>Your spirit is what moves and operates your flesh.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spTree>
    <p:extLst>
      <p:ext uri="{BB962C8B-B14F-4D97-AF65-F5344CB8AC3E}">
        <p14:creationId xmlns:p14="http://schemas.microsoft.com/office/powerpoint/2010/main" val="10856188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8:3  And he put forth the form of an hand, and took me by a lock of mine head; and </a:t>
            </a:r>
            <a:r>
              <a:rPr lang="en-US" u="sng" dirty="0"/>
              <a:t>the spirit lifted me up</a:t>
            </a:r>
            <a:r>
              <a:rPr lang="en-US" dirty="0"/>
              <a:t> between the earth and the heaven, and brought me in the visions of God to Jerusalem, to the door of the inner gate that </a:t>
            </a:r>
            <a:r>
              <a:rPr lang="en-US" dirty="0" err="1"/>
              <a:t>looketh</a:t>
            </a:r>
            <a:r>
              <a:rPr lang="en-US" dirty="0"/>
              <a:t> toward the north; where was the seat of the image of jealousy, which </a:t>
            </a:r>
            <a:r>
              <a:rPr lang="en-US" dirty="0" err="1"/>
              <a:t>provoketh</a:t>
            </a:r>
            <a:r>
              <a:rPr lang="en-US" dirty="0"/>
              <a:t> to jealousy.</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spTree>
    <p:extLst>
      <p:ext uri="{BB962C8B-B14F-4D97-AF65-F5344CB8AC3E}">
        <p14:creationId xmlns:p14="http://schemas.microsoft.com/office/powerpoint/2010/main" val="6367235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The Mover and Operator</a:t>
            </a:r>
          </a:p>
          <a:p>
            <a:pPr marL="514350" indent="-514350">
              <a:buAutoNum type="arabicParenR"/>
            </a:pPr>
            <a:r>
              <a:rPr lang="en-US" dirty="0" smtClean="0">
                <a:solidFill>
                  <a:schemeClr val="tx1">
                    <a:lumMod val="65000"/>
                    <a:lumOff val="35000"/>
                  </a:schemeClr>
                </a:solidFill>
              </a:rPr>
              <a:t>The Hand of God</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Spirit</a:t>
            </a:r>
          </a:p>
        </p:txBody>
      </p:sp>
      <p:sp>
        <p:nvSpPr>
          <p:cNvPr id="6" name="TextBox 5"/>
          <p:cNvSpPr txBox="1"/>
          <p:nvPr/>
        </p:nvSpPr>
        <p:spPr>
          <a:xfrm rot="16200000">
            <a:off x="9429835" y="5011171"/>
            <a:ext cx="1479177" cy="646331"/>
          </a:xfrm>
          <a:prstGeom prst="rect">
            <a:avLst/>
          </a:prstGeom>
          <a:noFill/>
        </p:spPr>
        <p:txBody>
          <a:bodyPr wrap="square" rtlCol="0">
            <a:spAutoFit/>
          </a:bodyPr>
          <a:lstStyle/>
          <a:p>
            <a:pPr algn="ctr"/>
            <a:r>
              <a:rPr lang="en-US" sz="3600" u="sng" dirty="0" smtClean="0">
                <a:solidFill>
                  <a:srgbClr val="663300"/>
                </a:solidFill>
              </a:rPr>
              <a:t>Spirit</a:t>
            </a:r>
            <a:endParaRPr lang="en-US" sz="3600" u="sng" dirty="0">
              <a:solidFill>
                <a:srgbClr val="663300"/>
              </a:solidFill>
            </a:endParaRPr>
          </a:p>
        </p:txBody>
      </p:sp>
      <p:sp>
        <p:nvSpPr>
          <p:cNvPr id="7" name="TextBox 6"/>
          <p:cNvSpPr txBox="1"/>
          <p:nvPr/>
        </p:nvSpPr>
        <p:spPr>
          <a:xfrm rot="20237233">
            <a:off x="10359377" y="4493466"/>
            <a:ext cx="1670858" cy="369332"/>
          </a:xfrm>
          <a:prstGeom prst="rect">
            <a:avLst/>
          </a:prstGeom>
          <a:noFill/>
        </p:spPr>
        <p:txBody>
          <a:bodyPr wrap="square" rtlCol="0">
            <a:spAutoFit/>
          </a:bodyPr>
          <a:lstStyle/>
          <a:p>
            <a:pPr algn="ctr"/>
            <a:r>
              <a:rPr lang="en-US" u="sng" dirty="0" smtClean="0">
                <a:solidFill>
                  <a:srgbClr val="663300"/>
                </a:solidFill>
              </a:rPr>
              <a:t>Movement</a:t>
            </a:r>
            <a:endParaRPr lang="en-US" u="sng" dirty="0">
              <a:solidFill>
                <a:srgbClr val="663300"/>
              </a:solidFill>
            </a:endParaRPr>
          </a:p>
        </p:txBody>
      </p:sp>
      <p:sp>
        <p:nvSpPr>
          <p:cNvPr id="8" name="TextBox 7"/>
          <p:cNvSpPr txBox="1"/>
          <p:nvPr/>
        </p:nvSpPr>
        <p:spPr>
          <a:xfrm rot="20067087">
            <a:off x="10233872" y="4196054"/>
            <a:ext cx="1670858" cy="369332"/>
          </a:xfrm>
          <a:prstGeom prst="rect">
            <a:avLst/>
          </a:prstGeom>
          <a:noFill/>
        </p:spPr>
        <p:txBody>
          <a:bodyPr wrap="square" rtlCol="0">
            <a:spAutoFit/>
          </a:bodyPr>
          <a:lstStyle/>
          <a:p>
            <a:pPr algn="ctr"/>
            <a:r>
              <a:rPr lang="en-US" u="sng" dirty="0" smtClean="0">
                <a:solidFill>
                  <a:srgbClr val="FF0000"/>
                </a:solidFill>
              </a:rPr>
              <a:t>Hand</a:t>
            </a:r>
            <a:endParaRPr lang="en-US" u="sng" dirty="0">
              <a:solidFill>
                <a:srgbClr val="FF0000"/>
              </a:solidFill>
            </a:endParaRPr>
          </a:p>
        </p:txBody>
      </p:sp>
      <p:sp>
        <p:nvSpPr>
          <p:cNvPr id="9" name="Rectangle 8"/>
          <p:cNvSpPr/>
          <p:nvPr/>
        </p:nvSpPr>
        <p:spPr>
          <a:xfrm>
            <a:off x="8980163" y="3492985"/>
            <a:ext cx="2743200" cy="2147383"/>
          </a:xfrm>
          <a:prstGeom prst="rect">
            <a:avLst/>
          </a:prstGeom>
          <a:blipFill dpi="0" rotWithShape="1">
            <a:blip r:embed="rId2">
              <a:alphaModFix amt="28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27317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Ezekiel </a:t>
            </a:r>
            <a:r>
              <a:rPr lang="en-US" dirty="0"/>
              <a:t>37:1  </a:t>
            </a:r>
            <a:r>
              <a:rPr lang="en-US" b="1" u="sng" dirty="0"/>
              <a:t>The hand of the LORD</a:t>
            </a:r>
            <a:r>
              <a:rPr lang="en-US" dirty="0"/>
              <a:t> was upon me, and </a:t>
            </a:r>
            <a:r>
              <a:rPr lang="en-US" u="sng" dirty="0"/>
              <a:t>carried me out in the spirit of the LORD</a:t>
            </a:r>
            <a:r>
              <a:rPr lang="en-US" dirty="0"/>
              <a:t>, and </a:t>
            </a:r>
            <a:r>
              <a:rPr lang="en-US" u="sng" dirty="0"/>
              <a:t>set me down</a:t>
            </a:r>
            <a:r>
              <a:rPr lang="en-US" dirty="0"/>
              <a:t> in the midst of the valley which was full of bones,</a:t>
            </a:r>
            <a:endParaRPr lang="en-US" sz="2600" dirty="0"/>
          </a:p>
          <a:p>
            <a:pPr lvl="1"/>
            <a:r>
              <a:rPr lang="en-US" dirty="0"/>
              <a:t>The Holy Spirit is literally the hand of God.</a:t>
            </a:r>
            <a:endParaRPr lang="en-US" sz="1800" dirty="0"/>
          </a:p>
          <a:p>
            <a:r>
              <a:rPr lang="en-US" dirty="0" smtClean="0"/>
              <a:t>Ezekiel </a:t>
            </a:r>
            <a:r>
              <a:rPr lang="en-US" dirty="0"/>
              <a:t>40:1  In the five and twentieth year of our captivity, in the beginning of the year, in the tenth day of the month, in the fourteenth year after that the city was smitten, in the selfsame day </a:t>
            </a:r>
            <a:r>
              <a:rPr lang="en-US" u="sng" dirty="0"/>
              <a:t>the hand of the LORD was upon me, and brought me thither</a:t>
            </a:r>
            <a:r>
              <a:rPr lang="en-US" dirty="0"/>
              <a:t>.</a:t>
            </a:r>
            <a:endParaRPr lang="en-US" sz="2600" dirty="0"/>
          </a:p>
          <a:p>
            <a:pPr lvl="1"/>
            <a:r>
              <a:rPr lang="en-US" dirty="0"/>
              <a:t>If God wants to, he will pick you up with his hand (Spirit), move you, and set you back down.</a:t>
            </a:r>
            <a:endParaRPr lang="en-US" sz="1800" dirty="0"/>
          </a:p>
          <a:p>
            <a:r>
              <a:rPr lang="en-US" dirty="0" smtClean="0"/>
              <a:t>John </a:t>
            </a:r>
            <a:r>
              <a:rPr lang="en-US" dirty="0"/>
              <a:t>10:28-29  And I give unto them eternal life; and they shall never perish, </a:t>
            </a:r>
            <a:r>
              <a:rPr lang="en-US" u="sng" dirty="0"/>
              <a:t>neither shall any man pluck them out of my hand</a:t>
            </a:r>
            <a:r>
              <a:rPr lang="en-US" dirty="0"/>
              <a:t>.  29  My Father, which gave them me, is greater than all; and no man is able to pluck them </a:t>
            </a:r>
            <a:r>
              <a:rPr lang="en-US" u="sng" dirty="0"/>
              <a:t>out of my Father's hand</a:t>
            </a:r>
            <a:r>
              <a:rPr lang="en-US" dirty="0"/>
              <a:t>.</a:t>
            </a:r>
            <a:endParaRPr lang="en-US" sz="2600" dirty="0"/>
          </a:p>
          <a:p>
            <a:pPr lvl="1"/>
            <a:r>
              <a:rPr lang="en-US" dirty="0"/>
              <a:t>The Christian is in the Hand of the Lord.</a:t>
            </a:r>
            <a:endParaRPr lang="en-US" sz="1800" dirty="0"/>
          </a:p>
          <a:p>
            <a:pPr lvl="1"/>
            <a:r>
              <a:rPr lang="en-US" dirty="0"/>
              <a:t>So you are in the…?</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spTree>
    <p:extLst>
      <p:ext uri="{BB962C8B-B14F-4D97-AF65-F5344CB8AC3E}">
        <p14:creationId xmlns:p14="http://schemas.microsoft.com/office/powerpoint/2010/main" val="5592085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7:49-50  Heaven is my throne, and earth is my footstool: what house will ye build me? saith the Lord: or what is the place of my rest?  50  Hath not </a:t>
            </a:r>
            <a:r>
              <a:rPr lang="en-US" u="sng" dirty="0"/>
              <a:t>my hand made all these things</a:t>
            </a:r>
            <a:r>
              <a:rPr lang="en-US" dirty="0"/>
              <a:t>?</a:t>
            </a:r>
            <a:endParaRPr lang="en-US" sz="2600" dirty="0"/>
          </a:p>
          <a:p>
            <a:r>
              <a:rPr lang="en-US" dirty="0"/>
              <a:t>Job 26:13  </a:t>
            </a:r>
            <a:r>
              <a:rPr lang="en-US" u="sng" dirty="0"/>
              <a:t>By his spirit</a:t>
            </a:r>
            <a:r>
              <a:rPr lang="en-US" dirty="0"/>
              <a:t> he hath garnished the heavens; </a:t>
            </a:r>
            <a:r>
              <a:rPr lang="en-US" u="sng" dirty="0"/>
              <a:t>his hand</a:t>
            </a:r>
            <a:r>
              <a:rPr lang="en-US" dirty="0"/>
              <a:t> hath formed the crooked serpent.</a:t>
            </a:r>
            <a:endParaRPr lang="en-US" sz="2600" dirty="0"/>
          </a:p>
          <a:p>
            <a:pPr lvl="1"/>
            <a:r>
              <a:rPr lang="en-US" dirty="0"/>
              <a:t>You thought it was just God’s word that created? </a:t>
            </a:r>
            <a:endParaRPr lang="en-US" sz="1800" dirty="0"/>
          </a:p>
          <a:p>
            <a:pPr lvl="1"/>
            <a:r>
              <a:rPr lang="en-US" dirty="0"/>
              <a:t>Sneak Peak: His words are Spirit as well. </a:t>
            </a:r>
            <a:endParaRPr lang="en-US" sz="1800" dirty="0"/>
          </a:p>
          <a:p>
            <a:r>
              <a:rPr lang="en-US" dirty="0" smtClean="0"/>
              <a:t>2 Kings </a:t>
            </a:r>
            <a:r>
              <a:rPr lang="en-US" dirty="0"/>
              <a:t>3:15-16  But now bring me a minstrel. And it came to pass, when the minstrel played, that </a:t>
            </a:r>
            <a:r>
              <a:rPr lang="en-US" u="sng" dirty="0"/>
              <a:t>the hand of the LORD came upon him</a:t>
            </a:r>
            <a:r>
              <a:rPr lang="en-US" dirty="0"/>
              <a:t>.  16  And he said, </a:t>
            </a:r>
            <a:r>
              <a:rPr lang="en-US" u="sng" dirty="0"/>
              <a:t>Thus saith the LORD</a:t>
            </a:r>
            <a:r>
              <a:rPr lang="en-US" dirty="0"/>
              <a:t>, Make this valley full of ditches.</a:t>
            </a:r>
            <a:endParaRPr lang="en-US" sz="2600" dirty="0"/>
          </a:p>
          <a:p>
            <a:pPr lvl="1"/>
            <a:r>
              <a:rPr lang="en-US" dirty="0"/>
              <a:t>Hand of the Lord, and then he prophesizes the word of God. </a:t>
            </a:r>
            <a:endParaRPr lang="en-US" sz="1800" dirty="0"/>
          </a:p>
          <a:p>
            <a:pPr lvl="1"/>
            <a:r>
              <a:rPr lang="en-US" dirty="0"/>
              <a:t>Spirit of the Lord = hand of the Lord.</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spTree>
    <p:extLst>
      <p:ext uri="{BB962C8B-B14F-4D97-AF65-F5344CB8AC3E}">
        <p14:creationId xmlns:p14="http://schemas.microsoft.com/office/powerpoint/2010/main" val="31680321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3:16-17  And Jesus, when he was baptized, went up straightway out of the water: and, lo, the heavens were opened unto him, and he saw </a:t>
            </a:r>
            <a:r>
              <a:rPr lang="en-US" u="sng" dirty="0"/>
              <a:t>the Spirit of God</a:t>
            </a:r>
            <a:r>
              <a:rPr lang="en-US" dirty="0"/>
              <a:t> descending like a dove, and </a:t>
            </a:r>
            <a:r>
              <a:rPr lang="en-US" u="sng" dirty="0"/>
              <a:t>lighting upon him</a:t>
            </a:r>
            <a:r>
              <a:rPr lang="en-US" dirty="0"/>
              <a:t>:  17  And lo a voice from heaven, saying, This is my beloved Son, in whom I am well pleased.</a:t>
            </a:r>
            <a:endParaRPr lang="en-US" sz="2600" dirty="0"/>
          </a:p>
          <a:p>
            <a:r>
              <a:rPr lang="en-US" dirty="0"/>
              <a:t>John 1:32  And John bare record, saying, I saw </a:t>
            </a:r>
            <a:r>
              <a:rPr lang="en-US" u="sng" dirty="0"/>
              <a:t>the Spirit</a:t>
            </a:r>
            <a:r>
              <a:rPr lang="en-US" dirty="0"/>
              <a:t> descending from heaven like a dove, and </a:t>
            </a:r>
            <a:r>
              <a:rPr lang="en-US" u="sng" dirty="0"/>
              <a:t>it abode upon him</a:t>
            </a:r>
            <a:r>
              <a:rPr lang="en-US" dirty="0"/>
              <a:t>.</a:t>
            </a:r>
            <a:endParaRPr lang="en-US" sz="2600" dirty="0"/>
          </a:p>
          <a:p>
            <a:pPr lvl="1"/>
            <a:r>
              <a:rPr lang="en-US" dirty="0"/>
              <a:t>God literally took his hand and laid it on Jesus</a:t>
            </a:r>
            <a:r>
              <a:rPr lang="en-US" dirty="0" smtClean="0"/>
              <a:t>.</a:t>
            </a:r>
          </a:p>
          <a:p>
            <a:pPr lvl="1"/>
            <a:r>
              <a:rPr lang="en-US" sz="1800" dirty="0" smtClean="0"/>
              <a:t>Why?</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12</a:t>
            </a:fld>
            <a:endParaRPr lang="en-US"/>
          </a:p>
        </p:txBody>
      </p:sp>
    </p:spTree>
    <p:extLst>
      <p:ext uri="{BB962C8B-B14F-4D97-AF65-F5344CB8AC3E}">
        <p14:creationId xmlns:p14="http://schemas.microsoft.com/office/powerpoint/2010/main" val="1153387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Genesis 48:14,20  And Israel stretched out his right hand, and </a:t>
            </a:r>
            <a:r>
              <a:rPr lang="en-US" u="sng" dirty="0"/>
              <a:t>laid it upon Ephraim's head</a:t>
            </a:r>
            <a:r>
              <a:rPr lang="en-US" dirty="0"/>
              <a:t>, who was the younger, and his left hand </a:t>
            </a:r>
            <a:r>
              <a:rPr lang="en-US" u="sng" dirty="0"/>
              <a:t>upon Manasseh's head</a:t>
            </a:r>
            <a:r>
              <a:rPr lang="en-US" dirty="0"/>
              <a:t>, guiding his hands wittingly; for Manasseh was the firstborn. … 20  And </a:t>
            </a:r>
            <a:r>
              <a:rPr lang="en-US" u="sng" dirty="0"/>
              <a:t>he blessed them that day</a:t>
            </a:r>
            <a:r>
              <a:rPr lang="en-US" dirty="0"/>
              <a:t>, saying, In thee shall Israel bless, saying, God make thee as Ephraim and as Manasseh: and he set Ephraim before Manasseh.</a:t>
            </a:r>
            <a:endParaRPr lang="en-US" sz="2600" dirty="0"/>
          </a:p>
          <a:p>
            <a:pPr lvl="1"/>
            <a:r>
              <a:rPr lang="en-US" dirty="0"/>
              <a:t>God blessed his son</a:t>
            </a:r>
            <a:r>
              <a:rPr lang="en-US" dirty="0" smtClean="0"/>
              <a:t>.</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13</a:t>
            </a:fld>
            <a:endParaRPr lang="en-US"/>
          </a:p>
        </p:txBody>
      </p:sp>
    </p:spTree>
    <p:extLst>
      <p:ext uri="{BB962C8B-B14F-4D97-AF65-F5344CB8AC3E}">
        <p14:creationId xmlns:p14="http://schemas.microsoft.com/office/powerpoint/2010/main" val="26926257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4:18  </a:t>
            </a:r>
            <a:r>
              <a:rPr lang="en-US" u="sng" dirty="0"/>
              <a:t>The Spirit of the Lord is upon me</a:t>
            </a:r>
            <a:r>
              <a:rPr lang="en-US" dirty="0"/>
              <a:t>, because </a:t>
            </a:r>
            <a:r>
              <a:rPr lang="en-US" u="sng" dirty="0"/>
              <a:t>he hath anointed me to preach</a:t>
            </a:r>
            <a:r>
              <a:rPr lang="en-US" dirty="0"/>
              <a:t> the gospel to the poor; he hath sent me to </a:t>
            </a:r>
            <a:r>
              <a:rPr lang="en-US" u="sng" dirty="0"/>
              <a:t>heal</a:t>
            </a:r>
            <a:r>
              <a:rPr lang="en-US" dirty="0"/>
              <a:t> the brokenhearted, to preach deliverance to the captives, and recovering of sight to the blind, to set at liberty them that are bruised,</a:t>
            </a:r>
            <a:endParaRPr lang="en-US" sz="2600" dirty="0"/>
          </a:p>
          <a:p>
            <a:pPr lvl="1"/>
            <a:r>
              <a:rPr lang="en-US" dirty="0"/>
              <a:t>Laying on of God’s hand here anoints (chooses) one to preach.</a:t>
            </a:r>
            <a:endParaRPr lang="en-US" sz="1800" dirty="0"/>
          </a:p>
          <a:p>
            <a:pPr lvl="1"/>
            <a:r>
              <a:rPr lang="en-US" dirty="0"/>
              <a:t>Laying on of God’s hand (spirit) gives power/wisdom.</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14</a:t>
            </a:fld>
            <a:endParaRPr lang="en-US"/>
          </a:p>
        </p:txBody>
      </p:sp>
    </p:spTree>
    <p:extLst>
      <p:ext uri="{BB962C8B-B14F-4D97-AF65-F5344CB8AC3E}">
        <p14:creationId xmlns:p14="http://schemas.microsoft.com/office/powerpoint/2010/main" val="472749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Acts 13:2-4  </a:t>
            </a:r>
            <a:r>
              <a:rPr lang="en-US" dirty="0"/>
              <a:t>As they ministered to the Lord, and fasted, </a:t>
            </a:r>
            <a:r>
              <a:rPr lang="en-US" u="sng" dirty="0"/>
              <a:t>the Holy Ghost said, Separate</a:t>
            </a:r>
            <a:r>
              <a:rPr lang="en-US" dirty="0"/>
              <a:t> me Barnabas and Saul for the work whereunto I have called </a:t>
            </a:r>
            <a:r>
              <a:rPr lang="en-US" dirty="0" smtClean="0"/>
              <a:t>them.  3  And </a:t>
            </a:r>
            <a:r>
              <a:rPr lang="en-US" dirty="0"/>
              <a:t>when they had fasted and prayed, and </a:t>
            </a:r>
            <a:r>
              <a:rPr lang="en-US" u="sng" dirty="0"/>
              <a:t>laid their hands on them</a:t>
            </a:r>
            <a:r>
              <a:rPr lang="en-US" dirty="0"/>
              <a:t>, they </a:t>
            </a:r>
            <a:r>
              <a:rPr lang="en-US" u="sng" dirty="0"/>
              <a:t>sent them</a:t>
            </a:r>
            <a:r>
              <a:rPr lang="en-US" dirty="0"/>
              <a:t> away.  4  So they, </a:t>
            </a:r>
            <a:r>
              <a:rPr lang="en-US" u="sng" dirty="0"/>
              <a:t>being sent forth by the Holy Ghost</a:t>
            </a:r>
            <a:r>
              <a:rPr lang="en-US" dirty="0"/>
              <a:t>, departed unto Seleucia; and from thence they sailed to Cyprus.</a:t>
            </a:r>
            <a:endParaRPr lang="en-US" sz="2600" dirty="0"/>
          </a:p>
          <a:p>
            <a:pPr lvl="1"/>
            <a:r>
              <a:rPr lang="en-US" dirty="0"/>
              <a:t>Here, there is a dedication, a sanctification to God.</a:t>
            </a:r>
          </a:p>
          <a:p>
            <a:pPr lvl="1"/>
            <a:r>
              <a:rPr lang="en-US" dirty="0"/>
              <a:t>Here, there is a sending forth to work God’s will.</a:t>
            </a:r>
          </a:p>
          <a:p>
            <a:r>
              <a:rPr lang="en-US" dirty="0" smtClean="0"/>
              <a:t>Acts </a:t>
            </a:r>
            <a:r>
              <a:rPr lang="en-US" dirty="0"/>
              <a:t>6:6  Whom they set before the apostles: and when they had prayed, </a:t>
            </a:r>
            <a:r>
              <a:rPr lang="en-US" u="sng" dirty="0"/>
              <a:t>they laid their hands on them</a:t>
            </a:r>
            <a:r>
              <a:rPr lang="en-US" dirty="0"/>
              <a:t>.</a:t>
            </a:r>
            <a:endParaRPr lang="en-US" sz="2600" dirty="0"/>
          </a:p>
          <a:p>
            <a:pPr lvl="1"/>
            <a:r>
              <a:rPr lang="en-US" dirty="0"/>
              <a:t>The laying on of hands, or God’s hand, imparts spirit/power.</a:t>
            </a:r>
            <a:endParaRPr lang="en-US" sz="1800" dirty="0"/>
          </a:p>
          <a:p>
            <a:pPr lvl="1"/>
            <a:r>
              <a:rPr lang="en-US" dirty="0" smtClean="0"/>
              <a:t>It </a:t>
            </a:r>
            <a:r>
              <a:rPr lang="en-US" dirty="0"/>
              <a:t>also serves as a commission to serve God or carry out his will.</a:t>
            </a:r>
          </a:p>
          <a:p>
            <a:pPr lvl="1"/>
            <a:r>
              <a:rPr lang="en-US" dirty="0" smtClean="0"/>
              <a:t>Jesus was dedicated, commissioned, and sent forth in </a:t>
            </a:r>
            <a:r>
              <a:rPr lang="en-US" dirty="0"/>
              <a:t>the ministry.</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a:p>
        </p:txBody>
      </p:sp>
    </p:spTree>
    <p:extLst>
      <p:ext uri="{BB962C8B-B14F-4D97-AF65-F5344CB8AC3E}">
        <p14:creationId xmlns:p14="http://schemas.microsoft.com/office/powerpoint/2010/main" val="1601783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Leviticus 16:21-22  And Aaron shall </a:t>
            </a:r>
            <a:r>
              <a:rPr lang="en-US" u="sng" dirty="0"/>
              <a:t>lay both his hands upon the head</a:t>
            </a:r>
            <a:r>
              <a:rPr lang="en-US" dirty="0"/>
              <a:t> of the live goat, and confess over him all the iniquities of the children of Israel, and all their transgressions in all their sins, putting them upon the head of the goat, and shall send him away by the hand of a fit man into the wilderness:  22  And </a:t>
            </a:r>
            <a:r>
              <a:rPr lang="en-US" u="sng" dirty="0"/>
              <a:t>the goat shall bear upon him all their iniquities</a:t>
            </a:r>
            <a:r>
              <a:rPr lang="en-US" dirty="0"/>
              <a:t> unto a land not inhabited: and he shall let go the goat in the wilderness.</a:t>
            </a:r>
            <a:endParaRPr lang="en-US" sz="2600" dirty="0"/>
          </a:p>
          <a:p>
            <a:pPr lvl="1"/>
            <a:r>
              <a:rPr lang="en-US" dirty="0"/>
              <a:t>Jesus also was offered to bear our iniquities. (</a:t>
            </a:r>
            <a:r>
              <a:rPr lang="en-US" dirty="0" err="1"/>
              <a:t>Heb</a:t>
            </a:r>
            <a:r>
              <a:rPr lang="en-US" dirty="0"/>
              <a:t> 9:28)</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Tree>
    <p:extLst>
      <p:ext uri="{BB962C8B-B14F-4D97-AF65-F5344CB8AC3E}">
        <p14:creationId xmlns:p14="http://schemas.microsoft.com/office/powerpoint/2010/main" val="35736806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Leviticus 4:15  And the elders of the congregation shall </a:t>
            </a:r>
            <a:r>
              <a:rPr lang="en-US" u="sng" dirty="0"/>
              <a:t>lay their hands upon the head</a:t>
            </a:r>
            <a:r>
              <a:rPr lang="en-US" dirty="0"/>
              <a:t> of the bullock before the LORD: and the bullock </a:t>
            </a:r>
            <a:r>
              <a:rPr lang="en-US" u="sng" dirty="0"/>
              <a:t>shall be killed before the LORD</a:t>
            </a:r>
            <a:r>
              <a:rPr lang="en-US" dirty="0"/>
              <a:t>. </a:t>
            </a:r>
            <a:endParaRPr lang="en-US" sz="2600" dirty="0"/>
          </a:p>
          <a:p>
            <a:pPr lvl="1"/>
            <a:r>
              <a:rPr lang="en-US" dirty="0" smtClean="0"/>
              <a:t>A sin offering for the people.</a:t>
            </a:r>
            <a:endParaRPr lang="en-US" dirty="0"/>
          </a:p>
          <a:p>
            <a:pPr lvl="1"/>
            <a:r>
              <a:rPr lang="en-US" dirty="0" smtClean="0"/>
              <a:t>Jesus was selected as a </a:t>
            </a:r>
            <a:r>
              <a:rPr lang="en-US" dirty="0"/>
              <a:t>sacrifice.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spTree>
    <p:extLst>
      <p:ext uri="{BB962C8B-B14F-4D97-AF65-F5344CB8AC3E}">
        <p14:creationId xmlns:p14="http://schemas.microsoft.com/office/powerpoint/2010/main" val="9656803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Leviticus 24:14  Bring forth him that hath cursed without the camp; and let all that heard him </a:t>
            </a:r>
            <a:r>
              <a:rPr lang="en-US" u="sng" dirty="0"/>
              <a:t>lay their hands upon his head</a:t>
            </a:r>
            <a:r>
              <a:rPr lang="en-US" dirty="0"/>
              <a:t>, and let all the congregation </a:t>
            </a:r>
            <a:r>
              <a:rPr lang="en-US" u="sng" dirty="0"/>
              <a:t>stone him</a:t>
            </a:r>
            <a:r>
              <a:rPr lang="en-US" dirty="0"/>
              <a:t>.</a:t>
            </a:r>
            <a:endParaRPr lang="en-US" sz="2600" dirty="0"/>
          </a:p>
          <a:p>
            <a:pPr lvl="1"/>
            <a:r>
              <a:rPr lang="en-US" dirty="0"/>
              <a:t>Laying on of hands can </a:t>
            </a:r>
            <a:r>
              <a:rPr lang="en-US" dirty="0" smtClean="0"/>
              <a:t>also be </a:t>
            </a:r>
            <a:r>
              <a:rPr lang="en-US" dirty="0"/>
              <a:t>a condemnation.</a:t>
            </a:r>
            <a:endParaRPr lang="en-US" sz="1800" dirty="0"/>
          </a:p>
          <a:p>
            <a:pPr lvl="1"/>
            <a:r>
              <a:rPr lang="en-US" dirty="0"/>
              <a:t>The Bible tells us to lay hands suddenly on no man</a:t>
            </a:r>
            <a:r>
              <a:rPr lang="en-US" dirty="0" smtClean="0"/>
              <a:t>!</a:t>
            </a:r>
          </a:p>
          <a:p>
            <a:pPr marL="457189" lvl="1" indent="0">
              <a:buNone/>
            </a:pPr>
            <a:endParaRPr lang="en-US" sz="1800" dirty="0" smtClean="0"/>
          </a:p>
          <a:p>
            <a:pPr marL="457189" lvl="1" indent="0">
              <a:buNone/>
            </a:pPr>
            <a:endParaRPr lang="en-US" sz="1800" dirty="0"/>
          </a:p>
          <a:p>
            <a:pPr marL="63500" lvl="1" indent="0">
              <a:buNone/>
            </a:pPr>
            <a:r>
              <a:rPr lang="en-US" sz="2400" b="1" u="sng" dirty="0">
                <a:solidFill>
                  <a:schemeClr val="tx1">
                    <a:lumMod val="65000"/>
                    <a:lumOff val="35000"/>
                  </a:schemeClr>
                </a:solidFill>
              </a:rPr>
              <a:t>What happened when the Spirit descended on Christ?</a:t>
            </a:r>
            <a:endParaRPr lang="en-US" b="1" u="sng" dirty="0">
              <a:solidFill>
                <a:schemeClr val="tx1">
                  <a:lumMod val="65000"/>
                  <a:lumOff val="35000"/>
                </a:schemeClr>
              </a:solidFill>
            </a:endParaRPr>
          </a:p>
          <a:p>
            <a:pPr marL="631825" lvl="2" indent="-285750"/>
            <a:r>
              <a:rPr lang="en-US" sz="2000" dirty="0">
                <a:solidFill>
                  <a:schemeClr val="tx1">
                    <a:lumMod val="65000"/>
                    <a:lumOff val="35000"/>
                  </a:schemeClr>
                </a:solidFill>
              </a:rPr>
              <a:t>Jesus was blessed by God.</a:t>
            </a:r>
          </a:p>
          <a:p>
            <a:pPr marL="631825" lvl="2" indent="-285750"/>
            <a:r>
              <a:rPr lang="en-US" sz="2000" dirty="0">
                <a:solidFill>
                  <a:schemeClr val="tx1">
                    <a:lumMod val="65000"/>
                    <a:lumOff val="35000"/>
                  </a:schemeClr>
                </a:solidFill>
              </a:rPr>
              <a:t>Jesus was given </a:t>
            </a:r>
            <a:r>
              <a:rPr lang="en-US" sz="2000" dirty="0" smtClean="0">
                <a:solidFill>
                  <a:schemeClr val="tx1">
                    <a:lumMod val="65000"/>
                    <a:lumOff val="35000"/>
                  </a:schemeClr>
                </a:solidFill>
              </a:rPr>
              <a:t>power and strength</a:t>
            </a:r>
            <a:r>
              <a:rPr lang="en-US" sz="2000" dirty="0">
                <a:solidFill>
                  <a:schemeClr val="tx1">
                    <a:lumMod val="65000"/>
                    <a:lumOff val="35000"/>
                  </a:schemeClr>
                </a:solidFill>
              </a:rPr>
              <a:t>.</a:t>
            </a:r>
          </a:p>
          <a:p>
            <a:pPr marL="631825" lvl="2" indent="-285750"/>
            <a:r>
              <a:rPr lang="en-US" sz="2000" dirty="0">
                <a:solidFill>
                  <a:schemeClr val="tx1">
                    <a:lumMod val="65000"/>
                    <a:lumOff val="35000"/>
                  </a:schemeClr>
                </a:solidFill>
              </a:rPr>
              <a:t>Jesus was chosen (anointed) to preach the gospel.</a:t>
            </a:r>
          </a:p>
          <a:p>
            <a:pPr marL="631825" lvl="2" indent="-285750"/>
            <a:r>
              <a:rPr lang="en-US" sz="2000" dirty="0">
                <a:solidFill>
                  <a:schemeClr val="tx1">
                    <a:lumMod val="65000"/>
                    <a:lumOff val="35000"/>
                  </a:schemeClr>
                </a:solidFill>
              </a:rPr>
              <a:t>Jesus was sent forth to carry out God’s will.</a:t>
            </a:r>
          </a:p>
          <a:p>
            <a:pPr marL="631825" lvl="2" indent="-285750"/>
            <a:r>
              <a:rPr lang="en-US" sz="2000" dirty="0" smtClean="0">
                <a:solidFill>
                  <a:schemeClr val="tx1">
                    <a:lumMod val="65000"/>
                    <a:lumOff val="35000"/>
                  </a:schemeClr>
                </a:solidFill>
              </a:rPr>
              <a:t>Jesus </a:t>
            </a:r>
            <a:r>
              <a:rPr lang="en-US" sz="2000" dirty="0">
                <a:solidFill>
                  <a:schemeClr val="tx1">
                    <a:lumMod val="65000"/>
                    <a:lumOff val="35000"/>
                  </a:schemeClr>
                </a:solidFill>
              </a:rPr>
              <a:t>was chosen to bear our sins</a:t>
            </a:r>
            <a:r>
              <a:rPr lang="en-US" sz="2000" dirty="0" smtClean="0">
                <a:solidFill>
                  <a:schemeClr val="tx1">
                    <a:lumMod val="65000"/>
                    <a:lumOff val="35000"/>
                  </a:schemeClr>
                </a:solidFill>
              </a:rPr>
              <a:t>.</a:t>
            </a:r>
          </a:p>
          <a:p>
            <a:pPr marL="631825" lvl="2" indent="-285750"/>
            <a:r>
              <a:rPr lang="en-US" sz="2000" dirty="0">
                <a:solidFill>
                  <a:schemeClr val="tx1">
                    <a:lumMod val="65000"/>
                    <a:lumOff val="35000"/>
                  </a:schemeClr>
                </a:solidFill>
              </a:rPr>
              <a:t>Jesus was </a:t>
            </a:r>
            <a:r>
              <a:rPr lang="en-US" sz="2000" dirty="0" smtClean="0">
                <a:solidFill>
                  <a:schemeClr val="tx1">
                    <a:lumMod val="65000"/>
                    <a:lumOff val="35000"/>
                  </a:schemeClr>
                </a:solidFill>
              </a:rPr>
              <a:t>condemned </a:t>
            </a:r>
            <a:r>
              <a:rPr lang="en-US" sz="2000" dirty="0">
                <a:solidFill>
                  <a:schemeClr val="tx1">
                    <a:lumMod val="65000"/>
                    <a:lumOff val="35000"/>
                  </a:schemeClr>
                </a:solidFill>
              </a:rPr>
              <a:t>as a sacrifice</a:t>
            </a:r>
            <a:r>
              <a:rPr lang="en-US" sz="2000" dirty="0" smtClean="0">
                <a:solidFill>
                  <a:schemeClr val="tx1">
                    <a:lumMod val="65000"/>
                    <a:lumOff val="35000"/>
                  </a:schemeClr>
                </a:solidFill>
              </a:rPr>
              <a:t>.</a:t>
            </a:r>
            <a:endParaRPr lang="en-US" sz="2000" dirty="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a:p>
        </p:txBody>
      </p:sp>
    </p:spTree>
    <p:extLst>
      <p:ext uri="{BB962C8B-B14F-4D97-AF65-F5344CB8AC3E}">
        <p14:creationId xmlns:p14="http://schemas.microsoft.com/office/powerpoint/2010/main" val="20211426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20:21-22  Then said Jesus to them again, Peace be unto you: </a:t>
            </a:r>
            <a:r>
              <a:rPr lang="en-US" u="sng" dirty="0"/>
              <a:t>as my Father hath sent me, even so send I you</a:t>
            </a:r>
            <a:r>
              <a:rPr lang="en-US" dirty="0"/>
              <a:t>.  22  And when he had said this, he breathed on them, and saith unto them, </a:t>
            </a:r>
            <a:r>
              <a:rPr lang="en-US" u="sng" dirty="0"/>
              <a:t>Receive ye the Holy Ghost</a:t>
            </a:r>
            <a:r>
              <a:rPr lang="en-US" dirty="0" smtClean="0"/>
              <a:t>:</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Tree>
    <p:extLst>
      <p:ext uri="{BB962C8B-B14F-4D97-AF65-F5344CB8AC3E}">
        <p14:creationId xmlns:p14="http://schemas.microsoft.com/office/powerpoint/2010/main" val="20499873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199" y="1200149"/>
            <a:ext cx="6208059" cy="5217583"/>
          </a:xfrm>
        </p:spPr>
        <p:txBody>
          <a:bodyPr/>
          <a:lstStyle/>
          <a:p>
            <a:pPr marL="514350" indent="-514350">
              <a:buAutoNum type="arabicParenR"/>
            </a:pPr>
            <a:r>
              <a:rPr lang="en-US" dirty="0" smtClean="0">
                <a:solidFill>
                  <a:schemeClr val="tx1">
                    <a:lumMod val="65000"/>
                    <a:lumOff val="35000"/>
                  </a:schemeClr>
                </a:solidFill>
              </a:rPr>
              <a:t>The Mover and Operator</a:t>
            </a:r>
          </a:p>
          <a:p>
            <a:pPr marL="514350" indent="-514350">
              <a:buAutoNum type="arabicParenR"/>
            </a:pPr>
            <a:r>
              <a:rPr lang="en-US" dirty="0" smtClean="0">
                <a:solidFill>
                  <a:schemeClr val="tx1">
                    <a:lumMod val="65000"/>
                    <a:lumOff val="35000"/>
                  </a:schemeClr>
                </a:solidFill>
              </a:rPr>
              <a:t>The Hand of God</a:t>
            </a:r>
          </a:p>
          <a:p>
            <a:pPr marL="514350" indent="-514350">
              <a:buAutoNum type="arabicParenR"/>
            </a:pPr>
            <a:r>
              <a:rPr lang="en-US" dirty="0" smtClean="0">
                <a:solidFill>
                  <a:schemeClr val="tx1">
                    <a:lumMod val="65000"/>
                    <a:lumOff val="35000"/>
                  </a:schemeClr>
                </a:solidFill>
              </a:rPr>
              <a:t>Life and Breath (The Breath of God)</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Spirit</a:t>
            </a:r>
          </a:p>
        </p:txBody>
      </p:sp>
      <p:sp>
        <p:nvSpPr>
          <p:cNvPr id="14" name="TextBox 13"/>
          <p:cNvSpPr txBox="1"/>
          <p:nvPr/>
        </p:nvSpPr>
        <p:spPr>
          <a:xfrm rot="16200000">
            <a:off x="9429835" y="5011171"/>
            <a:ext cx="1479177" cy="646331"/>
          </a:xfrm>
          <a:prstGeom prst="rect">
            <a:avLst/>
          </a:prstGeom>
          <a:noFill/>
        </p:spPr>
        <p:txBody>
          <a:bodyPr wrap="square" rtlCol="0">
            <a:spAutoFit/>
          </a:bodyPr>
          <a:lstStyle/>
          <a:p>
            <a:pPr algn="ctr"/>
            <a:r>
              <a:rPr lang="en-US" sz="3600" u="sng" dirty="0" smtClean="0">
                <a:solidFill>
                  <a:srgbClr val="663300"/>
                </a:solidFill>
              </a:rPr>
              <a:t>Spirit</a:t>
            </a:r>
            <a:endParaRPr lang="en-US" sz="3600" u="sng" dirty="0">
              <a:solidFill>
                <a:srgbClr val="663300"/>
              </a:solidFill>
            </a:endParaRPr>
          </a:p>
        </p:txBody>
      </p:sp>
      <p:sp>
        <p:nvSpPr>
          <p:cNvPr id="15" name="TextBox 14"/>
          <p:cNvSpPr txBox="1"/>
          <p:nvPr/>
        </p:nvSpPr>
        <p:spPr>
          <a:xfrm rot="20237233">
            <a:off x="10359377" y="4493466"/>
            <a:ext cx="1670858" cy="369332"/>
          </a:xfrm>
          <a:prstGeom prst="rect">
            <a:avLst/>
          </a:prstGeom>
          <a:noFill/>
        </p:spPr>
        <p:txBody>
          <a:bodyPr wrap="square" rtlCol="0">
            <a:spAutoFit/>
          </a:bodyPr>
          <a:lstStyle/>
          <a:p>
            <a:pPr algn="ctr"/>
            <a:r>
              <a:rPr lang="en-US" u="sng" dirty="0" smtClean="0">
                <a:solidFill>
                  <a:srgbClr val="663300"/>
                </a:solidFill>
              </a:rPr>
              <a:t>Movement</a:t>
            </a:r>
            <a:endParaRPr lang="en-US" u="sng" dirty="0">
              <a:solidFill>
                <a:srgbClr val="663300"/>
              </a:solidFill>
            </a:endParaRPr>
          </a:p>
        </p:txBody>
      </p:sp>
      <p:sp>
        <p:nvSpPr>
          <p:cNvPr id="16" name="TextBox 15"/>
          <p:cNvSpPr txBox="1"/>
          <p:nvPr/>
        </p:nvSpPr>
        <p:spPr>
          <a:xfrm rot="20067087">
            <a:off x="10233872" y="4196054"/>
            <a:ext cx="1670858" cy="369332"/>
          </a:xfrm>
          <a:prstGeom prst="rect">
            <a:avLst/>
          </a:prstGeom>
          <a:noFill/>
        </p:spPr>
        <p:txBody>
          <a:bodyPr wrap="square" rtlCol="0">
            <a:spAutoFit/>
          </a:bodyPr>
          <a:lstStyle/>
          <a:p>
            <a:pPr algn="ctr"/>
            <a:r>
              <a:rPr lang="en-US" u="sng" dirty="0" smtClean="0">
                <a:solidFill>
                  <a:srgbClr val="663300"/>
                </a:solidFill>
              </a:rPr>
              <a:t>Hand</a:t>
            </a:r>
            <a:endParaRPr lang="en-US" u="sng" dirty="0">
              <a:solidFill>
                <a:srgbClr val="663300"/>
              </a:solidFill>
            </a:endParaRPr>
          </a:p>
        </p:txBody>
      </p:sp>
      <p:sp>
        <p:nvSpPr>
          <p:cNvPr id="17" name="TextBox 16"/>
          <p:cNvSpPr txBox="1"/>
          <p:nvPr/>
        </p:nvSpPr>
        <p:spPr>
          <a:xfrm rot="19355004">
            <a:off x="10109662" y="3834707"/>
            <a:ext cx="1670858" cy="369332"/>
          </a:xfrm>
          <a:prstGeom prst="rect">
            <a:avLst/>
          </a:prstGeom>
          <a:noFill/>
        </p:spPr>
        <p:txBody>
          <a:bodyPr wrap="square" rtlCol="0">
            <a:spAutoFit/>
          </a:bodyPr>
          <a:lstStyle/>
          <a:p>
            <a:pPr algn="ctr"/>
            <a:r>
              <a:rPr lang="en-US" u="sng" dirty="0" smtClean="0">
                <a:solidFill>
                  <a:srgbClr val="FF0000"/>
                </a:solidFill>
              </a:rPr>
              <a:t>Life</a:t>
            </a:r>
            <a:endParaRPr lang="en-US" u="sng" dirty="0">
              <a:solidFill>
                <a:srgbClr val="FF0000"/>
              </a:solidFill>
            </a:endParaRPr>
          </a:p>
        </p:txBody>
      </p:sp>
      <p:sp>
        <p:nvSpPr>
          <p:cNvPr id="19" name="TextBox 18"/>
          <p:cNvSpPr txBox="1"/>
          <p:nvPr/>
        </p:nvSpPr>
        <p:spPr>
          <a:xfrm>
            <a:off x="10635236" y="3808940"/>
            <a:ext cx="1670858" cy="307777"/>
          </a:xfrm>
          <a:prstGeom prst="rect">
            <a:avLst/>
          </a:prstGeom>
          <a:noFill/>
        </p:spPr>
        <p:txBody>
          <a:bodyPr wrap="square" rtlCol="0">
            <a:spAutoFit/>
          </a:bodyPr>
          <a:lstStyle/>
          <a:p>
            <a:pPr algn="ctr"/>
            <a:r>
              <a:rPr lang="en-US" sz="1400" u="sng" dirty="0" smtClean="0">
                <a:solidFill>
                  <a:srgbClr val="FF0000"/>
                </a:solidFill>
              </a:rPr>
              <a:t>Light</a:t>
            </a:r>
            <a:endParaRPr lang="en-US" sz="1400" u="sng" dirty="0">
              <a:solidFill>
                <a:srgbClr val="FF0000"/>
              </a:solidFill>
            </a:endParaRPr>
          </a:p>
        </p:txBody>
      </p:sp>
      <p:sp>
        <p:nvSpPr>
          <p:cNvPr id="20" name="TextBox 19"/>
          <p:cNvSpPr txBox="1"/>
          <p:nvPr/>
        </p:nvSpPr>
        <p:spPr>
          <a:xfrm rot="19734180">
            <a:off x="10539291" y="3519008"/>
            <a:ext cx="1670858" cy="307777"/>
          </a:xfrm>
          <a:prstGeom prst="rect">
            <a:avLst/>
          </a:prstGeom>
          <a:noFill/>
        </p:spPr>
        <p:txBody>
          <a:bodyPr wrap="square" rtlCol="0">
            <a:spAutoFit/>
          </a:bodyPr>
          <a:lstStyle/>
          <a:p>
            <a:pPr algn="ctr"/>
            <a:r>
              <a:rPr lang="en-US" sz="1400" u="sng" dirty="0" smtClean="0">
                <a:solidFill>
                  <a:srgbClr val="FF0000"/>
                </a:solidFill>
              </a:rPr>
              <a:t>Breath</a:t>
            </a:r>
            <a:endParaRPr lang="en-US" sz="1400" u="sng" dirty="0">
              <a:solidFill>
                <a:srgbClr val="FF0000"/>
              </a:solidFill>
            </a:endParaRPr>
          </a:p>
        </p:txBody>
      </p:sp>
      <p:sp>
        <p:nvSpPr>
          <p:cNvPr id="21" name="Rectangle 20"/>
          <p:cNvSpPr/>
          <p:nvPr/>
        </p:nvSpPr>
        <p:spPr>
          <a:xfrm>
            <a:off x="8980163" y="3492985"/>
            <a:ext cx="2743200" cy="2147383"/>
          </a:xfrm>
          <a:prstGeom prst="rect">
            <a:avLst/>
          </a:prstGeom>
          <a:blipFill dpi="0" rotWithShape="1">
            <a:blip r:embed="rId2">
              <a:alphaModFix amt="28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12343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 6:63  It is the spirit that </a:t>
            </a:r>
            <a:r>
              <a:rPr lang="en-US" dirty="0" err="1"/>
              <a:t>quickeneth</a:t>
            </a:r>
            <a:r>
              <a:rPr lang="en-US" dirty="0"/>
              <a:t>; the flesh </a:t>
            </a:r>
            <a:r>
              <a:rPr lang="en-US" dirty="0" err="1"/>
              <a:t>profiteth</a:t>
            </a:r>
            <a:r>
              <a:rPr lang="en-US" dirty="0"/>
              <a:t> nothing: the words that I speak unto you, </a:t>
            </a:r>
            <a:r>
              <a:rPr lang="en-US" u="sng" dirty="0"/>
              <a:t>they are spirit</a:t>
            </a:r>
            <a:r>
              <a:rPr lang="en-US" dirty="0"/>
              <a:t>, and </a:t>
            </a:r>
            <a:r>
              <a:rPr lang="en-US" u="sng" dirty="0"/>
              <a:t>they are life</a:t>
            </a:r>
            <a:r>
              <a:rPr lang="en-US" dirty="0"/>
              <a:t>.</a:t>
            </a:r>
            <a:endParaRPr lang="en-US" sz="2600" dirty="0"/>
          </a:p>
          <a:p>
            <a:pPr lvl="1"/>
            <a:r>
              <a:rPr lang="en-US" dirty="0"/>
              <a:t>Spirit is life. </a:t>
            </a:r>
            <a:endParaRPr lang="en-US" sz="1800" dirty="0"/>
          </a:p>
          <a:p>
            <a:pPr lvl="1"/>
            <a:r>
              <a:rPr lang="en-US" dirty="0"/>
              <a:t>If you had access to </a:t>
            </a:r>
            <a:r>
              <a:rPr lang="en-US" dirty="0" smtClean="0"/>
              <a:t>an infinite supply of spirit</a:t>
            </a:r>
            <a:r>
              <a:rPr lang="en-US" dirty="0"/>
              <a:t>, you would have </a:t>
            </a:r>
            <a:r>
              <a:rPr lang="en-US" dirty="0" smtClean="0"/>
              <a:t>eternal life</a:t>
            </a:r>
            <a:r>
              <a:rPr lang="en-US" dirty="0"/>
              <a:t>.</a:t>
            </a:r>
            <a:endParaRPr lang="en-US" sz="1800" dirty="0"/>
          </a:p>
          <a:p>
            <a:r>
              <a:rPr lang="en-US" dirty="0"/>
              <a:t>2Co 3:6  Who also hath made us able ministers of the new testament; not of the letter, but of the spirit: for the letter </a:t>
            </a:r>
            <a:r>
              <a:rPr lang="en-US" dirty="0" err="1"/>
              <a:t>killeth</a:t>
            </a:r>
            <a:r>
              <a:rPr lang="en-US" dirty="0"/>
              <a:t>, but </a:t>
            </a:r>
            <a:r>
              <a:rPr lang="en-US" u="sng" dirty="0"/>
              <a:t>the spirit giveth life</a:t>
            </a:r>
            <a:r>
              <a:rPr lang="en-US" dirty="0"/>
              <a:t>.</a:t>
            </a:r>
            <a:endParaRPr lang="en-US" sz="2600" dirty="0"/>
          </a:p>
          <a:p>
            <a:pPr lvl="1"/>
            <a:r>
              <a:rPr lang="en-US" dirty="0"/>
              <a:t>The spirit of the Christian </a:t>
            </a:r>
            <a:r>
              <a:rPr lang="en-US" dirty="0" smtClean="0"/>
              <a:t>was quickened </a:t>
            </a:r>
            <a:r>
              <a:rPr lang="en-US" dirty="0"/>
              <a:t>with Spirit from God.</a:t>
            </a:r>
            <a:endParaRPr lang="en-US" sz="1800" dirty="0"/>
          </a:p>
          <a:p>
            <a:r>
              <a:rPr lang="en-US" dirty="0"/>
              <a:t>Job 33:4  </a:t>
            </a:r>
            <a:r>
              <a:rPr lang="en-US" u="sng" dirty="0"/>
              <a:t>The Spirit of God</a:t>
            </a:r>
            <a:r>
              <a:rPr lang="en-US" dirty="0"/>
              <a:t> hath made me, and </a:t>
            </a:r>
            <a:r>
              <a:rPr lang="en-US" u="sng" dirty="0"/>
              <a:t>the breath of the Almighty</a:t>
            </a:r>
            <a:r>
              <a:rPr lang="en-US" dirty="0"/>
              <a:t> hath given me </a:t>
            </a:r>
            <a:r>
              <a:rPr lang="en-US" u="sng" dirty="0"/>
              <a:t>life</a:t>
            </a:r>
            <a:r>
              <a:rPr lang="en-US" dirty="0"/>
              <a:t>.</a:t>
            </a:r>
            <a:endParaRPr lang="en-US" sz="2600" dirty="0"/>
          </a:p>
          <a:p>
            <a:pPr lvl="1"/>
            <a:r>
              <a:rPr lang="en-US" dirty="0"/>
              <a:t>The Holy Spirit is the Breath of God. The mover, the Life, the Breath.</a:t>
            </a:r>
            <a:endParaRPr lang="en-US" sz="1800" dirty="0"/>
          </a:p>
          <a:p>
            <a:r>
              <a:rPr lang="en-US" dirty="0" smtClean="0"/>
              <a:t>Job </a:t>
            </a:r>
            <a:r>
              <a:rPr lang="en-US" dirty="0"/>
              <a:t>27:3  All the while </a:t>
            </a:r>
            <a:r>
              <a:rPr lang="en-US" u="sng" dirty="0"/>
              <a:t>my breath is in me</a:t>
            </a:r>
            <a:r>
              <a:rPr lang="en-US" dirty="0"/>
              <a:t>, and </a:t>
            </a:r>
            <a:r>
              <a:rPr lang="en-US" u="sng" dirty="0"/>
              <a:t>the spirit of God is in my nostrils</a:t>
            </a:r>
            <a:r>
              <a:rPr lang="en-US" dirty="0"/>
              <a:t>;</a:t>
            </a:r>
            <a:endParaRPr lang="en-US" sz="2600" dirty="0"/>
          </a:p>
          <a:p>
            <a:pPr lvl="1"/>
            <a:r>
              <a:rPr lang="en-US" dirty="0"/>
              <a:t>The only reason you live and breath, is because you have a little piece of spirit from God.</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21</a:t>
            </a:fld>
            <a:endParaRPr lang="en-US"/>
          </a:p>
        </p:txBody>
      </p:sp>
    </p:spTree>
    <p:extLst>
      <p:ext uri="{BB962C8B-B14F-4D97-AF65-F5344CB8AC3E}">
        <p14:creationId xmlns:p14="http://schemas.microsoft.com/office/powerpoint/2010/main" val="8887523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37:9-10  Then said he unto me, Prophesy unto the wind, prophesy, son of man, and say to the wind, Thus saith the Lord GOD; Come from the four winds, </a:t>
            </a:r>
            <a:r>
              <a:rPr lang="en-US" u="sng" dirty="0"/>
              <a:t>O breath, and breathe upon these slain, that they may live</a:t>
            </a:r>
            <a:r>
              <a:rPr lang="en-US" dirty="0"/>
              <a:t>.  10  So I prophesied as he commanded me, and </a:t>
            </a:r>
            <a:r>
              <a:rPr lang="en-US" u="sng" dirty="0"/>
              <a:t>the breath came into them, and they lived</a:t>
            </a:r>
            <a:r>
              <a:rPr lang="en-US" dirty="0"/>
              <a:t>, and stood up upon their feet, an exceeding great army</a:t>
            </a:r>
            <a:r>
              <a:rPr lang="en-US" dirty="0" smtClean="0"/>
              <a:t>.</a:t>
            </a:r>
          </a:p>
          <a:p>
            <a:r>
              <a:rPr lang="en-US" dirty="0"/>
              <a:t>Ezekiel 37:14  And shall </a:t>
            </a:r>
            <a:r>
              <a:rPr lang="en-US" u="sng" dirty="0"/>
              <a:t>put my spirit in you, and ye shall live</a:t>
            </a:r>
            <a:r>
              <a:rPr lang="en-US" dirty="0"/>
              <a:t>, and I shall place you in your own land: then shall ye know that I the LORD have spoken it, and performed it, saith the LORD</a:t>
            </a:r>
            <a:r>
              <a:rPr lang="en-US" dirty="0" smtClean="0"/>
              <a:t>.</a:t>
            </a:r>
          </a:p>
          <a:p>
            <a:pPr lvl="1"/>
            <a:r>
              <a:rPr lang="en-US" dirty="0" smtClean="0"/>
              <a:t>God’s spirit is our breath.</a:t>
            </a:r>
            <a:endParaRPr lang="en-US" dirty="0"/>
          </a:p>
          <a:p>
            <a:endParaRPr lang="en-US" dirty="0"/>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22</a:t>
            </a:fld>
            <a:endParaRPr lang="en-US"/>
          </a:p>
        </p:txBody>
      </p:sp>
    </p:spTree>
    <p:extLst>
      <p:ext uri="{BB962C8B-B14F-4D97-AF65-F5344CB8AC3E}">
        <p14:creationId xmlns:p14="http://schemas.microsoft.com/office/powerpoint/2010/main" val="24957962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Isaiah 42:5  Thus saith God the LORD, he that created the heavens, and stretched them out; he that spread forth the earth, and that which cometh out of it; </a:t>
            </a:r>
            <a:r>
              <a:rPr lang="en-US" u="sng" dirty="0"/>
              <a:t>he that giveth </a:t>
            </a:r>
            <a:r>
              <a:rPr lang="en-US" b="1" u="sng" dirty="0"/>
              <a:t>breath</a:t>
            </a:r>
            <a:r>
              <a:rPr lang="en-US" u="sng" dirty="0"/>
              <a:t> unto the people upon it, and </a:t>
            </a:r>
            <a:r>
              <a:rPr lang="en-US" b="1" u="sng" dirty="0"/>
              <a:t>spirit</a:t>
            </a:r>
            <a:r>
              <a:rPr lang="en-US" u="sng" dirty="0"/>
              <a:t> to them that walk therein</a:t>
            </a:r>
            <a:r>
              <a:rPr lang="en-US" dirty="0"/>
              <a:t>:</a:t>
            </a:r>
            <a:endParaRPr lang="en-US" sz="2600" dirty="0"/>
          </a:p>
          <a:p>
            <a:pPr lvl="1"/>
            <a:r>
              <a:rPr lang="en-US" dirty="0"/>
              <a:t>The reason man lives is because God has </a:t>
            </a:r>
            <a:r>
              <a:rPr lang="en-US" b="1" dirty="0"/>
              <a:t>lent</a:t>
            </a:r>
            <a:r>
              <a:rPr lang="en-US" dirty="0"/>
              <a:t> us spirit.</a:t>
            </a:r>
            <a:endParaRPr lang="en-US" sz="1800" dirty="0"/>
          </a:p>
          <a:p>
            <a:r>
              <a:rPr lang="en-US" dirty="0"/>
              <a:t>Job 34:14-15  If he set his heart upon man, </a:t>
            </a:r>
            <a:r>
              <a:rPr lang="en-US" u="sng" dirty="0"/>
              <a:t>if he gather unto himself his spirit and his breath</a:t>
            </a:r>
            <a:r>
              <a:rPr lang="en-US" dirty="0"/>
              <a:t>;  15  </a:t>
            </a:r>
            <a:r>
              <a:rPr lang="en-US" u="sng" dirty="0"/>
              <a:t>All flesh shall perish together</a:t>
            </a:r>
            <a:r>
              <a:rPr lang="en-US" dirty="0"/>
              <a:t>, and man shall turn again unto dust.</a:t>
            </a:r>
            <a:endParaRPr lang="en-US" sz="2600" dirty="0"/>
          </a:p>
          <a:p>
            <a:pPr lvl="1"/>
            <a:r>
              <a:rPr lang="en-US" dirty="0"/>
              <a:t>If he chose to collect on his loan, we would return to dust.</a:t>
            </a:r>
            <a:endParaRPr lang="en-US" sz="1800" dirty="0"/>
          </a:p>
          <a:p>
            <a:pPr lvl="1"/>
            <a:r>
              <a:rPr lang="en-US" dirty="0"/>
              <a:t>All we are is </a:t>
            </a:r>
            <a:r>
              <a:rPr lang="en-US" dirty="0" smtClean="0"/>
              <a:t>dust and wind! </a:t>
            </a:r>
            <a:r>
              <a:rPr lang="en-US" dirty="0"/>
              <a:t>We are slowly turning back to dust.</a:t>
            </a:r>
            <a:endParaRPr lang="en-US" sz="1800" dirty="0"/>
          </a:p>
          <a:p>
            <a:r>
              <a:rPr lang="en-US" dirty="0"/>
              <a:t>James 2:26  For as </a:t>
            </a:r>
            <a:r>
              <a:rPr lang="en-US" u="sng" dirty="0"/>
              <a:t>the body without the spirit is dead</a:t>
            </a:r>
            <a:r>
              <a:rPr lang="en-US" dirty="0"/>
              <a:t>, so faith without works is dead also.</a:t>
            </a:r>
            <a:endParaRPr lang="en-US" sz="2600" dirty="0"/>
          </a:p>
          <a:p>
            <a:r>
              <a:rPr lang="en-US" dirty="0"/>
              <a:t>Psalms 104:29  Thou </a:t>
            </a:r>
            <a:r>
              <a:rPr lang="en-US" dirty="0" err="1"/>
              <a:t>hidest</a:t>
            </a:r>
            <a:r>
              <a:rPr lang="en-US" dirty="0"/>
              <a:t> thy face, they are troubled: </a:t>
            </a:r>
            <a:r>
              <a:rPr lang="en-US" u="sng" dirty="0"/>
              <a:t>thou </a:t>
            </a:r>
            <a:r>
              <a:rPr lang="en-US" u="sng" dirty="0" err="1"/>
              <a:t>takest</a:t>
            </a:r>
            <a:r>
              <a:rPr lang="en-US" u="sng" dirty="0"/>
              <a:t> away their breath</a:t>
            </a:r>
            <a:r>
              <a:rPr lang="en-US" dirty="0"/>
              <a:t>, they die, and </a:t>
            </a:r>
            <a:r>
              <a:rPr lang="en-US" u="sng" dirty="0"/>
              <a:t>return to their dust</a:t>
            </a:r>
            <a:r>
              <a:rPr lang="en-US" dirty="0"/>
              <a:t>.</a:t>
            </a:r>
            <a:endParaRPr lang="en-US" sz="26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23</a:t>
            </a:fld>
            <a:endParaRPr lang="en-US"/>
          </a:p>
        </p:txBody>
      </p:sp>
    </p:spTree>
    <p:extLst>
      <p:ext uri="{BB962C8B-B14F-4D97-AF65-F5344CB8AC3E}">
        <p14:creationId xmlns:p14="http://schemas.microsoft.com/office/powerpoint/2010/main" val="17334004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James 4:14  Whereas ye know not what shall be on the morrow. </a:t>
            </a:r>
            <a:r>
              <a:rPr lang="en-US" u="sng" dirty="0" smtClean="0"/>
              <a:t>For </a:t>
            </a:r>
            <a:r>
              <a:rPr lang="en-US" u="sng" dirty="0"/>
              <a:t>what is your life</a:t>
            </a:r>
            <a:r>
              <a:rPr lang="en-US" u="sng" dirty="0" smtClean="0"/>
              <a:t>? </a:t>
            </a:r>
            <a:r>
              <a:rPr lang="en-US" u="sng" dirty="0"/>
              <a:t>It is even a </a:t>
            </a:r>
            <a:r>
              <a:rPr lang="en-US" u="sng" dirty="0" err="1"/>
              <a:t>vapour</a:t>
            </a:r>
            <a:r>
              <a:rPr lang="en-US" dirty="0"/>
              <a:t>, that </a:t>
            </a:r>
            <a:r>
              <a:rPr lang="en-US" dirty="0" err="1"/>
              <a:t>appeareth</a:t>
            </a:r>
            <a:r>
              <a:rPr lang="en-US" dirty="0"/>
              <a:t> for a little time, and then </a:t>
            </a:r>
            <a:r>
              <a:rPr lang="en-US" dirty="0" err="1"/>
              <a:t>vanisheth</a:t>
            </a:r>
            <a:r>
              <a:rPr lang="en-US" dirty="0"/>
              <a:t> </a:t>
            </a:r>
            <a:r>
              <a:rPr lang="en-US" dirty="0" smtClean="0"/>
              <a:t>away.</a:t>
            </a:r>
          </a:p>
          <a:p>
            <a:pPr lvl="1"/>
            <a:r>
              <a:rPr lang="en-US" dirty="0" smtClean="0"/>
              <a:t>Christians and Philosophers think this just means that our life is short.</a:t>
            </a:r>
          </a:p>
          <a:p>
            <a:pPr lvl="1"/>
            <a:r>
              <a:rPr lang="en-US" dirty="0" smtClean="0"/>
              <a:t>It also means that your life is a </a:t>
            </a:r>
            <a:r>
              <a:rPr lang="en-US" dirty="0" err="1" smtClean="0"/>
              <a:t>vapour</a:t>
            </a:r>
            <a:r>
              <a:rPr lang="en-US" dirty="0" smtClean="0"/>
              <a:t>! It is breath!</a:t>
            </a:r>
          </a:p>
          <a:p>
            <a:r>
              <a:rPr lang="en-US" dirty="0" smtClean="0"/>
              <a:t>Ecclesiastes </a:t>
            </a:r>
            <a:r>
              <a:rPr lang="en-US" dirty="0"/>
              <a:t>12:7  Then shall </a:t>
            </a:r>
            <a:r>
              <a:rPr lang="en-US" u="sng" dirty="0"/>
              <a:t>the dust return to the earth</a:t>
            </a:r>
            <a:r>
              <a:rPr lang="en-US" dirty="0"/>
              <a:t> as it was: and </a:t>
            </a:r>
            <a:r>
              <a:rPr lang="en-US" u="sng" dirty="0"/>
              <a:t>the spirit shall return unto God</a:t>
            </a:r>
            <a:r>
              <a:rPr lang="en-US" dirty="0"/>
              <a:t> who gave it.</a:t>
            </a:r>
            <a:endParaRPr lang="en-US" sz="2600" dirty="0"/>
          </a:p>
          <a:p>
            <a:pPr lvl="1"/>
            <a:r>
              <a:rPr lang="en-US" dirty="0" smtClean="0"/>
              <a:t>It is God’s property, he is going to reclaim his breath, life, that he lent you.</a:t>
            </a:r>
          </a:p>
          <a:p>
            <a:pPr lvl="1"/>
            <a:r>
              <a:rPr lang="en-US" dirty="0" smtClean="0"/>
              <a:t>Remember that for later!</a:t>
            </a:r>
          </a:p>
        </p:txBody>
      </p:sp>
      <p:sp>
        <p:nvSpPr>
          <p:cNvPr id="3" name="Slide Number Placeholder 2"/>
          <p:cNvSpPr>
            <a:spLocks noGrp="1"/>
          </p:cNvSpPr>
          <p:nvPr>
            <p:ph type="sldNum" sz="quarter" idx="12"/>
          </p:nvPr>
        </p:nvSpPr>
        <p:spPr/>
        <p:txBody>
          <a:bodyPr/>
          <a:lstStyle/>
          <a:p>
            <a:fld id="{172C059E-16DE-4C0D-A377-2C3D2DE09514}" type="slidenum">
              <a:rPr lang="en-US" smtClean="0"/>
              <a:t>24</a:t>
            </a:fld>
            <a:endParaRPr lang="en-US"/>
          </a:p>
        </p:txBody>
      </p:sp>
    </p:spTree>
    <p:extLst>
      <p:ext uri="{BB962C8B-B14F-4D97-AF65-F5344CB8AC3E}">
        <p14:creationId xmlns:p14="http://schemas.microsoft.com/office/powerpoint/2010/main" val="20874293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1:4  </a:t>
            </a:r>
            <a:r>
              <a:rPr lang="en-US" u="sng" dirty="0"/>
              <a:t>In him was life</a:t>
            </a:r>
            <a:r>
              <a:rPr lang="en-US" dirty="0"/>
              <a:t>; and </a:t>
            </a:r>
            <a:r>
              <a:rPr lang="en-US" u="sng" dirty="0"/>
              <a:t>the life was the light</a:t>
            </a:r>
            <a:r>
              <a:rPr lang="en-US" dirty="0"/>
              <a:t> of men.</a:t>
            </a:r>
            <a:endParaRPr lang="en-US" sz="2600" dirty="0"/>
          </a:p>
          <a:p>
            <a:r>
              <a:rPr lang="en-US" dirty="0"/>
              <a:t>John 1:9  That was the true Light, which </a:t>
            </a:r>
            <a:r>
              <a:rPr lang="en-US" u="sng" dirty="0" err="1"/>
              <a:t>lighteth</a:t>
            </a:r>
            <a:r>
              <a:rPr lang="en-US" u="sng" dirty="0"/>
              <a:t> every man that cometh into the world</a:t>
            </a:r>
            <a:r>
              <a:rPr lang="en-US" dirty="0"/>
              <a:t>.</a:t>
            </a:r>
            <a:endParaRPr lang="en-US" sz="2600" dirty="0"/>
          </a:p>
          <a:p>
            <a:pPr lvl="1"/>
            <a:r>
              <a:rPr lang="en-US" dirty="0"/>
              <a:t>Everybody gets a little bit of life, otherwise we would be dirt.</a:t>
            </a:r>
            <a:endParaRPr lang="en-US" sz="1800" dirty="0"/>
          </a:p>
          <a:p>
            <a:pPr lvl="1"/>
            <a:r>
              <a:rPr lang="en-US" dirty="0"/>
              <a:t>Light is life.</a:t>
            </a:r>
            <a:endParaRPr lang="en-US" sz="1800" dirty="0"/>
          </a:p>
          <a:p>
            <a:r>
              <a:rPr lang="en-US" dirty="0"/>
              <a:t>Acts 17:28  For </a:t>
            </a:r>
            <a:r>
              <a:rPr lang="en-US" u="sng" dirty="0"/>
              <a:t>in him we live, and move, and have our being</a:t>
            </a:r>
            <a:r>
              <a:rPr lang="en-US" dirty="0"/>
              <a:t>; as certain also of your own poets have said, For we are also his offspring.</a:t>
            </a:r>
            <a:endParaRPr lang="en-US" sz="2600" dirty="0"/>
          </a:p>
          <a:p>
            <a:pPr lvl="1"/>
            <a:r>
              <a:rPr lang="en-US" dirty="0"/>
              <a:t>His spirit that he loaned us is what allows us to live and move.</a:t>
            </a:r>
          </a:p>
          <a:p>
            <a:pPr lvl="1"/>
            <a:r>
              <a:rPr lang="en-US" dirty="0"/>
              <a:t>He gives us life and power to move like electricity (light</a:t>
            </a:r>
            <a:r>
              <a:rPr lang="en-US" dirty="0" smtClean="0"/>
              <a:t>).</a:t>
            </a:r>
            <a:endParaRPr lang="en-US" sz="1800" dirty="0"/>
          </a:p>
        </p:txBody>
      </p:sp>
      <p:sp>
        <p:nvSpPr>
          <p:cNvPr id="3" name="Slide Number Placeholder 2"/>
          <p:cNvSpPr>
            <a:spLocks noGrp="1"/>
          </p:cNvSpPr>
          <p:nvPr>
            <p:ph type="sldNum" sz="quarter" idx="12"/>
          </p:nvPr>
        </p:nvSpPr>
        <p:spPr/>
        <p:txBody>
          <a:bodyPr/>
          <a:lstStyle/>
          <a:p>
            <a:fld id="{172C059E-16DE-4C0D-A377-2C3D2DE09514}" type="slidenum">
              <a:rPr lang="en-US" smtClean="0"/>
              <a:t>25</a:t>
            </a:fld>
            <a:endParaRPr lang="en-US"/>
          </a:p>
        </p:txBody>
      </p:sp>
    </p:spTree>
    <p:extLst>
      <p:ext uri="{BB962C8B-B14F-4D97-AF65-F5344CB8AC3E}">
        <p14:creationId xmlns:p14="http://schemas.microsoft.com/office/powerpoint/2010/main" val="42219075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15:26  But when the Comforter is come, whom I will send unto you from the Father, even </a:t>
            </a:r>
            <a:r>
              <a:rPr lang="en-US" u="sng" dirty="0"/>
              <a:t>the Spirit</a:t>
            </a:r>
            <a:r>
              <a:rPr lang="en-US" dirty="0"/>
              <a:t> of truth, which </a:t>
            </a:r>
            <a:r>
              <a:rPr lang="en-US" u="sng" dirty="0" err="1"/>
              <a:t>proceedeth</a:t>
            </a:r>
            <a:r>
              <a:rPr lang="en-US" u="sng" dirty="0"/>
              <a:t> from the Father</a:t>
            </a:r>
            <a:r>
              <a:rPr lang="en-US" dirty="0"/>
              <a:t>, he shall testify of me:</a:t>
            </a:r>
            <a:endParaRPr lang="en-US" sz="2600" dirty="0"/>
          </a:p>
          <a:p>
            <a:pPr lvl="1"/>
            <a:r>
              <a:rPr lang="en-US" dirty="0"/>
              <a:t>In what forms does the Spirit proceed from the Father?</a:t>
            </a:r>
            <a:endParaRPr lang="en-US" sz="1800" dirty="0"/>
          </a:p>
          <a:p>
            <a:r>
              <a:rPr lang="en-US" dirty="0"/>
              <a:t>Joh 20:22  And when he had said this, </a:t>
            </a:r>
            <a:r>
              <a:rPr lang="en-US" b="1" u="sng" dirty="0"/>
              <a:t>he breathed on them</a:t>
            </a:r>
            <a:r>
              <a:rPr lang="en-US" dirty="0"/>
              <a:t>, and saith unto them, </a:t>
            </a:r>
            <a:r>
              <a:rPr lang="en-US" u="sng" dirty="0"/>
              <a:t>Receive ye the Holy Ghost</a:t>
            </a:r>
            <a:r>
              <a:rPr lang="en-US" dirty="0"/>
              <a:t>:</a:t>
            </a:r>
            <a:endParaRPr lang="en-US" sz="2600" dirty="0"/>
          </a:p>
          <a:p>
            <a:pPr lvl="1"/>
            <a:r>
              <a:rPr lang="en-US" dirty="0"/>
              <a:t>The Holy Spirit is the breath of God</a:t>
            </a:r>
            <a:r>
              <a:rPr lang="en-US" dirty="0" smtClean="0"/>
              <a:t>.</a:t>
            </a:r>
            <a:endParaRPr lang="en-US" sz="1800" dirty="0"/>
          </a:p>
          <a:p>
            <a:r>
              <a:rPr lang="en-US" dirty="0" smtClean="0"/>
              <a:t>Psalms </a:t>
            </a:r>
            <a:r>
              <a:rPr lang="en-US" dirty="0"/>
              <a:t>33:6  By the word of the LORD were the heavens made; and all the host of them </a:t>
            </a:r>
            <a:r>
              <a:rPr lang="en-US" u="sng" dirty="0"/>
              <a:t>by the breath of his mouth</a:t>
            </a:r>
            <a:r>
              <a:rPr lang="en-US" dirty="0" smtClean="0"/>
              <a:t>.</a:t>
            </a:r>
          </a:p>
          <a:p>
            <a:pPr lvl="1"/>
            <a:r>
              <a:rPr lang="en-US" sz="1800" dirty="0" smtClean="0"/>
              <a:t>Every star out in the universe was made and energized by God’s breath, life, and light.</a:t>
            </a:r>
            <a:endParaRPr lang="en-US" sz="1800" dirty="0"/>
          </a:p>
          <a:p>
            <a:r>
              <a:rPr lang="en-US" dirty="0"/>
              <a:t>Revelation 3:14  And unto the angel of the church of the </a:t>
            </a:r>
            <a:r>
              <a:rPr lang="en-US" dirty="0" err="1"/>
              <a:t>Laodiceans</a:t>
            </a:r>
            <a:r>
              <a:rPr lang="en-US" dirty="0"/>
              <a:t> write; These things saith the Amen, </a:t>
            </a:r>
            <a:r>
              <a:rPr lang="en-US" u="sng" dirty="0"/>
              <a:t>the faithful and true witness</a:t>
            </a:r>
            <a:r>
              <a:rPr lang="en-US" dirty="0"/>
              <a:t>, </a:t>
            </a:r>
            <a:r>
              <a:rPr lang="en-US" u="sng" dirty="0"/>
              <a:t>the beginning of the creation of God</a:t>
            </a:r>
            <a:r>
              <a:rPr lang="en-US" dirty="0"/>
              <a:t>;</a:t>
            </a:r>
            <a:endParaRPr lang="en-US" sz="2600" dirty="0"/>
          </a:p>
          <a:p>
            <a:pPr lvl="1"/>
            <a:r>
              <a:rPr lang="en-US" dirty="0" smtClean="0"/>
              <a:t>“the Spirit saith unto the churches”</a:t>
            </a:r>
          </a:p>
          <a:p>
            <a:pPr lvl="1"/>
            <a:r>
              <a:rPr lang="en-US" dirty="0" smtClean="0"/>
              <a:t>The beginning </a:t>
            </a:r>
            <a:r>
              <a:rPr lang="en-US" dirty="0"/>
              <a:t>of creation, </a:t>
            </a:r>
            <a:r>
              <a:rPr lang="en-US" dirty="0" smtClean="0"/>
              <a:t>was </a:t>
            </a:r>
            <a:r>
              <a:rPr lang="en-US" dirty="0"/>
              <a:t>the word/breath.</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26</a:t>
            </a:fld>
            <a:endParaRPr lang="en-US"/>
          </a:p>
        </p:txBody>
      </p:sp>
    </p:spTree>
    <p:extLst>
      <p:ext uri="{BB962C8B-B14F-4D97-AF65-F5344CB8AC3E}">
        <p14:creationId xmlns:p14="http://schemas.microsoft.com/office/powerpoint/2010/main" val="33351055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 8:10  And if Christ be in you, </a:t>
            </a:r>
            <a:r>
              <a:rPr lang="en-US" u="sng" dirty="0"/>
              <a:t>the body is dead because of sin</a:t>
            </a:r>
            <a:r>
              <a:rPr lang="en-US" dirty="0"/>
              <a:t>; but </a:t>
            </a:r>
            <a:r>
              <a:rPr lang="en-US" u="sng" dirty="0"/>
              <a:t>the Spirit is life</a:t>
            </a:r>
            <a:r>
              <a:rPr lang="en-US" dirty="0"/>
              <a:t> because of righteousness.</a:t>
            </a:r>
            <a:endParaRPr lang="en-US" sz="2600" dirty="0"/>
          </a:p>
          <a:p>
            <a:pPr lvl="1"/>
            <a:r>
              <a:rPr lang="en-US" dirty="0"/>
              <a:t>It gave life to the dust to become flesh.</a:t>
            </a:r>
            <a:endParaRPr lang="en-US" sz="1800" dirty="0"/>
          </a:p>
          <a:p>
            <a:pPr lvl="1"/>
            <a:r>
              <a:rPr lang="en-US" dirty="0"/>
              <a:t>You need to be connected to that source of life, or you will die.</a:t>
            </a:r>
            <a:endParaRPr lang="en-US" sz="1800" dirty="0"/>
          </a:p>
          <a:p>
            <a:pPr lvl="1"/>
            <a:r>
              <a:rPr lang="en-US" dirty="0"/>
              <a:t>Jesus is the physical manifestation of God. But the Spirit is the essence, the power, the mover, the life, the breath.</a:t>
            </a:r>
            <a:endParaRPr lang="en-US" sz="1800" dirty="0"/>
          </a:p>
          <a:p>
            <a:pPr lvl="1"/>
            <a:r>
              <a:rPr lang="en-US" dirty="0"/>
              <a:t>The Spirit is the distributor of life. Jesus is the distributor of the Spirit!!!</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27</a:t>
            </a:fld>
            <a:endParaRPr lang="en-US"/>
          </a:p>
        </p:txBody>
      </p:sp>
    </p:spTree>
    <p:extLst>
      <p:ext uri="{BB962C8B-B14F-4D97-AF65-F5344CB8AC3E}">
        <p14:creationId xmlns:p14="http://schemas.microsoft.com/office/powerpoint/2010/main" val="29263215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2Timothy 3:16  </a:t>
            </a:r>
            <a:r>
              <a:rPr lang="en-US" u="sng" dirty="0"/>
              <a:t>All scripture is given by inspiration of God</a:t>
            </a:r>
            <a:r>
              <a:rPr lang="en-US" dirty="0"/>
              <a:t>, and is profitable for doctrine, for reproof, for correction, for instruction in righteousness: </a:t>
            </a:r>
            <a:endParaRPr lang="en-US" dirty="0" smtClean="0"/>
          </a:p>
          <a:p>
            <a:pPr lvl="1"/>
            <a:r>
              <a:rPr lang="en-US" dirty="0" smtClean="0"/>
              <a:t>All other Bible perversions will say the scripture is God-breathed.</a:t>
            </a:r>
          </a:p>
          <a:p>
            <a:pPr lvl="1"/>
            <a:r>
              <a:rPr lang="en-US" dirty="0" smtClean="0"/>
              <a:t>But the only other time the word inspiration is used?</a:t>
            </a:r>
          </a:p>
          <a:p>
            <a:r>
              <a:rPr lang="en-US" dirty="0"/>
              <a:t>Job 32:8  But there is </a:t>
            </a:r>
            <a:r>
              <a:rPr lang="en-US" u="sng" dirty="0"/>
              <a:t>a spirit</a:t>
            </a:r>
            <a:r>
              <a:rPr lang="en-US" dirty="0"/>
              <a:t> in man: and </a:t>
            </a:r>
            <a:r>
              <a:rPr lang="en-US" u="sng" dirty="0"/>
              <a:t>the inspiration of the Almighty giveth them understanding</a:t>
            </a:r>
            <a:r>
              <a:rPr lang="en-US" dirty="0"/>
              <a:t>. </a:t>
            </a:r>
            <a:endParaRPr lang="en-US" dirty="0" smtClean="0"/>
          </a:p>
          <a:p>
            <a:pPr lvl="1"/>
            <a:r>
              <a:rPr lang="en-US" dirty="0" smtClean="0"/>
              <a:t>Spirit, inspiration, movement, and understanding comes from the Holy Spirit.</a:t>
            </a:r>
          </a:p>
          <a:p>
            <a:pPr lvl="1"/>
            <a:r>
              <a:rPr lang="en-US" dirty="0" smtClean="0"/>
              <a:t>The Spirit is the Breath of God.</a:t>
            </a:r>
          </a:p>
          <a:p>
            <a:pPr lvl="1"/>
            <a:r>
              <a:rPr lang="en-US" dirty="0" smtClean="0"/>
              <a:t>You don’t need the Greek.</a:t>
            </a:r>
          </a:p>
          <a:p>
            <a:pPr lvl="1"/>
            <a:r>
              <a:rPr lang="en-US" dirty="0" smtClean="0"/>
              <a:t>You actually get more information from the KJV. Scripture is given by his breath, his hand, his life, his Spirit.</a:t>
            </a:r>
          </a:p>
          <a:p>
            <a:endParaRPr lang="en-US" dirty="0"/>
          </a:p>
          <a:p>
            <a:endParaRPr lang="en-US" dirty="0"/>
          </a:p>
          <a:p>
            <a:pPr lvl="1"/>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28</a:t>
            </a:fld>
            <a:endParaRPr lang="en-US"/>
          </a:p>
        </p:txBody>
      </p:sp>
    </p:spTree>
    <p:extLst>
      <p:ext uri="{BB962C8B-B14F-4D97-AF65-F5344CB8AC3E}">
        <p14:creationId xmlns:p14="http://schemas.microsoft.com/office/powerpoint/2010/main" val="38691618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Isaiah </a:t>
            </a:r>
            <a:r>
              <a:rPr lang="en-US" dirty="0"/>
              <a:t>55:11  So shall </a:t>
            </a:r>
            <a:r>
              <a:rPr lang="en-US" u="sng" dirty="0"/>
              <a:t>my word</a:t>
            </a:r>
            <a:r>
              <a:rPr lang="en-US" dirty="0"/>
              <a:t> be that </a:t>
            </a:r>
            <a:r>
              <a:rPr lang="en-US" u="sng" dirty="0" err="1"/>
              <a:t>goeth</a:t>
            </a:r>
            <a:r>
              <a:rPr lang="en-US" u="sng" dirty="0"/>
              <a:t> forth out of my mouth</a:t>
            </a:r>
            <a:r>
              <a:rPr lang="en-US" dirty="0"/>
              <a:t>: </a:t>
            </a:r>
            <a:r>
              <a:rPr lang="en-US" u="sng" dirty="0"/>
              <a:t>it shall not return unto me void</a:t>
            </a:r>
            <a:r>
              <a:rPr lang="en-US" dirty="0"/>
              <a:t>, but it shall accomplish that which I please, and it shall prosper in the thing whereto I sent it.</a:t>
            </a:r>
          </a:p>
          <a:p>
            <a:pPr lvl="1"/>
            <a:r>
              <a:rPr lang="en-US" dirty="0" smtClean="0"/>
              <a:t>God gives His Spirit out and it returns back.</a:t>
            </a:r>
          </a:p>
          <a:p>
            <a:pPr lvl="1"/>
            <a:r>
              <a:rPr lang="en-US" dirty="0" smtClean="0"/>
              <a:t>God gives His Word out and it returns back.</a:t>
            </a:r>
          </a:p>
          <a:p>
            <a:pPr lvl="2"/>
            <a:r>
              <a:rPr lang="en-US" dirty="0" smtClean="0"/>
              <a:t>He requires it back! (Luke 19:23)</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29</a:t>
            </a:fld>
            <a:endParaRPr lang="en-US"/>
          </a:p>
        </p:txBody>
      </p:sp>
    </p:spTree>
    <p:extLst>
      <p:ext uri="{BB962C8B-B14F-4D97-AF65-F5344CB8AC3E}">
        <p14:creationId xmlns:p14="http://schemas.microsoft.com/office/powerpoint/2010/main" val="32913115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980163" y="3492985"/>
            <a:ext cx="2743200" cy="2147383"/>
          </a:xfrm>
          <a:prstGeom prst="rect">
            <a:avLst/>
          </a:prstGeom>
          <a:blipFill dpi="0" rotWithShape="1">
            <a:blip r:embed="rId2">
              <a:alphaModFix amt="28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838199" y="1200149"/>
            <a:ext cx="6208059" cy="5217583"/>
          </a:xfrm>
        </p:spPr>
        <p:txBody>
          <a:bodyPr/>
          <a:lstStyle/>
          <a:p>
            <a:pPr marL="514350" indent="-514350">
              <a:buAutoNum type="arabicParenR"/>
            </a:pPr>
            <a:r>
              <a:rPr lang="en-US" dirty="0" smtClean="0">
                <a:solidFill>
                  <a:schemeClr val="tx1">
                    <a:lumMod val="65000"/>
                    <a:lumOff val="35000"/>
                  </a:schemeClr>
                </a:solidFill>
              </a:rPr>
              <a:t>The Mover and Operator</a:t>
            </a:r>
          </a:p>
          <a:p>
            <a:pPr marL="514350" indent="-514350">
              <a:buAutoNum type="arabicParenR"/>
            </a:pPr>
            <a:r>
              <a:rPr lang="en-US" dirty="0" smtClean="0">
                <a:solidFill>
                  <a:schemeClr val="tx1">
                    <a:lumMod val="65000"/>
                    <a:lumOff val="35000"/>
                  </a:schemeClr>
                </a:solidFill>
              </a:rPr>
              <a:t>The Hand of God</a:t>
            </a:r>
          </a:p>
          <a:p>
            <a:pPr marL="514350" indent="-514350">
              <a:buAutoNum type="arabicParenR"/>
            </a:pPr>
            <a:r>
              <a:rPr lang="en-US" dirty="0" smtClean="0">
                <a:solidFill>
                  <a:schemeClr val="tx1">
                    <a:lumMod val="65000"/>
                    <a:lumOff val="35000"/>
                  </a:schemeClr>
                </a:solidFill>
              </a:rPr>
              <a:t>Life and Breath (The Breath of God)</a:t>
            </a:r>
          </a:p>
          <a:p>
            <a:pPr marL="514350" indent="-514350">
              <a:buAutoNum type="arabicParenR"/>
            </a:pPr>
            <a:r>
              <a:rPr lang="en-US" dirty="0" smtClean="0">
                <a:solidFill>
                  <a:schemeClr val="tx1">
                    <a:lumMod val="65000"/>
                    <a:lumOff val="35000"/>
                  </a:schemeClr>
                </a:solidFill>
              </a:rPr>
              <a:t>Words and Speech (The Voice of God)</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30</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Spirit</a:t>
            </a:r>
          </a:p>
        </p:txBody>
      </p:sp>
      <p:sp>
        <p:nvSpPr>
          <p:cNvPr id="14" name="TextBox 13"/>
          <p:cNvSpPr txBox="1"/>
          <p:nvPr/>
        </p:nvSpPr>
        <p:spPr>
          <a:xfrm rot="16200000">
            <a:off x="9429835" y="5011171"/>
            <a:ext cx="1479177" cy="646331"/>
          </a:xfrm>
          <a:prstGeom prst="rect">
            <a:avLst/>
          </a:prstGeom>
          <a:noFill/>
        </p:spPr>
        <p:txBody>
          <a:bodyPr wrap="square" rtlCol="0">
            <a:spAutoFit/>
          </a:bodyPr>
          <a:lstStyle/>
          <a:p>
            <a:pPr algn="ctr"/>
            <a:r>
              <a:rPr lang="en-US" sz="3600" u="sng" dirty="0" smtClean="0">
                <a:solidFill>
                  <a:srgbClr val="663300"/>
                </a:solidFill>
              </a:rPr>
              <a:t>Spirit</a:t>
            </a:r>
            <a:endParaRPr lang="en-US" sz="3600" u="sng" dirty="0">
              <a:solidFill>
                <a:srgbClr val="663300"/>
              </a:solidFill>
            </a:endParaRPr>
          </a:p>
        </p:txBody>
      </p:sp>
      <p:sp>
        <p:nvSpPr>
          <p:cNvPr id="15" name="TextBox 14"/>
          <p:cNvSpPr txBox="1"/>
          <p:nvPr/>
        </p:nvSpPr>
        <p:spPr>
          <a:xfrm rot="20237233">
            <a:off x="10359377" y="4493466"/>
            <a:ext cx="1670858" cy="369332"/>
          </a:xfrm>
          <a:prstGeom prst="rect">
            <a:avLst/>
          </a:prstGeom>
          <a:noFill/>
        </p:spPr>
        <p:txBody>
          <a:bodyPr wrap="square" rtlCol="0">
            <a:spAutoFit/>
          </a:bodyPr>
          <a:lstStyle/>
          <a:p>
            <a:pPr algn="ctr"/>
            <a:r>
              <a:rPr lang="en-US" u="sng" dirty="0" smtClean="0">
                <a:solidFill>
                  <a:srgbClr val="663300"/>
                </a:solidFill>
              </a:rPr>
              <a:t>Movement</a:t>
            </a:r>
            <a:endParaRPr lang="en-US" u="sng" dirty="0">
              <a:solidFill>
                <a:srgbClr val="663300"/>
              </a:solidFill>
            </a:endParaRPr>
          </a:p>
        </p:txBody>
      </p:sp>
      <p:sp>
        <p:nvSpPr>
          <p:cNvPr id="16" name="TextBox 15"/>
          <p:cNvSpPr txBox="1"/>
          <p:nvPr/>
        </p:nvSpPr>
        <p:spPr>
          <a:xfrm rot="20067087">
            <a:off x="10233872" y="4196054"/>
            <a:ext cx="1670858" cy="369332"/>
          </a:xfrm>
          <a:prstGeom prst="rect">
            <a:avLst/>
          </a:prstGeom>
          <a:noFill/>
        </p:spPr>
        <p:txBody>
          <a:bodyPr wrap="square" rtlCol="0">
            <a:spAutoFit/>
          </a:bodyPr>
          <a:lstStyle/>
          <a:p>
            <a:pPr algn="ctr"/>
            <a:r>
              <a:rPr lang="en-US" u="sng" dirty="0" smtClean="0">
                <a:solidFill>
                  <a:srgbClr val="663300"/>
                </a:solidFill>
              </a:rPr>
              <a:t>Hand</a:t>
            </a:r>
            <a:endParaRPr lang="en-US" u="sng" dirty="0">
              <a:solidFill>
                <a:srgbClr val="663300"/>
              </a:solidFill>
            </a:endParaRPr>
          </a:p>
        </p:txBody>
      </p:sp>
      <p:sp>
        <p:nvSpPr>
          <p:cNvPr id="17" name="TextBox 16"/>
          <p:cNvSpPr txBox="1"/>
          <p:nvPr/>
        </p:nvSpPr>
        <p:spPr>
          <a:xfrm rot="19355004">
            <a:off x="10109662" y="3834707"/>
            <a:ext cx="1670858" cy="369332"/>
          </a:xfrm>
          <a:prstGeom prst="rect">
            <a:avLst/>
          </a:prstGeom>
          <a:noFill/>
        </p:spPr>
        <p:txBody>
          <a:bodyPr wrap="square" rtlCol="0">
            <a:spAutoFit/>
          </a:bodyPr>
          <a:lstStyle/>
          <a:p>
            <a:pPr algn="ctr"/>
            <a:r>
              <a:rPr lang="en-US" u="sng" dirty="0" smtClean="0">
                <a:solidFill>
                  <a:srgbClr val="663300"/>
                </a:solidFill>
              </a:rPr>
              <a:t>Life</a:t>
            </a:r>
            <a:endParaRPr lang="en-US" u="sng" dirty="0">
              <a:solidFill>
                <a:srgbClr val="663300"/>
              </a:solidFill>
            </a:endParaRPr>
          </a:p>
        </p:txBody>
      </p:sp>
      <p:sp>
        <p:nvSpPr>
          <p:cNvPr id="19" name="TextBox 18"/>
          <p:cNvSpPr txBox="1"/>
          <p:nvPr/>
        </p:nvSpPr>
        <p:spPr>
          <a:xfrm>
            <a:off x="10635236" y="3808940"/>
            <a:ext cx="1670858" cy="307777"/>
          </a:xfrm>
          <a:prstGeom prst="rect">
            <a:avLst/>
          </a:prstGeom>
          <a:noFill/>
        </p:spPr>
        <p:txBody>
          <a:bodyPr wrap="square" rtlCol="0">
            <a:spAutoFit/>
          </a:bodyPr>
          <a:lstStyle/>
          <a:p>
            <a:pPr algn="ctr"/>
            <a:r>
              <a:rPr lang="en-US" sz="1400" u="sng" dirty="0" smtClean="0">
                <a:solidFill>
                  <a:srgbClr val="663300"/>
                </a:solidFill>
              </a:rPr>
              <a:t>Light</a:t>
            </a:r>
            <a:endParaRPr lang="en-US" sz="1400" u="sng" dirty="0">
              <a:solidFill>
                <a:srgbClr val="663300"/>
              </a:solidFill>
            </a:endParaRPr>
          </a:p>
        </p:txBody>
      </p:sp>
      <p:sp>
        <p:nvSpPr>
          <p:cNvPr id="20" name="TextBox 19"/>
          <p:cNvSpPr txBox="1"/>
          <p:nvPr/>
        </p:nvSpPr>
        <p:spPr>
          <a:xfrm rot="19734180">
            <a:off x="10539291" y="3519008"/>
            <a:ext cx="1670858" cy="307777"/>
          </a:xfrm>
          <a:prstGeom prst="rect">
            <a:avLst/>
          </a:prstGeom>
          <a:noFill/>
        </p:spPr>
        <p:txBody>
          <a:bodyPr wrap="square" rtlCol="0">
            <a:spAutoFit/>
          </a:bodyPr>
          <a:lstStyle/>
          <a:p>
            <a:pPr algn="ctr"/>
            <a:r>
              <a:rPr lang="en-US" sz="1400" u="sng" dirty="0" smtClean="0">
                <a:solidFill>
                  <a:srgbClr val="663300"/>
                </a:solidFill>
              </a:rPr>
              <a:t>Breath</a:t>
            </a:r>
            <a:endParaRPr lang="en-US" sz="1400" u="sng" dirty="0">
              <a:solidFill>
                <a:srgbClr val="663300"/>
              </a:solidFill>
            </a:endParaRPr>
          </a:p>
        </p:txBody>
      </p:sp>
      <p:sp>
        <p:nvSpPr>
          <p:cNvPr id="18" name="TextBox 17"/>
          <p:cNvSpPr txBox="1"/>
          <p:nvPr/>
        </p:nvSpPr>
        <p:spPr>
          <a:xfrm rot="2758247">
            <a:off x="8747383" y="3697300"/>
            <a:ext cx="1670858" cy="369332"/>
          </a:xfrm>
          <a:prstGeom prst="rect">
            <a:avLst/>
          </a:prstGeom>
          <a:noFill/>
        </p:spPr>
        <p:txBody>
          <a:bodyPr wrap="square" rtlCol="0">
            <a:spAutoFit/>
          </a:bodyPr>
          <a:lstStyle/>
          <a:p>
            <a:pPr algn="ctr"/>
            <a:r>
              <a:rPr lang="en-US" u="sng" dirty="0" smtClean="0">
                <a:solidFill>
                  <a:srgbClr val="FF0000"/>
                </a:solidFill>
              </a:rPr>
              <a:t>Speech</a:t>
            </a:r>
            <a:endParaRPr lang="en-US" u="sng" dirty="0">
              <a:solidFill>
                <a:srgbClr val="FF0000"/>
              </a:solidFill>
            </a:endParaRPr>
          </a:p>
        </p:txBody>
      </p:sp>
      <p:sp>
        <p:nvSpPr>
          <p:cNvPr id="21" name="TextBox 20"/>
          <p:cNvSpPr txBox="1"/>
          <p:nvPr/>
        </p:nvSpPr>
        <p:spPr>
          <a:xfrm rot="3185879">
            <a:off x="8863994" y="3169463"/>
            <a:ext cx="761712" cy="307777"/>
          </a:xfrm>
          <a:prstGeom prst="rect">
            <a:avLst/>
          </a:prstGeom>
          <a:noFill/>
        </p:spPr>
        <p:txBody>
          <a:bodyPr wrap="square" rtlCol="0">
            <a:spAutoFit/>
          </a:bodyPr>
          <a:lstStyle/>
          <a:p>
            <a:pPr algn="ctr"/>
            <a:r>
              <a:rPr lang="en-US" sz="1400" u="sng" dirty="0" smtClean="0">
                <a:solidFill>
                  <a:srgbClr val="FF0000"/>
                </a:solidFill>
              </a:rPr>
              <a:t>Words</a:t>
            </a:r>
            <a:endParaRPr lang="en-US" sz="1400" u="sng" dirty="0">
              <a:solidFill>
                <a:srgbClr val="FF0000"/>
              </a:solidFill>
            </a:endParaRPr>
          </a:p>
        </p:txBody>
      </p:sp>
      <p:sp>
        <p:nvSpPr>
          <p:cNvPr id="22" name="TextBox 21"/>
          <p:cNvSpPr txBox="1"/>
          <p:nvPr/>
        </p:nvSpPr>
        <p:spPr>
          <a:xfrm rot="2228888">
            <a:off x="8671525" y="3331304"/>
            <a:ext cx="761712" cy="307777"/>
          </a:xfrm>
          <a:prstGeom prst="rect">
            <a:avLst/>
          </a:prstGeom>
          <a:noFill/>
        </p:spPr>
        <p:txBody>
          <a:bodyPr wrap="square" rtlCol="0">
            <a:spAutoFit/>
          </a:bodyPr>
          <a:lstStyle/>
          <a:p>
            <a:pPr algn="ctr"/>
            <a:r>
              <a:rPr lang="en-US" sz="1400" u="sng" dirty="0" smtClean="0">
                <a:solidFill>
                  <a:srgbClr val="FF0000"/>
                </a:solidFill>
              </a:rPr>
              <a:t>Voice</a:t>
            </a:r>
            <a:endParaRPr lang="en-US" sz="1400" u="sng" dirty="0">
              <a:solidFill>
                <a:srgbClr val="FF0000"/>
              </a:solidFill>
            </a:endParaRPr>
          </a:p>
        </p:txBody>
      </p:sp>
    </p:spTree>
    <p:extLst>
      <p:ext uri="{BB962C8B-B14F-4D97-AF65-F5344CB8AC3E}">
        <p14:creationId xmlns:p14="http://schemas.microsoft.com/office/powerpoint/2010/main" val="13381942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 6:63  It is the spirit that </a:t>
            </a:r>
            <a:r>
              <a:rPr lang="en-US" dirty="0" err="1"/>
              <a:t>quickeneth</a:t>
            </a:r>
            <a:r>
              <a:rPr lang="en-US" dirty="0"/>
              <a:t>; the flesh </a:t>
            </a:r>
            <a:r>
              <a:rPr lang="en-US" dirty="0" err="1"/>
              <a:t>profiteth</a:t>
            </a:r>
            <a:r>
              <a:rPr lang="en-US" dirty="0"/>
              <a:t> nothing: the </a:t>
            </a:r>
            <a:r>
              <a:rPr lang="en-US" u="sng" dirty="0"/>
              <a:t>words</a:t>
            </a:r>
            <a:r>
              <a:rPr lang="en-US" dirty="0"/>
              <a:t> that I speak unto you, </a:t>
            </a:r>
            <a:r>
              <a:rPr lang="en-US" u="sng" dirty="0"/>
              <a:t>they are spirit</a:t>
            </a:r>
            <a:r>
              <a:rPr lang="en-US" dirty="0"/>
              <a:t>, and </a:t>
            </a:r>
            <a:r>
              <a:rPr lang="en-US" u="sng" dirty="0"/>
              <a:t>they are life</a:t>
            </a:r>
            <a:r>
              <a:rPr lang="en-US" dirty="0"/>
              <a:t>.</a:t>
            </a:r>
            <a:endParaRPr lang="en-US" sz="2600" dirty="0"/>
          </a:p>
          <a:p>
            <a:pPr lvl="1"/>
            <a:r>
              <a:rPr lang="en-US" dirty="0"/>
              <a:t>How is the word delivered, sent? By and through the breath</a:t>
            </a:r>
            <a:r>
              <a:rPr lang="en-US" dirty="0" smtClean="0"/>
              <a:t>.</a:t>
            </a:r>
          </a:p>
          <a:p>
            <a:pPr lvl="2"/>
            <a:r>
              <a:rPr lang="en-US" sz="1400" dirty="0" smtClean="0"/>
              <a:t>Just try to speak with no breath in your lungs.</a:t>
            </a:r>
            <a:endParaRPr lang="en-US" sz="1400" dirty="0"/>
          </a:p>
          <a:p>
            <a:pPr lvl="1"/>
            <a:r>
              <a:rPr lang="en-US" dirty="0"/>
              <a:t>If we understand that the spirit is life and breath, it is not hard to understand that spirit is speech and words as well.</a:t>
            </a:r>
            <a:endParaRPr lang="en-US" sz="1800" dirty="0"/>
          </a:p>
          <a:p>
            <a:pPr lvl="1"/>
            <a:r>
              <a:rPr lang="en-US" dirty="0" smtClean="0"/>
              <a:t>Jesus </a:t>
            </a:r>
            <a:r>
              <a:rPr lang="en-US" dirty="0"/>
              <a:t>spoke eternal life</a:t>
            </a:r>
            <a:r>
              <a:rPr lang="en-US" dirty="0" smtClean="0"/>
              <a:t>.</a:t>
            </a:r>
          </a:p>
          <a:p>
            <a:pPr lvl="1"/>
            <a:r>
              <a:rPr lang="en-US" sz="1800" dirty="0"/>
              <a:t>We speak bits of the life that remained to man when Adam fell</a:t>
            </a:r>
            <a:r>
              <a:rPr lang="en-US" sz="1800" dirty="0" smtClean="0"/>
              <a:t>.</a:t>
            </a:r>
            <a:r>
              <a:rPr lang="en-US" sz="1600" dirty="0" smtClean="0"/>
              <a:t> Not eternal life.</a:t>
            </a:r>
            <a:endParaRPr lang="en-US" sz="1800" dirty="0"/>
          </a:p>
          <a:p>
            <a:r>
              <a:rPr lang="en-US" dirty="0"/>
              <a:t>2 Samuel 23:2  The </a:t>
            </a:r>
            <a:r>
              <a:rPr lang="en-US" u="sng" dirty="0"/>
              <a:t>Spirit of the LORD spake by me</a:t>
            </a:r>
            <a:r>
              <a:rPr lang="en-US" dirty="0"/>
              <a:t>, and </a:t>
            </a:r>
            <a:r>
              <a:rPr lang="en-US" u="sng" dirty="0"/>
              <a:t>his word was in my tongue</a:t>
            </a:r>
            <a:r>
              <a:rPr lang="en-US" dirty="0" smtClean="0"/>
              <a:t>.</a:t>
            </a:r>
          </a:p>
          <a:p>
            <a:pPr lvl="1"/>
            <a:r>
              <a:rPr lang="en-US" sz="1800" dirty="0" smtClean="0"/>
              <a:t>The </a:t>
            </a:r>
            <a:r>
              <a:rPr lang="en-US" sz="1800" dirty="0"/>
              <a:t>S</a:t>
            </a:r>
            <a:r>
              <a:rPr lang="en-US" sz="1800" dirty="0" smtClean="0"/>
              <a:t>pirit speaks.</a:t>
            </a:r>
            <a:endParaRPr lang="en-US" sz="1800" dirty="0"/>
          </a:p>
          <a:p>
            <a:r>
              <a:rPr lang="en-US" dirty="0"/>
              <a:t>2 Peter 1:21  For the prophecy came not in old time by the will of man: but holy men of God </a:t>
            </a:r>
            <a:r>
              <a:rPr lang="en-US" u="sng" dirty="0"/>
              <a:t>spake</a:t>
            </a:r>
            <a:r>
              <a:rPr lang="en-US" dirty="0"/>
              <a:t> as they were </a:t>
            </a:r>
            <a:r>
              <a:rPr lang="en-US" u="sng" dirty="0"/>
              <a:t>moved by the Holy Ghost</a:t>
            </a:r>
            <a:r>
              <a:rPr lang="en-US" dirty="0"/>
              <a:t>.</a:t>
            </a:r>
            <a:endParaRPr lang="en-US" sz="2600" dirty="0"/>
          </a:p>
          <a:p>
            <a:pPr lvl="1"/>
            <a:r>
              <a:rPr lang="en-US" dirty="0"/>
              <a:t>The Holy Spirit is the mover.</a:t>
            </a:r>
            <a:endParaRPr lang="en-US" sz="1800" dirty="0"/>
          </a:p>
          <a:p>
            <a:pPr lvl="1"/>
            <a:r>
              <a:rPr lang="en-US" dirty="0"/>
              <a:t>He may move with his hand, or his </a:t>
            </a:r>
            <a:r>
              <a:rPr lang="en-US" dirty="0" smtClean="0"/>
              <a:t>breath, or with words. It’s the same thing really to God.</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31</a:t>
            </a:fld>
            <a:endParaRPr lang="en-US"/>
          </a:p>
        </p:txBody>
      </p:sp>
    </p:spTree>
    <p:extLst>
      <p:ext uri="{BB962C8B-B14F-4D97-AF65-F5344CB8AC3E}">
        <p14:creationId xmlns:p14="http://schemas.microsoft.com/office/powerpoint/2010/main" val="34081326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Mar 13:11  But when they shall lead you, and deliver you up, take no thought beforehand what ye shall speak, neither do ye premeditate: but whatsoever shall be given you in that hour, that speak ye: for </a:t>
            </a:r>
            <a:r>
              <a:rPr lang="en-US" u="sng" dirty="0"/>
              <a:t>it is not ye that speak, but the Holy Ghost</a:t>
            </a:r>
            <a:r>
              <a:rPr lang="en-US" dirty="0"/>
              <a:t>.</a:t>
            </a:r>
            <a:endParaRPr lang="en-US" sz="2600" dirty="0"/>
          </a:p>
          <a:p>
            <a:pPr lvl="1"/>
            <a:r>
              <a:rPr lang="en-US" dirty="0"/>
              <a:t>The Spirit is the voice of God.</a:t>
            </a:r>
            <a:endParaRPr lang="en-US" sz="1800" dirty="0"/>
          </a:p>
          <a:p>
            <a:r>
              <a:rPr lang="en-US" dirty="0"/>
              <a:t>Acts 2:4  And they were all </a:t>
            </a:r>
            <a:r>
              <a:rPr lang="en-US" u="sng" dirty="0"/>
              <a:t>filled with the Holy Ghost, and began to speak</a:t>
            </a:r>
            <a:r>
              <a:rPr lang="en-US" dirty="0"/>
              <a:t> with other tongues, as </a:t>
            </a:r>
            <a:r>
              <a:rPr lang="en-US" u="sng" dirty="0"/>
              <a:t>the Spirit gave them utterance</a:t>
            </a:r>
            <a:r>
              <a:rPr lang="en-US" dirty="0"/>
              <a:t>.</a:t>
            </a:r>
            <a:endParaRPr lang="en-US" sz="2600" dirty="0"/>
          </a:p>
          <a:p>
            <a:r>
              <a:rPr lang="en-US" dirty="0"/>
              <a:t>Act 2:33  Therefore being by the right hand of God exalted, and having </a:t>
            </a:r>
            <a:r>
              <a:rPr lang="en-US" u="sng" dirty="0"/>
              <a:t>received of the Father the promise of the Holy Ghost</a:t>
            </a:r>
            <a:r>
              <a:rPr lang="en-US" dirty="0"/>
              <a:t>, </a:t>
            </a:r>
            <a:r>
              <a:rPr lang="en-US" b="1" u="sng" dirty="0"/>
              <a:t>he hath shed forth this</a:t>
            </a:r>
            <a:r>
              <a:rPr lang="en-US" dirty="0"/>
              <a:t>, which ye now see and hear.</a:t>
            </a:r>
            <a:endParaRPr lang="en-US" sz="2600" dirty="0"/>
          </a:p>
          <a:p>
            <a:pPr lvl="1"/>
            <a:r>
              <a:rPr lang="en-US" dirty="0"/>
              <a:t>With Spirit from God, one can speak in any known or unknown </a:t>
            </a:r>
            <a:r>
              <a:rPr lang="en-US" dirty="0" err="1"/>
              <a:t>tounge</a:t>
            </a:r>
            <a:r>
              <a:rPr lang="en-US" dirty="0"/>
              <a:t>.</a:t>
            </a:r>
            <a:endParaRPr lang="en-US" sz="1800" dirty="0"/>
          </a:p>
          <a:p>
            <a:pPr lvl="1"/>
            <a:r>
              <a:rPr lang="en-US" dirty="0"/>
              <a:t>Without spirit, one could not speak.</a:t>
            </a:r>
            <a:endParaRPr lang="en-US" sz="1800" dirty="0"/>
          </a:p>
          <a:p>
            <a:pPr lvl="1"/>
            <a:r>
              <a:rPr lang="en-US" dirty="0" smtClean="0"/>
              <a:t>The </a:t>
            </a:r>
            <a:r>
              <a:rPr lang="en-US" dirty="0"/>
              <a:t>Holy Spirit is breath and speech and words.</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32</a:t>
            </a:fld>
            <a:endParaRPr lang="en-US"/>
          </a:p>
        </p:txBody>
      </p:sp>
    </p:spTree>
    <p:extLst>
      <p:ext uri="{BB962C8B-B14F-4D97-AF65-F5344CB8AC3E}">
        <p14:creationId xmlns:p14="http://schemas.microsoft.com/office/powerpoint/2010/main" val="7974976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33:6  </a:t>
            </a:r>
            <a:r>
              <a:rPr lang="en-US" u="sng" dirty="0"/>
              <a:t>By the word of the LORD were the heavens made</a:t>
            </a:r>
            <a:r>
              <a:rPr lang="en-US" dirty="0"/>
              <a:t>; and all the host of them </a:t>
            </a:r>
            <a:r>
              <a:rPr lang="en-US" u="sng" dirty="0"/>
              <a:t>by the breath of his mouth</a:t>
            </a:r>
            <a:r>
              <a:rPr lang="en-US" dirty="0"/>
              <a:t>.</a:t>
            </a:r>
            <a:endParaRPr lang="en-US" sz="2600" dirty="0"/>
          </a:p>
          <a:p>
            <a:pPr lvl="1"/>
            <a:r>
              <a:rPr lang="en-US" dirty="0"/>
              <a:t>Was it by his word or by his hand? The answer is Yes.</a:t>
            </a:r>
            <a:endParaRPr lang="en-US" sz="1800" dirty="0"/>
          </a:p>
          <a:p>
            <a:pPr lvl="1"/>
            <a:r>
              <a:rPr lang="en-US" dirty="0"/>
              <a:t>Breath and words work hand in hand and are essentially the same. </a:t>
            </a:r>
            <a:endParaRPr lang="en-US" sz="1800" dirty="0"/>
          </a:p>
          <a:p>
            <a:r>
              <a:rPr lang="en-US" dirty="0" smtClean="0"/>
              <a:t>John </a:t>
            </a:r>
            <a:r>
              <a:rPr lang="en-US" dirty="0"/>
              <a:t>3:8  The wind </a:t>
            </a:r>
            <a:r>
              <a:rPr lang="en-US" dirty="0" err="1"/>
              <a:t>bloweth</a:t>
            </a:r>
            <a:r>
              <a:rPr lang="en-US" dirty="0"/>
              <a:t> where it </a:t>
            </a:r>
            <a:r>
              <a:rPr lang="en-US" dirty="0" err="1"/>
              <a:t>listeth</a:t>
            </a:r>
            <a:r>
              <a:rPr lang="en-US" dirty="0"/>
              <a:t>, and </a:t>
            </a:r>
            <a:r>
              <a:rPr lang="en-US" u="sng" dirty="0"/>
              <a:t>thou </a:t>
            </a:r>
            <a:r>
              <a:rPr lang="en-US" u="sng" dirty="0" err="1"/>
              <a:t>hearest</a:t>
            </a:r>
            <a:r>
              <a:rPr lang="en-US" u="sng" dirty="0"/>
              <a:t> the sound thereof</a:t>
            </a:r>
            <a:r>
              <a:rPr lang="en-US" dirty="0"/>
              <a:t>, but canst not tell whence it cometh, and whither it </a:t>
            </a:r>
            <a:r>
              <a:rPr lang="en-US" dirty="0" err="1"/>
              <a:t>goeth</a:t>
            </a:r>
            <a:r>
              <a:rPr lang="en-US" dirty="0"/>
              <a:t>: </a:t>
            </a:r>
            <a:r>
              <a:rPr lang="en-US" u="sng" dirty="0"/>
              <a:t>so is every one that is born of the Spirit</a:t>
            </a:r>
            <a:r>
              <a:rPr lang="en-US" dirty="0"/>
              <a:t>.</a:t>
            </a:r>
            <a:endParaRPr lang="en-US" sz="2600" dirty="0"/>
          </a:p>
          <a:p>
            <a:pPr lvl="1"/>
            <a:r>
              <a:rPr lang="en-US" dirty="0"/>
              <a:t>Spirit is like hearing wind whistle, you can hear it, but you can’t really see it and you don’t really understand it. You can just experience a small piece of it.</a:t>
            </a:r>
          </a:p>
          <a:p>
            <a:pPr lvl="1"/>
            <a:r>
              <a:rPr lang="en-US" dirty="0"/>
              <a:t>You can hear my words, but you can’t touch them.</a:t>
            </a:r>
          </a:p>
          <a:p>
            <a:pPr lvl="1"/>
            <a:r>
              <a:rPr lang="en-US" dirty="0"/>
              <a:t>Everyday we experience a small bit of the life, power, breath that is the Holy Spirit.</a:t>
            </a:r>
          </a:p>
          <a:p>
            <a:pPr lvl="1"/>
            <a:r>
              <a:rPr lang="en-US" dirty="0"/>
              <a:t>When you hear me speak words, you are hearing a bit of spirit</a:t>
            </a:r>
            <a:r>
              <a:rPr lang="en-US" dirty="0" smtClean="0"/>
              <a:t>.</a:t>
            </a:r>
          </a:p>
          <a:p>
            <a:pPr lvl="1"/>
            <a:r>
              <a:rPr lang="en-US" dirty="0" smtClean="0"/>
              <a:t>The only reason you can speak is because of the spirit the God loaned you (mankind).</a:t>
            </a:r>
            <a:endParaRPr lang="en-US" dirty="0"/>
          </a:p>
          <a:p>
            <a:pPr marL="0" indent="0">
              <a:buNone/>
            </a:pPr>
            <a:r>
              <a:rPr lang="en-US" dirty="0" smtClean="0">
                <a:solidFill>
                  <a:schemeClr val="tx1">
                    <a:lumMod val="65000"/>
                    <a:lumOff val="35000"/>
                  </a:schemeClr>
                </a:solidFill>
              </a:rPr>
              <a:t>Putting together what we’ve learned now, let’s use it to shine a light on some other scriptures:</a:t>
            </a:r>
            <a:endParaRPr lang="en-US" sz="2600" dirty="0">
              <a:solidFill>
                <a:schemeClr val="tx1">
                  <a:lumMod val="65000"/>
                  <a:lumOff val="35000"/>
                </a:schemeClr>
              </a:solidFill>
            </a:endParaRP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33</a:t>
            </a:fld>
            <a:endParaRPr lang="en-US"/>
          </a:p>
        </p:txBody>
      </p:sp>
    </p:spTree>
    <p:extLst>
      <p:ext uri="{BB962C8B-B14F-4D97-AF65-F5344CB8AC3E}">
        <p14:creationId xmlns:p14="http://schemas.microsoft.com/office/powerpoint/2010/main" val="20107566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Genesis 4:8-10  And Cain talked with Abel his brother: and it came to pass, when they were in the field, that Cain rose up against Abel his brother, and slew him.  9  And the LORD said unto Cain, Where is Abel thy brother? And he said, I know not: Am I my brother's keeper?  10  And he said, What hast thou done? </a:t>
            </a:r>
            <a:r>
              <a:rPr lang="en-US" u="sng" dirty="0"/>
              <a:t>the voice of thy brother's blood </a:t>
            </a:r>
            <a:r>
              <a:rPr lang="en-US" u="sng" dirty="0" err="1"/>
              <a:t>crieth</a:t>
            </a:r>
            <a:r>
              <a:rPr lang="en-US" dirty="0"/>
              <a:t> unto me from the ground.</a:t>
            </a:r>
            <a:endParaRPr lang="en-US" sz="2600" dirty="0"/>
          </a:p>
          <a:p>
            <a:pPr lvl="1"/>
            <a:r>
              <a:rPr lang="en-US" dirty="0"/>
              <a:t>How does blood have a voice</a:t>
            </a:r>
            <a:r>
              <a:rPr lang="en-US" dirty="0" smtClean="0"/>
              <a:t>?</a:t>
            </a:r>
          </a:p>
          <a:p>
            <a:pPr lvl="1"/>
            <a:r>
              <a:rPr lang="en-US" dirty="0" smtClean="0"/>
              <a:t>Well we know the only thing that enables speech is breath/spirit.</a:t>
            </a:r>
          </a:p>
          <a:p>
            <a:pPr lvl="1"/>
            <a:r>
              <a:rPr lang="en-US" dirty="0" smtClean="0"/>
              <a:t>So is God saying that blood has spirit?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34</a:t>
            </a:fld>
            <a:endParaRPr lang="en-US"/>
          </a:p>
        </p:txBody>
      </p:sp>
    </p:spTree>
    <p:extLst>
      <p:ext uri="{BB962C8B-B14F-4D97-AF65-F5344CB8AC3E}">
        <p14:creationId xmlns:p14="http://schemas.microsoft.com/office/powerpoint/2010/main" val="5286676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Leviticus 17:11  For </a:t>
            </a:r>
            <a:r>
              <a:rPr lang="en-US" u="sng" dirty="0"/>
              <a:t>the life of the flesh is in the blood</a:t>
            </a:r>
            <a:r>
              <a:rPr lang="en-US" dirty="0"/>
              <a:t>: and I have given it to you upon the altar to make an atonement for your souls: for it is the blood that maketh an atonement for the soul.</a:t>
            </a:r>
          </a:p>
          <a:p>
            <a:pPr lvl="1"/>
            <a:r>
              <a:rPr lang="en-US" dirty="0"/>
              <a:t>We know that without the blood, our body is dead. </a:t>
            </a:r>
          </a:p>
          <a:p>
            <a:pPr lvl="1"/>
            <a:r>
              <a:rPr lang="en-US" dirty="0"/>
              <a:t>But this verse explains that there is life/spirit </a:t>
            </a:r>
            <a:r>
              <a:rPr lang="en-US" b="1" u="sng" dirty="0"/>
              <a:t>IN</a:t>
            </a:r>
            <a:r>
              <a:rPr lang="en-US" dirty="0"/>
              <a:t> our blood.</a:t>
            </a:r>
          </a:p>
          <a:p>
            <a:pPr lvl="1"/>
            <a:r>
              <a:rPr lang="en-US" dirty="0"/>
              <a:t>Blood doesn’t give you life, it just carries it!</a:t>
            </a:r>
          </a:p>
          <a:p>
            <a:pPr lvl="1"/>
            <a:r>
              <a:rPr lang="en-US" dirty="0"/>
              <a:t>Your blood contains your life, your spirit that God gave you.</a:t>
            </a:r>
          </a:p>
          <a:p>
            <a:pPr marL="0" indent="0">
              <a:buNone/>
            </a:pPr>
            <a:r>
              <a:rPr lang="en-US" u="sng" dirty="0" smtClean="0">
                <a:solidFill>
                  <a:schemeClr val="tx1">
                    <a:lumMod val="65000"/>
                    <a:lumOff val="35000"/>
                  </a:schemeClr>
                </a:solidFill>
              </a:rPr>
              <a:t>The Internet says</a:t>
            </a:r>
            <a:r>
              <a:rPr lang="en-US" dirty="0" smtClean="0">
                <a:solidFill>
                  <a:schemeClr val="tx1">
                    <a:lumMod val="65000"/>
                    <a:lumOff val="35000"/>
                  </a:schemeClr>
                </a:solidFill>
              </a:rPr>
              <a:t>: </a:t>
            </a:r>
            <a:r>
              <a:rPr lang="en-US" b="1" dirty="0" smtClean="0">
                <a:solidFill>
                  <a:schemeClr val="tx1">
                    <a:lumMod val="65000"/>
                    <a:lumOff val="35000"/>
                  </a:schemeClr>
                </a:solidFill>
              </a:rPr>
              <a:t>Blood</a:t>
            </a:r>
            <a:r>
              <a:rPr lang="en-US" dirty="0">
                <a:solidFill>
                  <a:schemeClr val="tx1">
                    <a:lumMod val="65000"/>
                    <a:lumOff val="35000"/>
                  </a:schemeClr>
                </a:solidFill>
              </a:rPr>
              <a:t> is a combination of plasma (</a:t>
            </a:r>
            <a:r>
              <a:rPr lang="en-US" b="1" u="sng" dirty="0">
                <a:solidFill>
                  <a:schemeClr val="tx1">
                    <a:lumMod val="65000"/>
                    <a:lumOff val="35000"/>
                  </a:schemeClr>
                </a:solidFill>
              </a:rPr>
              <a:t>water</a:t>
            </a:r>
            <a:r>
              <a:rPr lang="en-US" dirty="0">
                <a:solidFill>
                  <a:schemeClr val="tx1">
                    <a:lumMod val="65000"/>
                    <a:lumOff val="35000"/>
                  </a:schemeClr>
                </a:solidFill>
              </a:rPr>
              <a:t>y liquid) and cells that float in it. It is a specialized bodily fluid that supplies essential substances and nutrients, such as </a:t>
            </a:r>
            <a:r>
              <a:rPr lang="en-US" b="1" u="sng" dirty="0">
                <a:solidFill>
                  <a:schemeClr val="tx1">
                    <a:lumMod val="65000"/>
                    <a:lumOff val="35000"/>
                  </a:schemeClr>
                </a:solidFill>
              </a:rPr>
              <a:t>sugar</a:t>
            </a:r>
            <a:r>
              <a:rPr lang="en-US" dirty="0">
                <a:solidFill>
                  <a:schemeClr val="tx1">
                    <a:lumMod val="65000"/>
                    <a:lumOff val="35000"/>
                  </a:schemeClr>
                </a:solidFill>
              </a:rPr>
              <a:t>, </a:t>
            </a:r>
            <a:r>
              <a:rPr lang="en-US" b="1" u="sng" dirty="0">
                <a:solidFill>
                  <a:schemeClr val="tx1">
                    <a:lumMod val="65000"/>
                    <a:lumOff val="35000"/>
                  </a:schemeClr>
                </a:solidFill>
              </a:rPr>
              <a:t>oxygen</a:t>
            </a:r>
            <a:r>
              <a:rPr lang="en-US" dirty="0">
                <a:solidFill>
                  <a:schemeClr val="tx1">
                    <a:lumMod val="65000"/>
                    <a:lumOff val="35000"/>
                  </a:schemeClr>
                </a:solidFill>
              </a:rPr>
              <a:t>, and hormones to our </a:t>
            </a:r>
            <a:r>
              <a:rPr lang="en-US" dirty="0" smtClean="0">
                <a:solidFill>
                  <a:schemeClr val="tx1">
                    <a:lumMod val="65000"/>
                    <a:lumOff val="35000"/>
                  </a:schemeClr>
                </a:solidFill>
              </a:rPr>
              <a:t>cells</a:t>
            </a:r>
          </a:p>
          <a:p>
            <a:pPr lvl="1"/>
            <a:r>
              <a:rPr lang="en-US" dirty="0">
                <a:solidFill>
                  <a:prstClr val="white">
                    <a:lumMod val="50000"/>
                  </a:prstClr>
                </a:solidFill>
              </a:rPr>
              <a:t>Your </a:t>
            </a:r>
            <a:r>
              <a:rPr lang="en-US" dirty="0" smtClean="0">
                <a:solidFill>
                  <a:prstClr val="white">
                    <a:lumMod val="50000"/>
                  </a:prstClr>
                </a:solidFill>
              </a:rPr>
              <a:t>breath, your spirit, your life is IN your blood.</a:t>
            </a:r>
            <a:endParaRPr lang="en-US" dirty="0">
              <a:solidFill>
                <a:prstClr val="white">
                  <a:lumMod val="50000"/>
                </a:prstClr>
              </a:solidFill>
            </a:endParaRPr>
          </a:p>
          <a:p>
            <a:pPr marL="0" indent="0">
              <a:buNone/>
            </a:pPr>
            <a:endParaRPr lang="en-US" dirty="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35</a:t>
            </a:fld>
            <a:endParaRPr lang="en-US"/>
          </a:p>
        </p:txBody>
      </p:sp>
    </p:spTree>
    <p:extLst>
      <p:ext uri="{BB962C8B-B14F-4D97-AF65-F5344CB8AC3E}">
        <p14:creationId xmlns:p14="http://schemas.microsoft.com/office/powerpoint/2010/main" val="35930683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Revelation 22:1-2  And he shewed me </a:t>
            </a:r>
            <a:r>
              <a:rPr lang="en-US" u="sng" dirty="0"/>
              <a:t>a pure river of water of life</a:t>
            </a:r>
            <a:r>
              <a:rPr lang="en-US" dirty="0"/>
              <a:t>, clear as crystal, </a:t>
            </a:r>
            <a:r>
              <a:rPr lang="en-US" u="sng" dirty="0"/>
              <a:t>proceeding out of the throne of God and of the Lamb</a:t>
            </a:r>
            <a:r>
              <a:rPr lang="en-US" dirty="0"/>
              <a:t>.  2  In the midst of the street of it, and on either side of the river, was there </a:t>
            </a:r>
            <a:r>
              <a:rPr lang="en-US" u="sng" dirty="0"/>
              <a:t>the tree of life</a:t>
            </a:r>
            <a:r>
              <a:rPr lang="en-US" dirty="0"/>
              <a:t>, which bare twelve manner of fruits, and yielded her fruit every month: and the leaves of the tree were for the healing of the nations</a:t>
            </a:r>
            <a:r>
              <a:rPr lang="en-US" dirty="0" smtClean="0"/>
              <a:t>.</a:t>
            </a:r>
          </a:p>
          <a:p>
            <a:pPr lvl="1"/>
            <a:r>
              <a:rPr lang="en-US" dirty="0" smtClean="0"/>
              <a:t>There is supposed to be life in water. The Holy Spirit is that life and breath in living water.</a:t>
            </a:r>
          </a:p>
          <a:p>
            <a:r>
              <a:rPr lang="en-US" dirty="0"/>
              <a:t>John 7:38  He that believeth on me, as the scripture hath said, out of his belly shall flow rivers of living water</a:t>
            </a:r>
            <a:r>
              <a:rPr lang="en-US" dirty="0" smtClean="0"/>
              <a:t>.</a:t>
            </a:r>
          </a:p>
          <a:p>
            <a:pPr lvl="1"/>
            <a:r>
              <a:rPr lang="en-US" dirty="0" smtClean="0"/>
              <a:t>It will be living water in our veins.</a:t>
            </a:r>
          </a:p>
          <a:p>
            <a:pPr lvl="1"/>
            <a:r>
              <a:rPr lang="en-US" dirty="0" smtClean="0"/>
              <a:t>We </a:t>
            </a:r>
            <a:r>
              <a:rPr lang="en-US" dirty="0"/>
              <a:t>as Christians are connected to the source of life, the Holy Spirit</a:t>
            </a:r>
            <a:r>
              <a:rPr lang="en-US" dirty="0" smtClean="0"/>
              <a:t>.</a:t>
            </a:r>
            <a:r>
              <a:rPr lang="en-US" sz="1800" dirty="0"/>
              <a:t> </a:t>
            </a:r>
            <a:r>
              <a:rPr lang="en-US" sz="1800" dirty="0" smtClean="0"/>
              <a:t>Our bodies will one day be as well.</a:t>
            </a:r>
            <a:endParaRPr lang="en-US" dirty="0"/>
          </a:p>
          <a:p>
            <a:pPr lvl="1"/>
            <a:endParaRPr lang="en-US" dirty="0"/>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36</a:t>
            </a:fld>
            <a:endParaRPr lang="en-US"/>
          </a:p>
        </p:txBody>
      </p:sp>
    </p:spTree>
    <p:extLst>
      <p:ext uri="{BB962C8B-B14F-4D97-AF65-F5344CB8AC3E}">
        <p14:creationId xmlns:p14="http://schemas.microsoft.com/office/powerpoint/2010/main" val="9268912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2:13  For my people have committed two evils; they have forsaken </a:t>
            </a:r>
            <a:r>
              <a:rPr lang="en-US" u="sng" dirty="0"/>
              <a:t>me the fountain of living waters</a:t>
            </a:r>
            <a:r>
              <a:rPr lang="en-US" dirty="0"/>
              <a:t>, and hewed them out cisterns, </a:t>
            </a:r>
            <a:r>
              <a:rPr lang="en-US" u="sng" dirty="0"/>
              <a:t>broken cisterns, that can hold no water</a:t>
            </a:r>
            <a:r>
              <a:rPr lang="en-US" dirty="0"/>
              <a:t>.</a:t>
            </a:r>
          </a:p>
          <a:p>
            <a:pPr lvl="1"/>
            <a:r>
              <a:rPr lang="en-US" dirty="0"/>
              <a:t>But Satan changed the water to blood</a:t>
            </a:r>
            <a:r>
              <a:rPr lang="en-US" dirty="0" smtClean="0"/>
              <a:t>! Living water to dying water. </a:t>
            </a:r>
          </a:p>
          <a:p>
            <a:pPr lvl="2"/>
            <a:r>
              <a:rPr lang="en-US" dirty="0" smtClean="0"/>
              <a:t>Wine turns to vinegar.</a:t>
            </a:r>
          </a:p>
          <a:p>
            <a:r>
              <a:rPr lang="en-US" dirty="0"/>
              <a:t>2 Peter 2:17  These are </a:t>
            </a:r>
            <a:r>
              <a:rPr lang="en-US" u="sng" dirty="0"/>
              <a:t>wells without water</a:t>
            </a:r>
            <a:r>
              <a:rPr lang="en-US" dirty="0"/>
              <a:t>, clouds that are carried with a tempest; to whom the mist of darkness is reserved for ever</a:t>
            </a:r>
            <a:r>
              <a:rPr lang="en-US" dirty="0" smtClean="0"/>
              <a:t>.</a:t>
            </a:r>
            <a:endParaRPr lang="en-US" dirty="0"/>
          </a:p>
          <a:p>
            <a:pPr lvl="1"/>
            <a:r>
              <a:rPr lang="en-US" dirty="0"/>
              <a:t>Every human on this earth has a little bit of spirit from God in their veins. </a:t>
            </a:r>
          </a:p>
          <a:p>
            <a:pPr lvl="1"/>
            <a:r>
              <a:rPr lang="en-US" dirty="0"/>
              <a:t>Satan turned the living water into blood, but it retained the spirit (life) from God.</a:t>
            </a:r>
          </a:p>
          <a:p>
            <a:pPr lvl="1"/>
            <a:r>
              <a:rPr lang="en-US" dirty="0"/>
              <a:t>And now our life is in our blood. What is the problem with that</a:t>
            </a:r>
            <a:r>
              <a:rPr lang="en-US" dirty="0" smtClean="0"/>
              <a:t>?</a:t>
            </a:r>
          </a:p>
          <a:p>
            <a:pPr lvl="1"/>
            <a:r>
              <a:rPr lang="en-US" dirty="0" smtClean="0"/>
              <a:t>Blood cannot hold the life!</a:t>
            </a:r>
            <a:endParaRPr lang="en-US" dirty="0"/>
          </a:p>
          <a:p>
            <a:pPr lvl="1"/>
            <a:r>
              <a:rPr lang="en-US" dirty="0"/>
              <a:t>God requires not blood, but shed blood! Why</a:t>
            </a:r>
            <a:r>
              <a:rPr lang="en-US" dirty="0" smtClean="0"/>
              <a:t>?</a:t>
            </a:r>
          </a:p>
          <a:p>
            <a:r>
              <a:rPr lang="en-US" dirty="0"/>
              <a:t>Ecclesiastes 12:7  Then shall </a:t>
            </a:r>
            <a:r>
              <a:rPr lang="en-US" u="sng" dirty="0"/>
              <a:t>the dust return to the earth</a:t>
            </a:r>
            <a:r>
              <a:rPr lang="en-US" dirty="0"/>
              <a:t> as it was: and </a:t>
            </a:r>
            <a:r>
              <a:rPr lang="en-US" u="sng" dirty="0"/>
              <a:t>the spirit shall return unto God</a:t>
            </a:r>
            <a:r>
              <a:rPr lang="en-US" dirty="0"/>
              <a:t> who gave it</a:t>
            </a:r>
            <a:r>
              <a:rPr lang="en-US" dirty="0" smtClean="0"/>
              <a:t>.</a:t>
            </a:r>
          </a:p>
          <a:p>
            <a:pPr lvl="1"/>
            <a:r>
              <a:rPr lang="en-US" sz="1800" dirty="0" smtClean="0"/>
              <a:t>In your blood dwells the life and breath that God loaned you.</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37</a:t>
            </a:fld>
            <a:endParaRPr lang="en-US"/>
          </a:p>
        </p:txBody>
      </p:sp>
    </p:spTree>
    <p:extLst>
      <p:ext uri="{BB962C8B-B14F-4D97-AF65-F5344CB8AC3E}">
        <p14:creationId xmlns:p14="http://schemas.microsoft.com/office/powerpoint/2010/main" val="33713872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Job 17:1  </a:t>
            </a:r>
            <a:r>
              <a:rPr lang="en-US" u="sng" dirty="0"/>
              <a:t>My breath is corrupt</a:t>
            </a:r>
            <a:r>
              <a:rPr lang="en-US" dirty="0"/>
              <a:t>, my days are extinct, the graves are ready for me</a:t>
            </a:r>
            <a:r>
              <a:rPr lang="en-US" dirty="0" smtClean="0"/>
              <a:t>.</a:t>
            </a:r>
          </a:p>
          <a:p>
            <a:pPr lvl="1"/>
            <a:r>
              <a:rPr lang="en-US" dirty="0"/>
              <a:t>The spirit in our blood is now covered and contaminated in blood</a:t>
            </a:r>
            <a:r>
              <a:rPr lang="en-US" dirty="0" smtClean="0"/>
              <a:t>.</a:t>
            </a:r>
            <a:endParaRPr lang="en-US" dirty="0"/>
          </a:p>
          <a:p>
            <a:r>
              <a:rPr lang="en-US" dirty="0" smtClean="0"/>
              <a:t>James </a:t>
            </a:r>
            <a:r>
              <a:rPr lang="en-US" dirty="0"/>
              <a:t>4:5  Do ye think that the scripture saith in vain, </a:t>
            </a:r>
            <a:r>
              <a:rPr lang="en-US" u="sng" dirty="0"/>
              <a:t>The spirit that </a:t>
            </a:r>
            <a:r>
              <a:rPr lang="en-US" u="sng" dirty="0" err="1"/>
              <a:t>dwelleth</a:t>
            </a:r>
            <a:r>
              <a:rPr lang="en-US" u="sng" dirty="0"/>
              <a:t> in us</a:t>
            </a:r>
            <a:r>
              <a:rPr lang="en-US" dirty="0"/>
              <a:t> </a:t>
            </a:r>
            <a:r>
              <a:rPr lang="en-US" b="1" u="sng" dirty="0" err="1"/>
              <a:t>lusteth</a:t>
            </a:r>
            <a:r>
              <a:rPr lang="en-US" b="1" u="sng" dirty="0"/>
              <a:t> to envy</a:t>
            </a:r>
            <a:r>
              <a:rPr lang="en-US" dirty="0"/>
              <a:t>?</a:t>
            </a:r>
            <a:endParaRPr lang="en-US" sz="2600" dirty="0"/>
          </a:p>
          <a:p>
            <a:r>
              <a:rPr lang="en-US" dirty="0" smtClean="0"/>
              <a:t>Genesis </a:t>
            </a:r>
            <a:r>
              <a:rPr lang="en-US" dirty="0"/>
              <a:t>9:5-6  And surely </a:t>
            </a:r>
            <a:r>
              <a:rPr lang="en-US" u="sng" dirty="0"/>
              <a:t>your blood of your lives will I require</a:t>
            </a:r>
            <a:r>
              <a:rPr lang="en-US" dirty="0"/>
              <a:t>; at the hand of every beast will I require it, and at the hand of man; at the hand of every man's brother </a:t>
            </a:r>
            <a:r>
              <a:rPr lang="en-US" u="sng" dirty="0"/>
              <a:t>will I require </a:t>
            </a:r>
            <a:r>
              <a:rPr lang="en-US" b="1" u="sng" dirty="0"/>
              <a:t>the life</a:t>
            </a:r>
            <a:r>
              <a:rPr lang="en-US" u="sng" dirty="0"/>
              <a:t> of man</a:t>
            </a:r>
            <a:r>
              <a:rPr lang="en-US" dirty="0"/>
              <a:t>.  6  Whoso </a:t>
            </a:r>
            <a:r>
              <a:rPr lang="en-US" dirty="0" err="1"/>
              <a:t>sheddeth</a:t>
            </a:r>
            <a:r>
              <a:rPr lang="en-US" dirty="0"/>
              <a:t> man's blood, by man shall his blood be shed: for in the image of God made he man.</a:t>
            </a:r>
            <a:endParaRPr lang="en-US" sz="2600" dirty="0"/>
          </a:p>
          <a:p>
            <a:pPr lvl="1"/>
            <a:r>
              <a:rPr lang="en-US" dirty="0"/>
              <a:t>God requires blood to be shed. Why?</a:t>
            </a:r>
          </a:p>
          <a:p>
            <a:pPr lvl="1"/>
            <a:r>
              <a:rPr lang="en-US" dirty="0"/>
              <a:t>He requires his spirit, his life, back to him</a:t>
            </a:r>
            <a:r>
              <a:rPr lang="en-US" dirty="0" smtClean="0"/>
              <a:t>.</a:t>
            </a:r>
            <a:endParaRPr lang="en-US" dirty="0"/>
          </a:p>
          <a:p>
            <a:pPr lvl="1"/>
            <a:r>
              <a:rPr lang="en-US" dirty="0"/>
              <a:t>There is spirit, life, on loan to you, residing in your veins</a:t>
            </a:r>
            <a:r>
              <a:rPr lang="en-US" dirty="0" smtClean="0"/>
              <a:t>.</a:t>
            </a:r>
          </a:p>
          <a:p>
            <a:pPr lvl="1"/>
            <a:r>
              <a:rPr lang="en-US" dirty="0"/>
              <a:t>If God took back his spirit now, man would drop dead.</a:t>
            </a:r>
          </a:p>
          <a:p>
            <a:pPr lvl="1"/>
            <a:r>
              <a:rPr lang="en-US" dirty="0"/>
              <a:t>The blood has to be shed, so that the spirit (the breath) can be separated</a:t>
            </a:r>
            <a:r>
              <a:rPr lang="en-US" dirty="0" smtClean="0"/>
              <a:t>.</a:t>
            </a:r>
            <a:endParaRPr lang="en-US" dirty="0"/>
          </a:p>
          <a:p>
            <a:pPr lvl="1"/>
            <a:r>
              <a:rPr lang="en-US" dirty="0"/>
              <a:t>Don’t send spirit back to him before he requires it though</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38</a:t>
            </a:fld>
            <a:endParaRPr lang="en-US"/>
          </a:p>
        </p:txBody>
      </p:sp>
    </p:spTree>
    <p:extLst>
      <p:ext uri="{BB962C8B-B14F-4D97-AF65-F5344CB8AC3E}">
        <p14:creationId xmlns:p14="http://schemas.microsoft.com/office/powerpoint/2010/main" val="42716830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Luke </a:t>
            </a:r>
            <a:r>
              <a:rPr lang="en-US" dirty="0"/>
              <a:t>11:50-51  That </a:t>
            </a:r>
            <a:r>
              <a:rPr lang="en-US" u="sng" dirty="0"/>
              <a:t>the blood of all the prophets</a:t>
            </a:r>
            <a:r>
              <a:rPr lang="en-US" dirty="0"/>
              <a:t>, which was shed from the foundation of the world, </a:t>
            </a:r>
            <a:r>
              <a:rPr lang="en-US" u="sng" dirty="0"/>
              <a:t>may be required of this generation</a:t>
            </a:r>
            <a:r>
              <a:rPr lang="en-US" dirty="0"/>
              <a:t>;  51  </a:t>
            </a:r>
            <a:r>
              <a:rPr lang="en-US" u="sng" dirty="0"/>
              <a:t>From the blood of Abel unto the blood of Zacharias</a:t>
            </a:r>
            <a:r>
              <a:rPr lang="en-US" dirty="0"/>
              <a:t>, which perished between the altar and the temple: verily I say unto you, It shall be required of this generation.</a:t>
            </a:r>
            <a:endParaRPr lang="en-US" sz="2600" dirty="0"/>
          </a:p>
          <a:p>
            <a:pPr lvl="1"/>
            <a:r>
              <a:rPr lang="en-US" dirty="0" smtClean="0"/>
              <a:t>God requires his Spirit back from our blood.</a:t>
            </a:r>
          </a:p>
          <a:p>
            <a:pPr lvl="1"/>
            <a:r>
              <a:rPr lang="en-US" dirty="0" smtClean="0"/>
              <a:t>If you shed blood, that spirit cries out from the ground to return unto God.</a:t>
            </a:r>
          </a:p>
          <a:p>
            <a:pPr lvl="1"/>
            <a:r>
              <a:rPr lang="en-US" dirty="0" smtClean="0"/>
              <a:t>Since he did not call it back himself, he requires the life (spirit) of the murderer.</a:t>
            </a:r>
          </a:p>
          <a:p>
            <a:pPr lvl="1"/>
            <a:r>
              <a:rPr lang="en-US" dirty="0" smtClean="0"/>
              <a:t>That is pretty crazy stuff!</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39</a:t>
            </a:fld>
            <a:endParaRPr lang="en-US"/>
          </a:p>
        </p:txBody>
      </p:sp>
    </p:spTree>
    <p:extLst>
      <p:ext uri="{BB962C8B-B14F-4D97-AF65-F5344CB8AC3E}">
        <p14:creationId xmlns:p14="http://schemas.microsoft.com/office/powerpoint/2010/main" val="16555759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solidFill>
                  <a:schemeClr val="tx1">
                    <a:lumMod val="65000"/>
                    <a:lumOff val="35000"/>
                  </a:schemeClr>
                </a:solidFill>
              </a:rPr>
              <a:t>Ever wonder why God enjoyed the smell of animal sacrifices?</a:t>
            </a:r>
          </a:p>
          <a:p>
            <a:r>
              <a:rPr lang="en-US" dirty="0" smtClean="0"/>
              <a:t>Genesis </a:t>
            </a:r>
            <a:r>
              <a:rPr lang="en-US" dirty="0"/>
              <a:t>8:20-21  And Noah </a:t>
            </a:r>
            <a:r>
              <a:rPr lang="en-US" dirty="0" err="1"/>
              <a:t>builded</a:t>
            </a:r>
            <a:r>
              <a:rPr lang="en-US" dirty="0"/>
              <a:t> an altar unto the LORD; and took of every clean beast, and of every clean fowl, and offered burnt offerings on the altar.  21  And </a:t>
            </a:r>
            <a:r>
              <a:rPr lang="en-US" u="sng" dirty="0"/>
              <a:t>the LORD smelled a sweet </a:t>
            </a:r>
            <a:r>
              <a:rPr lang="en-US" u="sng" dirty="0" err="1"/>
              <a:t>savour</a:t>
            </a:r>
            <a:r>
              <a:rPr lang="en-US" dirty="0"/>
              <a:t>; and the LORD said in his heart, I will not again curse the ground any more for man's sake; for the imagination of man's heart is evil from his youth; neither will I again smite any more every thing living, as I have done</a:t>
            </a:r>
            <a:r>
              <a:rPr lang="en-US" dirty="0" smtClean="0"/>
              <a:t>.</a:t>
            </a:r>
            <a:endParaRPr lang="en-US" dirty="0"/>
          </a:p>
          <a:p>
            <a:pPr lvl="1"/>
            <a:r>
              <a:rPr lang="en-US" dirty="0" smtClean="0"/>
              <a:t>They were sending back his own breath! </a:t>
            </a:r>
          </a:p>
          <a:p>
            <a:pPr lvl="1"/>
            <a:r>
              <a:rPr lang="en-US" dirty="0" smtClean="0"/>
              <a:t>Stripping the life/breath from the blood.</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40</a:t>
            </a:fld>
            <a:endParaRPr lang="en-US"/>
          </a:p>
        </p:txBody>
      </p:sp>
    </p:spTree>
    <p:extLst>
      <p:ext uri="{BB962C8B-B14F-4D97-AF65-F5344CB8AC3E}">
        <p14:creationId xmlns:p14="http://schemas.microsoft.com/office/powerpoint/2010/main" val="35934297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4:4  But he answered and said, It is written, Man shall not </a:t>
            </a:r>
            <a:r>
              <a:rPr lang="en-US" u="sng" dirty="0"/>
              <a:t>live</a:t>
            </a:r>
            <a:r>
              <a:rPr lang="en-US" dirty="0"/>
              <a:t> by bread alone, but </a:t>
            </a:r>
            <a:r>
              <a:rPr lang="en-US" u="sng" dirty="0"/>
              <a:t>by every word that </a:t>
            </a:r>
            <a:r>
              <a:rPr lang="en-US" u="sng" dirty="0" err="1"/>
              <a:t>proceedeth</a:t>
            </a:r>
            <a:r>
              <a:rPr lang="en-US" u="sng" dirty="0"/>
              <a:t> out of the mouth of God</a:t>
            </a:r>
            <a:r>
              <a:rPr lang="en-US" dirty="0" smtClean="0"/>
              <a:t>.</a:t>
            </a:r>
          </a:p>
          <a:p>
            <a:pPr lvl="1"/>
            <a:r>
              <a:rPr lang="en-US" dirty="0" smtClean="0"/>
              <a:t>His word, his speech is the spirit of life.</a:t>
            </a:r>
            <a:endParaRPr lang="en-US" dirty="0"/>
          </a:p>
          <a:p>
            <a:r>
              <a:rPr lang="en-US" dirty="0" smtClean="0"/>
              <a:t>Deuteronomy </a:t>
            </a:r>
            <a:r>
              <a:rPr lang="en-US" dirty="0"/>
              <a:t>18:17-19  And the LORD said unto me, They have well spoken that which they have spoken.  18  I will raise them up a Prophet from among their brethren, like unto thee, and will put </a:t>
            </a:r>
            <a:r>
              <a:rPr lang="en-US" u="sng" dirty="0"/>
              <a:t>my words</a:t>
            </a:r>
            <a:r>
              <a:rPr lang="en-US" dirty="0"/>
              <a:t> in his mouth; and </a:t>
            </a:r>
            <a:r>
              <a:rPr lang="en-US" u="sng" dirty="0"/>
              <a:t>he shall speak</a:t>
            </a:r>
            <a:r>
              <a:rPr lang="en-US" dirty="0"/>
              <a:t> unto them all that I shall command him.  19  And it shall come to pass, that whosoever will not hearken unto </a:t>
            </a:r>
            <a:r>
              <a:rPr lang="en-US" u="sng" dirty="0"/>
              <a:t>my words which he shall speak</a:t>
            </a:r>
            <a:r>
              <a:rPr lang="en-US" dirty="0"/>
              <a:t> in my name, </a:t>
            </a:r>
            <a:r>
              <a:rPr lang="en-US" b="1" u="sng" dirty="0"/>
              <a:t>I will require it of him</a:t>
            </a:r>
            <a:r>
              <a:rPr lang="en-US" dirty="0"/>
              <a:t>.</a:t>
            </a:r>
            <a:endParaRPr lang="en-US" sz="2600" dirty="0"/>
          </a:p>
          <a:p>
            <a:pPr lvl="1"/>
            <a:r>
              <a:rPr lang="en-US" dirty="0"/>
              <a:t>When he speaks and breathes out his words, he is yet lending out more spirit and </a:t>
            </a:r>
            <a:r>
              <a:rPr lang="en-US" dirty="0" smtClean="0"/>
              <a:t>life. </a:t>
            </a:r>
          </a:p>
          <a:p>
            <a:pPr lvl="1"/>
            <a:r>
              <a:rPr lang="en-US" dirty="0" smtClean="0"/>
              <a:t>And if they do not bring forth life in the hearer then </a:t>
            </a:r>
            <a:r>
              <a:rPr lang="en-US" dirty="0"/>
              <a:t>H</a:t>
            </a:r>
            <a:r>
              <a:rPr lang="en-US" dirty="0" smtClean="0"/>
              <a:t>e </a:t>
            </a:r>
            <a:r>
              <a:rPr lang="en-US" dirty="0"/>
              <a:t>requires them back. </a:t>
            </a:r>
            <a:endParaRPr lang="en-US" dirty="0" smtClean="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41</a:t>
            </a:fld>
            <a:endParaRPr lang="en-US"/>
          </a:p>
        </p:txBody>
      </p:sp>
    </p:spTree>
    <p:extLst>
      <p:ext uri="{BB962C8B-B14F-4D97-AF65-F5344CB8AC3E}">
        <p14:creationId xmlns:p14="http://schemas.microsoft.com/office/powerpoint/2010/main" val="9573836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11:36  For </a:t>
            </a:r>
            <a:r>
              <a:rPr lang="en-US" b="1" u="sng" dirty="0"/>
              <a:t>of him</a:t>
            </a:r>
            <a:r>
              <a:rPr lang="en-US" dirty="0"/>
              <a:t>, and </a:t>
            </a:r>
            <a:r>
              <a:rPr lang="en-US" b="1" u="sng" dirty="0"/>
              <a:t>through him</a:t>
            </a:r>
            <a:r>
              <a:rPr lang="en-US" dirty="0"/>
              <a:t>, and </a:t>
            </a:r>
            <a:r>
              <a:rPr lang="en-US" b="1" u="sng" dirty="0"/>
              <a:t>to him</a:t>
            </a:r>
            <a:r>
              <a:rPr lang="en-US" dirty="0"/>
              <a:t>, are all things: to whom be glory for ever. Amen</a:t>
            </a:r>
            <a:r>
              <a:rPr lang="en-US" dirty="0" smtClean="0"/>
              <a:t>.</a:t>
            </a:r>
            <a:endParaRPr lang="en-US" dirty="0"/>
          </a:p>
          <a:p>
            <a:pPr lvl="1"/>
            <a:r>
              <a:rPr lang="en-US" dirty="0" smtClean="0"/>
              <a:t>All life circles back to God.</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42</a:t>
            </a:fld>
            <a:endParaRPr lang="en-US"/>
          </a:p>
        </p:txBody>
      </p:sp>
    </p:spTree>
    <p:extLst>
      <p:ext uri="{BB962C8B-B14F-4D97-AF65-F5344CB8AC3E}">
        <p14:creationId xmlns:p14="http://schemas.microsoft.com/office/powerpoint/2010/main" val="97742832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Daniel 10:17  For how can the servant of this my lord talk with this my lord? for as for me, straightway there remained no </a:t>
            </a:r>
            <a:r>
              <a:rPr lang="en-US" u="sng" dirty="0"/>
              <a:t>strength</a:t>
            </a:r>
            <a:r>
              <a:rPr lang="en-US" dirty="0"/>
              <a:t> in me, neither is there </a:t>
            </a:r>
            <a:r>
              <a:rPr lang="en-US" u="sng" dirty="0"/>
              <a:t>breath</a:t>
            </a:r>
            <a:r>
              <a:rPr lang="en-US" dirty="0"/>
              <a:t> left in me.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43</a:t>
            </a:fld>
            <a:endParaRPr lang="en-US"/>
          </a:p>
        </p:txBody>
      </p:sp>
    </p:spTree>
    <p:extLst>
      <p:ext uri="{BB962C8B-B14F-4D97-AF65-F5344CB8AC3E}">
        <p14:creationId xmlns:p14="http://schemas.microsoft.com/office/powerpoint/2010/main" val="10012809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8980163" y="3492985"/>
            <a:ext cx="2743200" cy="2147383"/>
          </a:xfrm>
          <a:prstGeom prst="rect">
            <a:avLst/>
          </a:prstGeom>
          <a:blipFill dpi="0" rotWithShape="1">
            <a:blip r:embed="rId2">
              <a:alphaModFix amt="28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838199" y="1200149"/>
            <a:ext cx="6208059" cy="5217583"/>
          </a:xfrm>
        </p:spPr>
        <p:txBody>
          <a:bodyPr/>
          <a:lstStyle/>
          <a:p>
            <a:pPr marL="514350" indent="-514350">
              <a:buAutoNum type="arabicParenR"/>
            </a:pPr>
            <a:r>
              <a:rPr lang="en-US" dirty="0" smtClean="0">
                <a:solidFill>
                  <a:schemeClr val="tx1">
                    <a:lumMod val="65000"/>
                    <a:lumOff val="35000"/>
                  </a:schemeClr>
                </a:solidFill>
              </a:rPr>
              <a:t>The Mover and Operator</a:t>
            </a:r>
          </a:p>
          <a:p>
            <a:pPr marL="514350" indent="-514350">
              <a:buAutoNum type="arabicParenR"/>
            </a:pPr>
            <a:r>
              <a:rPr lang="en-US" dirty="0" smtClean="0">
                <a:solidFill>
                  <a:schemeClr val="tx1">
                    <a:lumMod val="65000"/>
                    <a:lumOff val="35000"/>
                  </a:schemeClr>
                </a:solidFill>
              </a:rPr>
              <a:t>The Hand of God</a:t>
            </a:r>
          </a:p>
          <a:p>
            <a:pPr marL="514350" indent="-514350">
              <a:buAutoNum type="arabicParenR"/>
            </a:pPr>
            <a:r>
              <a:rPr lang="en-US" dirty="0" smtClean="0">
                <a:solidFill>
                  <a:schemeClr val="tx1">
                    <a:lumMod val="65000"/>
                    <a:lumOff val="35000"/>
                  </a:schemeClr>
                </a:solidFill>
              </a:rPr>
              <a:t>Life and Breath (The Breath of God)</a:t>
            </a:r>
          </a:p>
          <a:p>
            <a:pPr marL="514350" indent="-514350">
              <a:buAutoNum type="arabicParenR"/>
            </a:pPr>
            <a:r>
              <a:rPr lang="en-US" dirty="0" smtClean="0">
                <a:solidFill>
                  <a:schemeClr val="tx1">
                    <a:lumMod val="65000"/>
                    <a:lumOff val="35000"/>
                  </a:schemeClr>
                </a:solidFill>
              </a:rPr>
              <a:t>Words and Speech (The Voice of God)</a:t>
            </a:r>
          </a:p>
          <a:p>
            <a:pPr marL="514350" indent="-514350">
              <a:buAutoNum type="arabicParenR"/>
            </a:pPr>
            <a:r>
              <a:rPr lang="en-US" dirty="0" smtClean="0">
                <a:solidFill>
                  <a:schemeClr val="tx1">
                    <a:lumMod val="65000"/>
                    <a:lumOff val="35000"/>
                  </a:schemeClr>
                </a:solidFill>
              </a:rPr>
              <a:t>Power</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44</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Spirit</a:t>
            </a:r>
          </a:p>
        </p:txBody>
      </p:sp>
      <p:sp>
        <p:nvSpPr>
          <p:cNvPr id="14" name="TextBox 13"/>
          <p:cNvSpPr txBox="1"/>
          <p:nvPr/>
        </p:nvSpPr>
        <p:spPr>
          <a:xfrm rot="16200000">
            <a:off x="9429835" y="5011171"/>
            <a:ext cx="1479177" cy="646331"/>
          </a:xfrm>
          <a:prstGeom prst="rect">
            <a:avLst/>
          </a:prstGeom>
          <a:noFill/>
        </p:spPr>
        <p:txBody>
          <a:bodyPr wrap="square" rtlCol="0">
            <a:spAutoFit/>
          </a:bodyPr>
          <a:lstStyle/>
          <a:p>
            <a:pPr algn="ctr"/>
            <a:r>
              <a:rPr lang="en-US" sz="3600" u="sng" dirty="0" smtClean="0">
                <a:solidFill>
                  <a:srgbClr val="663300"/>
                </a:solidFill>
              </a:rPr>
              <a:t>Spirit</a:t>
            </a:r>
            <a:endParaRPr lang="en-US" sz="3600" u="sng" dirty="0">
              <a:solidFill>
                <a:srgbClr val="663300"/>
              </a:solidFill>
            </a:endParaRPr>
          </a:p>
        </p:txBody>
      </p:sp>
      <p:sp>
        <p:nvSpPr>
          <p:cNvPr id="15" name="TextBox 14"/>
          <p:cNvSpPr txBox="1"/>
          <p:nvPr/>
        </p:nvSpPr>
        <p:spPr>
          <a:xfrm rot="20237233">
            <a:off x="10359377" y="4493466"/>
            <a:ext cx="1670858" cy="369332"/>
          </a:xfrm>
          <a:prstGeom prst="rect">
            <a:avLst/>
          </a:prstGeom>
          <a:noFill/>
        </p:spPr>
        <p:txBody>
          <a:bodyPr wrap="square" rtlCol="0">
            <a:spAutoFit/>
          </a:bodyPr>
          <a:lstStyle/>
          <a:p>
            <a:pPr algn="ctr"/>
            <a:r>
              <a:rPr lang="en-US" u="sng" dirty="0" smtClean="0">
                <a:solidFill>
                  <a:srgbClr val="663300"/>
                </a:solidFill>
              </a:rPr>
              <a:t>Movement</a:t>
            </a:r>
            <a:endParaRPr lang="en-US" u="sng" dirty="0">
              <a:solidFill>
                <a:srgbClr val="663300"/>
              </a:solidFill>
            </a:endParaRPr>
          </a:p>
        </p:txBody>
      </p:sp>
      <p:sp>
        <p:nvSpPr>
          <p:cNvPr id="16" name="TextBox 15"/>
          <p:cNvSpPr txBox="1"/>
          <p:nvPr/>
        </p:nvSpPr>
        <p:spPr>
          <a:xfrm rot="20067087">
            <a:off x="10233872" y="4196054"/>
            <a:ext cx="1670858" cy="369332"/>
          </a:xfrm>
          <a:prstGeom prst="rect">
            <a:avLst/>
          </a:prstGeom>
          <a:noFill/>
        </p:spPr>
        <p:txBody>
          <a:bodyPr wrap="square" rtlCol="0">
            <a:spAutoFit/>
          </a:bodyPr>
          <a:lstStyle/>
          <a:p>
            <a:pPr algn="ctr"/>
            <a:r>
              <a:rPr lang="en-US" u="sng" dirty="0" smtClean="0">
                <a:solidFill>
                  <a:srgbClr val="663300"/>
                </a:solidFill>
              </a:rPr>
              <a:t>Hand</a:t>
            </a:r>
            <a:endParaRPr lang="en-US" u="sng" dirty="0">
              <a:solidFill>
                <a:srgbClr val="663300"/>
              </a:solidFill>
            </a:endParaRPr>
          </a:p>
        </p:txBody>
      </p:sp>
      <p:sp>
        <p:nvSpPr>
          <p:cNvPr id="17" name="TextBox 16"/>
          <p:cNvSpPr txBox="1"/>
          <p:nvPr/>
        </p:nvSpPr>
        <p:spPr>
          <a:xfrm rot="19355004">
            <a:off x="10109662" y="3834707"/>
            <a:ext cx="1670858" cy="369332"/>
          </a:xfrm>
          <a:prstGeom prst="rect">
            <a:avLst/>
          </a:prstGeom>
          <a:noFill/>
        </p:spPr>
        <p:txBody>
          <a:bodyPr wrap="square" rtlCol="0">
            <a:spAutoFit/>
          </a:bodyPr>
          <a:lstStyle/>
          <a:p>
            <a:pPr algn="ctr"/>
            <a:r>
              <a:rPr lang="en-US" u="sng" dirty="0" smtClean="0">
                <a:solidFill>
                  <a:srgbClr val="663300"/>
                </a:solidFill>
              </a:rPr>
              <a:t>Life</a:t>
            </a:r>
            <a:endParaRPr lang="en-US" u="sng" dirty="0">
              <a:solidFill>
                <a:srgbClr val="663300"/>
              </a:solidFill>
            </a:endParaRPr>
          </a:p>
        </p:txBody>
      </p:sp>
      <p:sp>
        <p:nvSpPr>
          <p:cNvPr id="19" name="TextBox 18"/>
          <p:cNvSpPr txBox="1"/>
          <p:nvPr/>
        </p:nvSpPr>
        <p:spPr>
          <a:xfrm>
            <a:off x="10635236" y="3808940"/>
            <a:ext cx="1670858" cy="307777"/>
          </a:xfrm>
          <a:prstGeom prst="rect">
            <a:avLst/>
          </a:prstGeom>
          <a:noFill/>
        </p:spPr>
        <p:txBody>
          <a:bodyPr wrap="square" rtlCol="0">
            <a:spAutoFit/>
          </a:bodyPr>
          <a:lstStyle/>
          <a:p>
            <a:pPr algn="ctr"/>
            <a:r>
              <a:rPr lang="en-US" sz="1400" u="sng" dirty="0" smtClean="0">
                <a:solidFill>
                  <a:srgbClr val="663300"/>
                </a:solidFill>
              </a:rPr>
              <a:t>Light</a:t>
            </a:r>
            <a:endParaRPr lang="en-US" sz="1400" u="sng" dirty="0">
              <a:solidFill>
                <a:srgbClr val="663300"/>
              </a:solidFill>
            </a:endParaRPr>
          </a:p>
        </p:txBody>
      </p:sp>
      <p:sp>
        <p:nvSpPr>
          <p:cNvPr id="20" name="TextBox 19"/>
          <p:cNvSpPr txBox="1"/>
          <p:nvPr/>
        </p:nvSpPr>
        <p:spPr>
          <a:xfrm rot="19734180">
            <a:off x="10539291" y="3519008"/>
            <a:ext cx="1670858" cy="307777"/>
          </a:xfrm>
          <a:prstGeom prst="rect">
            <a:avLst/>
          </a:prstGeom>
          <a:noFill/>
        </p:spPr>
        <p:txBody>
          <a:bodyPr wrap="square" rtlCol="0">
            <a:spAutoFit/>
          </a:bodyPr>
          <a:lstStyle/>
          <a:p>
            <a:pPr algn="ctr"/>
            <a:r>
              <a:rPr lang="en-US" sz="1400" u="sng" dirty="0" smtClean="0">
                <a:solidFill>
                  <a:srgbClr val="663300"/>
                </a:solidFill>
              </a:rPr>
              <a:t>Breath</a:t>
            </a:r>
            <a:endParaRPr lang="en-US" sz="1400" u="sng" dirty="0">
              <a:solidFill>
                <a:srgbClr val="663300"/>
              </a:solidFill>
            </a:endParaRPr>
          </a:p>
        </p:txBody>
      </p:sp>
      <p:sp>
        <p:nvSpPr>
          <p:cNvPr id="24" name="TextBox 23"/>
          <p:cNvSpPr txBox="1"/>
          <p:nvPr/>
        </p:nvSpPr>
        <p:spPr>
          <a:xfrm rot="2758247">
            <a:off x="8747383" y="3697300"/>
            <a:ext cx="1670858" cy="369332"/>
          </a:xfrm>
          <a:prstGeom prst="rect">
            <a:avLst/>
          </a:prstGeom>
          <a:noFill/>
        </p:spPr>
        <p:txBody>
          <a:bodyPr wrap="square" rtlCol="0">
            <a:spAutoFit/>
          </a:bodyPr>
          <a:lstStyle/>
          <a:p>
            <a:pPr algn="ctr"/>
            <a:r>
              <a:rPr lang="en-US" u="sng" dirty="0" smtClean="0">
                <a:solidFill>
                  <a:srgbClr val="663300"/>
                </a:solidFill>
              </a:rPr>
              <a:t>Speech</a:t>
            </a:r>
            <a:endParaRPr lang="en-US" u="sng" dirty="0">
              <a:solidFill>
                <a:srgbClr val="663300"/>
              </a:solidFill>
            </a:endParaRPr>
          </a:p>
        </p:txBody>
      </p:sp>
      <p:sp>
        <p:nvSpPr>
          <p:cNvPr id="25" name="TextBox 24"/>
          <p:cNvSpPr txBox="1"/>
          <p:nvPr/>
        </p:nvSpPr>
        <p:spPr>
          <a:xfrm rot="3185879">
            <a:off x="8863994" y="3169463"/>
            <a:ext cx="761712" cy="307777"/>
          </a:xfrm>
          <a:prstGeom prst="rect">
            <a:avLst/>
          </a:prstGeom>
          <a:noFill/>
        </p:spPr>
        <p:txBody>
          <a:bodyPr wrap="square" rtlCol="0">
            <a:spAutoFit/>
          </a:bodyPr>
          <a:lstStyle/>
          <a:p>
            <a:pPr algn="ctr"/>
            <a:r>
              <a:rPr lang="en-US" sz="1400" u="sng" dirty="0" smtClean="0">
                <a:solidFill>
                  <a:srgbClr val="663300"/>
                </a:solidFill>
              </a:rPr>
              <a:t>Words</a:t>
            </a:r>
            <a:endParaRPr lang="en-US" sz="1400" u="sng" dirty="0">
              <a:solidFill>
                <a:srgbClr val="663300"/>
              </a:solidFill>
            </a:endParaRPr>
          </a:p>
        </p:txBody>
      </p:sp>
      <p:sp>
        <p:nvSpPr>
          <p:cNvPr id="26" name="TextBox 25"/>
          <p:cNvSpPr txBox="1"/>
          <p:nvPr/>
        </p:nvSpPr>
        <p:spPr>
          <a:xfrm rot="2228888">
            <a:off x="8671525" y="3331304"/>
            <a:ext cx="761712" cy="307777"/>
          </a:xfrm>
          <a:prstGeom prst="rect">
            <a:avLst/>
          </a:prstGeom>
          <a:noFill/>
        </p:spPr>
        <p:txBody>
          <a:bodyPr wrap="square" rtlCol="0">
            <a:spAutoFit/>
          </a:bodyPr>
          <a:lstStyle/>
          <a:p>
            <a:pPr algn="ctr"/>
            <a:r>
              <a:rPr lang="en-US" sz="1400" u="sng" dirty="0" smtClean="0">
                <a:solidFill>
                  <a:srgbClr val="663300"/>
                </a:solidFill>
              </a:rPr>
              <a:t>Voice</a:t>
            </a:r>
            <a:endParaRPr lang="en-US" sz="1400" u="sng" dirty="0">
              <a:solidFill>
                <a:srgbClr val="663300"/>
              </a:solidFill>
            </a:endParaRPr>
          </a:p>
        </p:txBody>
      </p:sp>
      <p:sp>
        <p:nvSpPr>
          <p:cNvPr id="27" name="TextBox 26"/>
          <p:cNvSpPr txBox="1"/>
          <p:nvPr/>
        </p:nvSpPr>
        <p:spPr>
          <a:xfrm rot="1933583">
            <a:off x="8566519" y="3982251"/>
            <a:ext cx="1670858" cy="369332"/>
          </a:xfrm>
          <a:prstGeom prst="rect">
            <a:avLst/>
          </a:prstGeom>
          <a:noFill/>
        </p:spPr>
        <p:txBody>
          <a:bodyPr wrap="square" rtlCol="0">
            <a:spAutoFit/>
          </a:bodyPr>
          <a:lstStyle/>
          <a:p>
            <a:pPr algn="ctr"/>
            <a:r>
              <a:rPr lang="en-US" u="sng" dirty="0" smtClean="0">
                <a:solidFill>
                  <a:srgbClr val="FF0000"/>
                </a:solidFill>
              </a:rPr>
              <a:t>Power</a:t>
            </a:r>
            <a:endParaRPr lang="en-US" u="sng" dirty="0">
              <a:solidFill>
                <a:srgbClr val="FF0000"/>
              </a:solidFill>
            </a:endParaRPr>
          </a:p>
        </p:txBody>
      </p:sp>
      <p:sp>
        <p:nvSpPr>
          <p:cNvPr id="28" name="TextBox 27"/>
          <p:cNvSpPr txBox="1"/>
          <p:nvPr/>
        </p:nvSpPr>
        <p:spPr>
          <a:xfrm rot="740616">
            <a:off x="8340003" y="3810466"/>
            <a:ext cx="821213" cy="307777"/>
          </a:xfrm>
          <a:prstGeom prst="rect">
            <a:avLst/>
          </a:prstGeom>
          <a:noFill/>
        </p:spPr>
        <p:txBody>
          <a:bodyPr wrap="square" rtlCol="0">
            <a:spAutoFit/>
          </a:bodyPr>
          <a:lstStyle/>
          <a:p>
            <a:pPr algn="ctr"/>
            <a:r>
              <a:rPr lang="en-US" sz="1400" u="sng" dirty="0" smtClean="0">
                <a:solidFill>
                  <a:srgbClr val="FF0000"/>
                </a:solidFill>
              </a:rPr>
              <a:t>Strength</a:t>
            </a:r>
            <a:endParaRPr lang="en-US" sz="1400" u="sng" dirty="0">
              <a:solidFill>
                <a:srgbClr val="FF0000"/>
              </a:solidFill>
            </a:endParaRPr>
          </a:p>
        </p:txBody>
      </p:sp>
      <p:sp>
        <p:nvSpPr>
          <p:cNvPr id="29" name="TextBox 28"/>
          <p:cNvSpPr txBox="1"/>
          <p:nvPr/>
        </p:nvSpPr>
        <p:spPr>
          <a:xfrm rot="2105221">
            <a:off x="8426404" y="3558161"/>
            <a:ext cx="945941" cy="307777"/>
          </a:xfrm>
          <a:prstGeom prst="rect">
            <a:avLst/>
          </a:prstGeom>
          <a:noFill/>
        </p:spPr>
        <p:txBody>
          <a:bodyPr wrap="square" rtlCol="0">
            <a:spAutoFit/>
          </a:bodyPr>
          <a:lstStyle/>
          <a:p>
            <a:pPr algn="ctr"/>
            <a:r>
              <a:rPr lang="en-US" sz="1400" u="sng" dirty="0" smtClean="0">
                <a:solidFill>
                  <a:srgbClr val="FF0000"/>
                </a:solidFill>
              </a:rPr>
              <a:t>Energy</a:t>
            </a:r>
            <a:endParaRPr lang="en-US" sz="1400" u="sng" dirty="0">
              <a:solidFill>
                <a:srgbClr val="FF0000"/>
              </a:solidFill>
            </a:endParaRPr>
          </a:p>
        </p:txBody>
      </p:sp>
    </p:spTree>
    <p:extLst>
      <p:ext uri="{BB962C8B-B14F-4D97-AF65-F5344CB8AC3E}">
        <p14:creationId xmlns:p14="http://schemas.microsoft.com/office/powerpoint/2010/main" val="21464119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1:35  And the angel answered and said unto her, </a:t>
            </a:r>
            <a:r>
              <a:rPr lang="en-US" u="sng" dirty="0"/>
              <a:t>The Holy Ghost</a:t>
            </a:r>
            <a:r>
              <a:rPr lang="en-US" dirty="0"/>
              <a:t> shall come upon thee, and </a:t>
            </a:r>
            <a:r>
              <a:rPr lang="en-US" b="1" u="sng" dirty="0"/>
              <a:t>the power of the Highest</a:t>
            </a:r>
            <a:r>
              <a:rPr lang="en-US" dirty="0"/>
              <a:t> shall overshadow thee: therefore also that holy thing which shall be born of thee shall be called the Son of God.</a:t>
            </a:r>
            <a:endParaRPr lang="en-US" sz="2600" dirty="0"/>
          </a:p>
          <a:p>
            <a:pPr lvl="1"/>
            <a:r>
              <a:rPr lang="en-US" dirty="0"/>
              <a:t>The power of God. His strength and source of power is his Spirit.</a:t>
            </a:r>
            <a:endParaRPr lang="en-US" sz="1800" dirty="0"/>
          </a:p>
          <a:p>
            <a:r>
              <a:rPr lang="en-US" dirty="0"/>
              <a:t>Ephesians 3:16  That he would grant you, according to the riches of his glory, to be </a:t>
            </a:r>
            <a:r>
              <a:rPr lang="en-US" u="sng" dirty="0"/>
              <a:t>strengthened with might by his Spirit</a:t>
            </a:r>
            <a:r>
              <a:rPr lang="en-US" dirty="0"/>
              <a:t> in the inner man;</a:t>
            </a:r>
            <a:endParaRPr lang="en-US" sz="2600" dirty="0"/>
          </a:p>
          <a:p>
            <a:pPr lvl="1"/>
            <a:r>
              <a:rPr lang="en-US" dirty="0"/>
              <a:t>When you are fed spiritually, you are given strength and power and might. </a:t>
            </a:r>
            <a:endParaRPr lang="en-US" sz="1800" dirty="0"/>
          </a:p>
          <a:p>
            <a:pPr lvl="1"/>
            <a:r>
              <a:rPr lang="en-US" dirty="0"/>
              <a:t>That’s the idea of being filled with the Spirit.</a:t>
            </a:r>
            <a:endParaRPr lang="en-US" sz="1800" dirty="0"/>
          </a:p>
          <a:p>
            <a:r>
              <a:rPr lang="en-US" dirty="0"/>
              <a:t>Micah 3:8  But truly </a:t>
            </a:r>
            <a:r>
              <a:rPr lang="en-US" u="sng" dirty="0"/>
              <a:t>I am full of power by the spirit of the LORD</a:t>
            </a:r>
            <a:r>
              <a:rPr lang="en-US" dirty="0"/>
              <a:t>, and of judgment, and of might, to declare unto Jacob his transgression, and to Israel his sin. </a:t>
            </a:r>
            <a:endParaRPr lang="en-US" sz="26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45</a:t>
            </a:fld>
            <a:endParaRPr lang="en-US"/>
          </a:p>
        </p:txBody>
      </p:sp>
    </p:spTree>
    <p:extLst>
      <p:ext uri="{BB962C8B-B14F-4D97-AF65-F5344CB8AC3E}">
        <p14:creationId xmlns:p14="http://schemas.microsoft.com/office/powerpoint/2010/main" val="37310641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1:8  But </a:t>
            </a:r>
            <a:r>
              <a:rPr lang="en-US" u="sng" dirty="0"/>
              <a:t>ye shall receive power, after that the Holy Ghost is come upon you</a:t>
            </a:r>
            <a:r>
              <a:rPr lang="en-US" dirty="0"/>
              <a:t>: and ye shall be witnesses unto me both in Jerusalem, and in all Judaea, and in Samaria, and unto the uttermost part of the earth.</a:t>
            </a:r>
            <a:endParaRPr lang="en-US" sz="2600" dirty="0"/>
          </a:p>
          <a:p>
            <a:r>
              <a:rPr lang="en-US" dirty="0"/>
              <a:t>Isaiah 40:29,31  </a:t>
            </a:r>
            <a:r>
              <a:rPr lang="en-US" u="sng" dirty="0"/>
              <a:t>He giveth power</a:t>
            </a:r>
            <a:r>
              <a:rPr lang="en-US" dirty="0"/>
              <a:t> to the faint; and to them that have no might </a:t>
            </a:r>
            <a:r>
              <a:rPr lang="en-US" u="sng" dirty="0"/>
              <a:t>he </a:t>
            </a:r>
            <a:r>
              <a:rPr lang="en-US" u="sng" dirty="0" err="1"/>
              <a:t>increaseth</a:t>
            </a:r>
            <a:r>
              <a:rPr lang="en-US" u="sng" dirty="0"/>
              <a:t> strength</a:t>
            </a:r>
            <a:r>
              <a:rPr lang="en-US" dirty="0"/>
              <a:t>.  …  31  But they that wait upon the LORD shall renew their strength; they shall mount up with wings as eagles; </a:t>
            </a:r>
            <a:r>
              <a:rPr lang="en-US" u="sng" dirty="0"/>
              <a:t>they shall run, and not be weary</a:t>
            </a:r>
            <a:r>
              <a:rPr lang="en-US" dirty="0"/>
              <a:t>; and they shall walk, and not faint.</a:t>
            </a:r>
            <a:endParaRPr lang="en-US" sz="2600" dirty="0"/>
          </a:p>
          <a:p>
            <a:r>
              <a:rPr lang="en-US" dirty="0"/>
              <a:t>1 Kings 18:46  And the </a:t>
            </a:r>
            <a:r>
              <a:rPr lang="en-US" u="sng" dirty="0"/>
              <a:t>hand of the LORD</a:t>
            </a:r>
            <a:r>
              <a:rPr lang="en-US" dirty="0"/>
              <a:t> was on Elijah; and he girded up his loins, and </a:t>
            </a:r>
            <a:r>
              <a:rPr lang="en-US" u="sng" dirty="0"/>
              <a:t>ran before Ahab</a:t>
            </a:r>
            <a:r>
              <a:rPr lang="en-US" dirty="0"/>
              <a:t> to the entrance of </a:t>
            </a:r>
            <a:r>
              <a:rPr lang="en-US" dirty="0" err="1"/>
              <a:t>Jezreel</a:t>
            </a:r>
            <a:r>
              <a:rPr lang="en-US" dirty="0"/>
              <a:t>.</a:t>
            </a:r>
            <a:endParaRPr lang="en-US" sz="2600" dirty="0"/>
          </a:p>
          <a:p>
            <a:pPr lvl="1"/>
            <a:r>
              <a:rPr lang="en-US" dirty="0"/>
              <a:t>Ahab was on a </a:t>
            </a:r>
            <a:r>
              <a:rPr lang="en-US" dirty="0" smtClean="0"/>
              <a:t>horse, and Elijah outran him.</a:t>
            </a:r>
            <a:endParaRPr lang="en-US" sz="1800" dirty="0"/>
          </a:p>
          <a:p>
            <a:pPr lvl="1"/>
            <a:r>
              <a:rPr lang="en-US" dirty="0" smtClean="0"/>
              <a:t>Spirit is power </a:t>
            </a:r>
            <a:r>
              <a:rPr lang="en-US" dirty="0"/>
              <a:t>and strength </a:t>
            </a:r>
            <a:r>
              <a:rPr lang="en-US" dirty="0" smtClean="0"/>
              <a:t>and energy.</a:t>
            </a:r>
          </a:p>
          <a:p>
            <a:pPr lvl="1"/>
            <a:endParaRPr lang="en-US" dirty="0" smtClean="0"/>
          </a:p>
        </p:txBody>
      </p:sp>
      <p:sp>
        <p:nvSpPr>
          <p:cNvPr id="3" name="Slide Number Placeholder 2"/>
          <p:cNvSpPr>
            <a:spLocks noGrp="1"/>
          </p:cNvSpPr>
          <p:nvPr>
            <p:ph type="sldNum" sz="quarter" idx="12"/>
          </p:nvPr>
        </p:nvSpPr>
        <p:spPr/>
        <p:txBody>
          <a:bodyPr/>
          <a:lstStyle/>
          <a:p>
            <a:fld id="{172C059E-16DE-4C0D-A377-2C3D2DE09514}" type="slidenum">
              <a:rPr lang="en-US" smtClean="0"/>
              <a:t>46</a:t>
            </a:fld>
            <a:endParaRPr lang="en-US"/>
          </a:p>
        </p:txBody>
      </p:sp>
    </p:spTree>
    <p:extLst>
      <p:ext uri="{BB962C8B-B14F-4D97-AF65-F5344CB8AC3E}">
        <p14:creationId xmlns:p14="http://schemas.microsoft.com/office/powerpoint/2010/main" val="8503943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Judges 14:5-6  Then went Samson down, and his father and his mother, to </a:t>
            </a:r>
            <a:r>
              <a:rPr lang="en-US" dirty="0" err="1"/>
              <a:t>Timnath</a:t>
            </a:r>
            <a:r>
              <a:rPr lang="en-US" dirty="0"/>
              <a:t>, and came to the vineyards of </a:t>
            </a:r>
            <a:r>
              <a:rPr lang="en-US" dirty="0" err="1"/>
              <a:t>Timnath</a:t>
            </a:r>
            <a:r>
              <a:rPr lang="en-US" dirty="0"/>
              <a:t>: and, behold, </a:t>
            </a:r>
            <a:r>
              <a:rPr lang="en-US" u="sng" dirty="0"/>
              <a:t>a young lion roared against him</a:t>
            </a:r>
            <a:r>
              <a:rPr lang="en-US" dirty="0"/>
              <a:t>.  6  And the Spirit of the LORD came mightily upon him, and </a:t>
            </a:r>
            <a:r>
              <a:rPr lang="en-US" u="sng" dirty="0"/>
              <a:t>he rent him</a:t>
            </a:r>
            <a:r>
              <a:rPr lang="en-US" dirty="0"/>
              <a:t> as he would have rent a kid, and </a:t>
            </a:r>
            <a:r>
              <a:rPr lang="en-US" u="sng" dirty="0"/>
              <a:t>he had nothing in his hand</a:t>
            </a:r>
            <a:r>
              <a:rPr lang="en-US" dirty="0"/>
              <a:t>: but he told not his father or his mother what he had done.</a:t>
            </a:r>
          </a:p>
          <a:p>
            <a:pPr lvl="1"/>
            <a:r>
              <a:rPr lang="en-US" dirty="0"/>
              <a:t>God’s Spirit is an unlimited supply of Power.</a:t>
            </a:r>
          </a:p>
          <a:p>
            <a:pPr lvl="1"/>
            <a:r>
              <a:rPr lang="en-US" dirty="0"/>
              <a:t>If you were filled with the Spirit, it would be like if you were shot with a vial of adrenaline.</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47</a:t>
            </a:fld>
            <a:endParaRPr lang="en-US"/>
          </a:p>
        </p:txBody>
      </p:sp>
    </p:spTree>
    <p:extLst>
      <p:ext uri="{BB962C8B-B14F-4D97-AF65-F5344CB8AC3E}">
        <p14:creationId xmlns:p14="http://schemas.microsoft.com/office/powerpoint/2010/main" val="8206489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2 Kings 2:9  And it came to pass, when they were gone over, that Elijah said unto Elisha, Ask what I shall do for thee, before I be taken away from thee. And Elisha said, I pray thee, let </a:t>
            </a:r>
            <a:r>
              <a:rPr lang="en-US" u="sng" dirty="0" smtClean="0"/>
              <a:t>a double portion of thy spirit</a:t>
            </a:r>
            <a:r>
              <a:rPr lang="en-US" dirty="0" smtClean="0"/>
              <a:t> be upon me.</a:t>
            </a:r>
            <a:endParaRPr lang="en-US" sz="2600" dirty="0" smtClean="0"/>
          </a:p>
          <a:p>
            <a:pPr lvl="1"/>
            <a:r>
              <a:rPr lang="en-US" dirty="0" smtClean="0"/>
              <a:t>Elisha was given a double portion of the power that was given to Elijah.</a:t>
            </a:r>
          </a:p>
          <a:p>
            <a:pPr lvl="1"/>
            <a:r>
              <a:rPr lang="en-US" dirty="0" smtClean="0"/>
              <a:t>God has an unlimited supply of Spirit (life, power, wisdom) for you if you truly and honestly seek him.</a:t>
            </a:r>
            <a:endParaRPr lang="en-US" dirty="0"/>
          </a:p>
          <a:p>
            <a:r>
              <a:rPr lang="en-US" dirty="0"/>
              <a:t>Ephesians 6:12  For we wrestle not against flesh and blood, but against principalities, </a:t>
            </a:r>
            <a:r>
              <a:rPr lang="en-US" u="sng" dirty="0"/>
              <a:t>against powers</a:t>
            </a:r>
            <a:r>
              <a:rPr lang="en-US" dirty="0"/>
              <a:t>, against the rulers of the darkness of this world, against spiritual wickedness in high places</a:t>
            </a:r>
            <a:r>
              <a:rPr lang="en-US" dirty="0" smtClean="0"/>
              <a:t>.</a:t>
            </a:r>
          </a:p>
          <a:p>
            <a:pPr lvl="1"/>
            <a:r>
              <a:rPr lang="en-US" dirty="0" smtClean="0"/>
              <a:t>We fight against spirits, i.e. powers.</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48</a:t>
            </a:fld>
            <a:endParaRPr lang="en-US"/>
          </a:p>
        </p:txBody>
      </p:sp>
    </p:spTree>
    <p:extLst>
      <p:ext uri="{BB962C8B-B14F-4D97-AF65-F5344CB8AC3E}">
        <p14:creationId xmlns:p14="http://schemas.microsoft.com/office/powerpoint/2010/main" val="10426544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18:8  There went up a </a:t>
            </a:r>
            <a:r>
              <a:rPr lang="en-US" u="sng" dirty="0"/>
              <a:t>smoke out of his nostrils</a:t>
            </a:r>
            <a:r>
              <a:rPr lang="en-US" dirty="0"/>
              <a:t>, and </a:t>
            </a:r>
            <a:r>
              <a:rPr lang="en-US" u="sng" dirty="0"/>
              <a:t>fire out of his mouth</a:t>
            </a:r>
            <a:r>
              <a:rPr lang="en-US" dirty="0"/>
              <a:t> devoured: coals were kindled by it.</a:t>
            </a:r>
          </a:p>
          <a:p>
            <a:r>
              <a:rPr lang="en-US" dirty="0" smtClean="0"/>
              <a:t>Job </a:t>
            </a:r>
            <a:r>
              <a:rPr lang="en-US" dirty="0"/>
              <a:t>37:10  </a:t>
            </a:r>
            <a:r>
              <a:rPr lang="en-US" u="sng" dirty="0"/>
              <a:t>By the breath of God frost is given</a:t>
            </a:r>
            <a:r>
              <a:rPr lang="en-US" dirty="0"/>
              <a:t>: and the </a:t>
            </a:r>
            <a:r>
              <a:rPr lang="en-US" u="sng" dirty="0"/>
              <a:t>breadth of the waters is straitened</a:t>
            </a:r>
            <a:r>
              <a:rPr lang="en-US" dirty="0"/>
              <a:t>.</a:t>
            </a:r>
          </a:p>
          <a:p>
            <a:pPr lvl="1"/>
            <a:r>
              <a:rPr lang="en-US" dirty="0" smtClean="0"/>
              <a:t>Which one is it? </a:t>
            </a:r>
          </a:p>
          <a:p>
            <a:pPr lvl="1"/>
            <a:r>
              <a:rPr lang="en-US" dirty="0" smtClean="0"/>
              <a:t>Hot or cold? Frost or coals?</a:t>
            </a:r>
          </a:p>
          <a:p>
            <a:pPr lvl="1"/>
            <a:r>
              <a:rPr lang="en-US" dirty="0" smtClean="0"/>
              <a:t>When he breathes, there is an infinite amount of energy.</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49</a:t>
            </a:fld>
            <a:endParaRPr lang="en-US"/>
          </a:p>
        </p:txBody>
      </p:sp>
    </p:spTree>
    <p:extLst>
      <p:ext uri="{BB962C8B-B14F-4D97-AF65-F5344CB8AC3E}">
        <p14:creationId xmlns:p14="http://schemas.microsoft.com/office/powerpoint/2010/main" val="19212595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8980163" y="3492985"/>
            <a:ext cx="2743200" cy="2147383"/>
          </a:xfrm>
          <a:prstGeom prst="rect">
            <a:avLst/>
          </a:prstGeom>
          <a:blipFill dpi="0" rotWithShape="1">
            <a:blip r:embed="rId2">
              <a:alphaModFix amt="28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838199" y="1200149"/>
            <a:ext cx="6208059" cy="5217583"/>
          </a:xfrm>
        </p:spPr>
        <p:txBody>
          <a:bodyPr/>
          <a:lstStyle/>
          <a:p>
            <a:pPr marL="514350" indent="-514350">
              <a:buAutoNum type="arabicParenR"/>
            </a:pPr>
            <a:r>
              <a:rPr lang="en-US" dirty="0" smtClean="0">
                <a:solidFill>
                  <a:schemeClr val="tx1">
                    <a:lumMod val="65000"/>
                    <a:lumOff val="35000"/>
                  </a:schemeClr>
                </a:solidFill>
              </a:rPr>
              <a:t>The Mover and Operator</a:t>
            </a:r>
          </a:p>
          <a:p>
            <a:pPr marL="514350" indent="-514350">
              <a:buAutoNum type="arabicParenR"/>
            </a:pPr>
            <a:r>
              <a:rPr lang="en-US" dirty="0" smtClean="0">
                <a:solidFill>
                  <a:schemeClr val="tx1">
                    <a:lumMod val="65000"/>
                    <a:lumOff val="35000"/>
                  </a:schemeClr>
                </a:solidFill>
              </a:rPr>
              <a:t>The Hand of God</a:t>
            </a:r>
          </a:p>
          <a:p>
            <a:pPr marL="514350" indent="-514350">
              <a:buAutoNum type="arabicParenR"/>
            </a:pPr>
            <a:r>
              <a:rPr lang="en-US" dirty="0" smtClean="0">
                <a:solidFill>
                  <a:schemeClr val="tx1">
                    <a:lumMod val="65000"/>
                    <a:lumOff val="35000"/>
                  </a:schemeClr>
                </a:solidFill>
              </a:rPr>
              <a:t>Life and Breath (The Breath of God)</a:t>
            </a:r>
          </a:p>
          <a:p>
            <a:pPr marL="514350" indent="-514350">
              <a:buAutoNum type="arabicParenR"/>
            </a:pPr>
            <a:r>
              <a:rPr lang="en-US" dirty="0" smtClean="0">
                <a:solidFill>
                  <a:schemeClr val="tx1">
                    <a:lumMod val="65000"/>
                    <a:lumOff val="35000"/>
                  </a:schemeClr>
                </a:solidFill>
              </a:rPr>
              <a:t>Words and Speech (The Voice of God)</a:t>
            </a:r>
          </a:p>
          <a:p>
            <a:pPr marL="514350" indent="-514350">
              <a:buAutoNum type="arabicParenR"/>
            </a:pPr>
            <a:r>
              <a:rPr lang="en-US" dirty="0" smtClean="0">
                <a:solidFill>
                  <a:schemeClr val="tx1">
                    <a:lumMod val="65000"/>
                    <a:lumOff val="35000"/>
                  </a:schemeClr>
                </a:solidFill>
              </a:rPr>
              <a:t>Power</a:t>
            </a:r>
          </a:p>
          <a:p>
            <a:pPr marL="514350" indent="-514350">
              <a:buAutoNum type="arabicParenR"/>
            </a:pPr>
            <a:r>
              <a:rPr lang="en-US" dirty="0" smtClean="0">
                <a:solidFill>
                  <a:schemeClr val="tx1">
                    <a:lumMod val="65000"/>
                    <a:lumOff val="35000"/>
                  </a:schemeClr>
                </a:solidFill>
              </a:rPr>
              <a:t>Water (Living Water)</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50</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Spirit</a:t>
            </a:r>
          </a:p>
        </p:txBody>
      </p:sp>
      <p:sp>
        <p:nvSpPr>
          <p:cNvPr id="14" name="TextBox 13"/>
          <p:cNvSpPr txBox="1"/>
          <p:nvPr/>
        </p:nvSpPr>
        <p:spPr>
          <a:xfrm rot="16200000">
            <a:off x="9429835" y="5011171"/>
            <a:ext cx="1479177" cy="646331"/>
          </a:xfrm>
          <a:prstGeom prst="rect">
            <a:avLst/>
          </a:prstGeom>
          <a:noFill/>
        </p:spPr>
        <p:txBody>
          <a:bodyPr wrap="square" rtlCol="0">
            <a:spAutoFit/>
          </a:bodyPr>
          <a:lstStyle/>
          <a:p>
            <a:pPr algn="ctr"/>
            <a:r>
              <a:rPr lang="en-US" sz="3600" u="sng" dirty="0" smtClean="0">
                <a:solidFill>
                  <a:srgbClr val="663300"/>
                </a:solidFill>
              </a:rPr>
              <a:t>Spirit</a:t>
            </a:r>
            <a:endParaRPr lang="en-US" sz="3600" u="sng" dirty="0">
              <a:solidFill>
                <a:srgbClr val="663300"/>
              </a:solidFill>
            </a:endParaRPr>
          </a:p>
        </p:txBody>
      </p:sp>
      <p:sp>
        <p:nvSpPr>
          <p:cNvPr id="15" name="TextBox 14"/>
          <p:cNvSpPr txBox="1"/>
          <p:nvPr/>
        </p:nvSpPr>
        <p:spPr>
          <a:xfrm rot="20237233">
            <a:off x="10359377" y="4493466"/>
            <a:ext cx="1670858" cy="369332"/>
          </a:xfrm>
          <a:prstGeom prst="rect">
            <a:avLst/>
          </a:prstGeom>
          <a:noFill/>
        </p:spPr>
        <p:txBody>
          <a:bodyPr wrap="square" rtlCol="0">
            <a:spAutoFit/>
          </a:bodyPr>
          <a:lstStyle/>
          <a:p>
            <a:pPr algn="ctr"/>
            <a:r>
              <a:rPr lang="en-US" u="sng" dirty="0" smtClean="0">
                <a:solidFill>
                  <a:srgbClr val="663300"/>
                </a:solidFill>
              </a:rPr>
              <a:t>Movement</a:t>
            </a:r>
            <a:endParaRPr lang="en-US" u="sng" dirty="0">
              <a:solidFill>
                <a:srgbClr val="663300"/>
              </a:solidFill>
            </a:endParaRPr>
          </a:p>
        </p:txBody>
      </p:sp>
      <p:sp>
        <p:nvSpPr>
          <p:cNvPr id="16" name="TextBox 15"/>
          <p:cNvSpPr txBox="1"/>
          <p:nvPr/>
        </p:nvSpPr>
        <p:spPr>
          <a:xfrm rot="20067087">
            <a:off x="10233872" y="4196054"/>
            <a:ext cx="1670858" cy="369332"/>
          </a:xfrm>
          <a:prstGeom prst="rect">
            <a:avLst/>
          </a:prstGeom>
          <a:noFill/>
        </p:spPr>
        <p:txBody>
          <a:bodyPr wrap="square" rtlCol="0">
            <a:spAutoFit/>
          </a:bodyPr>
          <a:lstStyle/>
          <a:p>
            <a:pPr algn="ctr"/>
            <a:r>
              <a:rPr lang="en-US" u="sng" dirty="0" smtClean="0">
                <a:solidFill>
                  <a:srgbClr val="663300"/>
                </a:solidFill>
              </a:rPr>
              <a:t>Hand</a:t>
            </a:r>
            <a:endParaRPr lang="en-US" u="sng" dirty="0">
              <a:solidFill>
                <a:srgbClr val="663300"/>
              </a:solidFill>
            </a:endParaRPr>
          </a:p>
        </p:txBody>
      </p:sp>
      <p:sp>
        <p:nvSpPr>
          <p:cNvPr id="17" name="TextBox 16"/>
          <p:cNvSpPr txBox="1"/>
          <p:nvPr/>
        </p:nvSpPr>
        <p:spPr>
          <a:xfrm rot="19355004">
            <a:off x="10109662" y="3834707"/>
            <a:ext cx="1670858" cy="369332"/>
          </a:xfrm>
          <a:prstGeom prst="rect">
            <a:avLst/>
          </a:prstGeom>
          <a:noFill/>
        </p:spPr>
        <p:txBody>
          <a:bodyPr wrap="square" rtlCol="0">
            <a:spAutoFit/>
          </a:bodyPr>
          <a:lstStyle/>
          <a:p>
            <a:pPr algn="ctr"/>
            <a:r>
              <a:rPr lang="en-US" u="sng" dirty="0" smtClean="0">
                <a:solidFill>
                  <a:srgbClr val="663300"/>
                </a:solidFill>
              </a:rPr>
              <a:t>Life</a:t>
            </a:r>
            <a:endParaRPr lang="en-US" u="sng" dirty="0">
              <a:solidFill>
                <a:srgbClr val="663300"/>
              </a:solidFill>
            </a:endParaRPr>
          </a:p>
        </p:txBody>
      </p:sp>
      <p:sp>
        <p:nvSpPr>
          <p:cNvPr id="19" name="TextBox 18"/>
          <p:cNvSpPr txBox="1"/>
          <p:nvPr/>
        </p:nvSpPr>
        <p:spPr>
          <a:xfrm>
            <a:off x="10635236" y="3808940"/>
            <a:ext cx="1670858" cy="307777"/>
          </a:xfrm>
          <a:prstGeom prst="rect">
            <a:avLst/>
          </a:prstGeom>
          <a:noFill/>
        </p:spPr>
        <p:txBody>
          <a:bodyPr wrap="square" rtlCol="0">
            <a:spAutoFit/>
          </a:bodyPr>
          <a:lstStyle/>
          <a:p>
            <a:pPr algn="ctr"/>
            <a:r>
              <a:rPr lang="en-US" sz="1400" u="sng" dirty="0" smtClean="0">
                <a:solidFill>
                  <a:srgbClr val="663300"/>
                </a:solidFill>
              </a:rPr>
              <a:t>Light</a:t>
            </a:r>
            <a:endParaRPr lang="en-US" sz="1400" u="sng" dirty="0">
              <a:solidFill>
                <a:srgbClr val="663300"/>
              </a:solidFill>
            </a:endParaRPr>
          </a:p>
        </p:txBody>
      </p:sp>
      <p:sp>
        <p:nvSpPr>
          <p:cNvPr id="20" name="TextBox 19"/>
          <p:cNvSpPr txBox="1"/>
          <p:nvPr/>
        </p:nvSpPr>
        <p:spPr>
          <a:xfrm rot="19734180">
            <a:off x="10539291" y="3519008"/>
            <a:ext cx="1670858" cy="307777"/>
          </a:xfrm>
          <a:prstGeom prst="rect">
            <a:avLst/>
          </a:prstGeom>
          <a:noFill/>
        </p:spPr>
        <p:txBody>
          <a:bodyPr wrap="square" rtlCol="0">
            <a:spAutoFit/>
          </a:bodyPr>
          <a:lstStyle/>
          <a:p>
            <a:pPr algn="ctr"/>
            <a:r>
              <a:rPr lang="en-US" sz="1400" u="sng" dirty="0" smtClean="0">
                <a:solidFill>
                  <a:srgbClr val="663300"/>
                </a:solidFill>
              </a:rPr>
              <a:t>Breath</a:t>
            </a:r>
            <a:endParaRPr lang="en-US" sz="1400" u="sng" dirty="0">
              <a:solidFill>
                <a:srgbClr val="663300"/>
              </a:solidFill>
            </a:endParaRPr>
          </a:p>
        </p:txBody>
      </p:sp>
      <p:sp>
        <p:nvSpPr>
          <p:cNvPr id="13" name="TextBox 12"/>
          <p:cNvSpPr txBox="1"/>
          <p:nvPr/>
        </p:nvSpPr>
        <p:spPr>
          <a:xfrm rot="19295238">
            <a:off x="10036269" y="3380413"/>
            <a:ext cx="1670858" cy="369332"/>
          </a:xfrm>
          <a:prstGeom prst="rect">
            <a:avLst/>
          </a:prstGeom>
          <a:noFill/>
        </p:spPr>
        <p:txBody>
          <a:bodyPr wrap="square" rtlCol="0">
            <a:spAutoFit/>
          </a:bodyPr>
          <a:lstStyle/>
          <a:p>
            <a:pPr algn="ctr"/>
            <a:r>
              <a:rPr lang="en-US" u="sng" dirty="0" smtClean="0">
                <a:solidFill>
                  <a:srgbClr val="663300"/>
                </a:solidFill>
              </a:rPr>
              <a:t>Power</a:t>
            </a:r>
            <a:endParaRPr lang="en-US" u="sng" dirty="0">
              <a:solidFill>
                <a:srgbClr val="663300"/>
              </a:solidFill>
            </a:endParaRPr>
          </a:p>
        </p:txBody>
      </p:sp>
      <p:sp>
        <p:nvSpPr>
          <p:cNvPr id="18" name="TextBox 17"/>
          <p:cNvSpPr txBox="1"/>
          <p:nvPr/>
        </p:nvSpPr>
        <p:spPr>
          <a:xfrm rot="2758247">
            <a:off x="8747383" y="3697300"/>
            <a:ext cx="1670858" cy="369332"/>
          </a:xfrm>
          <a:prstGeom prst="rect">
            <a:avLst/>
          </a:prstGeom>
          <a:noFill/>
        </p:spPr>
        <p:txBody>
          <a:bodyPr wrap="square" rtlCol="0">
            <a:spAutoFit/>
          </a:bodyPr>
          <a:lstStyle/>
          <a:p>
            <a:pPr algn="ctr"/>
            <a:r>
              <a:rPr lang="en-US" u="sng" dirty="0" smtClean="0">
                <a:solidFill>
                  <a:srgbClr val="663300"/>
                </a:solidFill>
              </a:rPr>
              <a:t>Speech</a:t>
            </a:r>
            <a:endParaRPr lang="en-US" u="sng" dirty="0">
              <a:solidFill>
                <a:srgbClr val="663300"/>
              </a:solidFill>
            </a:endParaRPr>
          </a:p>
        </p:txBody>
      </p:sp>
      <p:sp>
        <p:nvSpPr>
          <p:cNvPr id="21" name="TextBox 20"/>
          <p:cNvSpPr txBox="1"/>
          <p:nvPr/>
        </p:nvSpPr>
        <p:spPr>
          <a:xfrm rot="3185879">
            <a:off x="8863994" y="3169463"/>
            <a:ext cx="761712" cy="307777"/>
          </a:xfrm>
          <a:prstGeom prst="rect">
            <a:avLst/>
          </a:prstGeom>
          <a:noFill/>
        </p:spPr>
        <p:txBody>
          <a:bodyPr wrap="square" rtlCol="0">
            <a:spAutoFit/>
          </a:bodyPr>
          <a:lstStyle/>
          <a:p>
            <a:pPr algn="ctr"/>
            <a:r>
              <a:rPr lang="en-US" sz="1400" u="sng" dirty="0" smtClean="0">
                <a:solidFill>
                  <a:srgbClr val="663300"/>
                </a:solidFill>
              </a:rPr>
              <a:t>Words</a:t>
            </a:r>
            <a:endParaRPr lang="en-US" sz="1400" u="sng" dirty="0">
              <a:solidFill>
                <a:srgbClr val="663300"/>
              </a:solidFill>
            </a:endParaRPr>
          </a:p>
        </p:txBody>
      </p:sp>
      <p:sp>
        <p:nvSpPr>
          <p:cNvPr id="24" name="TextBox 23"/>
          <p:cNvSpPr txBox="1"/>
          <p:nvPr/>
        </p:nvSpPr>
        <p:spPr>
          <a:xfrm rot="2228888">
            <a:off x="8671525" y="3331304"/>
            <a:ext cx="761712" cy="307777"/>
          </a:xfrm>
          <a:prstGeom prst="rect">
            <a:avLst/>
          </a:prstGeom>
          <a:noFill/>
        </p:spPr>
        <p:txBody>
          <a:bodyPr wrap="square" rtlCol="0">
            <a:spAutoFit/>
          </a:bodyPr>
          <a:lstStyle/>
          <a:p>
            <a:pPr algn="ctr"/>
            <a:r>
              <a:rPr lang="en-US" sz="1400" u="sng" dirty="0" smtClean="0">
                <a:solidFill>
                  <a:srgbClr val="663300"/>
                </a:solidFill>
              </a:rPr>
              <a:t>Voice</a:t>
            </a:r>
            <a:endParaRPr lang="en-US" sz="1400" u="sng" dirty="0">
              <a:solidFill>
                <a:srgbClr val="663300"/>
              </a:solidFill>
            </a:endParaRPr>
          </a:p>
        </p:txBody>
      </p:sp>
      <p:sp>
        <p:nvSpPr>
          <p:cNvPr id="25" name="TextBox 24"/>
          <p:cNvSpPr txBox="1"/>
          <p:nvPr/>
        </p:nvSpPr>
        <p:spPr>
          <a:xfrm rot="1933583">
            <a:off x="8566519" y="3982251"/>
            <a:ext cx="1670858" cy="369332"/>
          </a:xfrm>
          <a:prstGeom prst="rect">
            <a:avLst/>
          </a:prstGeom>
          <a:noFill/>
        </p:spPr>
        <p:txBody>
          <a:bodyPr wrap="square" rtlCol="0">
            <a:spAutoFit/>
          </a:bodyPr>
          <a:lstStyle/>
          <a:p>
            <a:pPr algn="ctr"/>
            <a:r>
              <a:rPr lang="en-US" u="sng" dirty="0" smtClean="0">
                <a:solidFill>
                  <a:srgbClr val="663300"/>
                </a:solidFill>
              </a:rPr>
              <a:t>Power</a:t>
            </a:r>
            <a:endParaRPr lang="en-US" u="sng" dirty="0">
              <a:solidFill>
                <a:srgbClr val="663300"/>
              </a:solidFill>
            </a:endParaRPr>
          </a:p>
        </p:txBody>
      </p:sp>
      <p:sp>
        <p:nvSpPr>
          <p:cNvPr id="26" name="TextBox 25"/>
          <p:cNvSpPr txBox="1"/>
          <p:nvPr/>
        </p:nvSpPr>
        <p:spPr>
          <a:xfrm rot="740616">
            <a:off x="8340003" y="3810466"/>
            <a:ext cx="821213" cy="307777"/>
          </a:xfrm>
          <a:prstGeom prst="rect">
            <a:avLst/>
          </a:prstGeom>
          <a:noFill/>
        </p:spPr>
        <p:txBody>
          <a:bodyPr wrap="square" rtlCol="0">
            <a:spAutoFit/>
          </a:bodyPr>
          <a:lstStyle/>
          <a:p>
            <a:pPr algn="ctr"/>
            <a:r>
              <a:rPr lang="en-US" sz="1400" u="sng" dirty="0" smtClean="0">
                <a:solidFill>
                  <a:srgbClr val="663300"/>
                </a:solidFill>
              </a:rPr>
              <a:t>Strength</a:t>
            </a:r>
            <a:endParaRPr lang="en-US" sz="1400" u="sng" dirty="0">
              <a:solidFill>
                <a:srgbClr val="663300"/>
              </a:solidFill>
            </a:endParaRPr>
          </a:p>
        </p:txBody>
      </p:sp>
      <p:sp>
        <p:nvSpPr>
          <p:cNvPr id="27" name="TextBox 26"/>
          <p:cNvSpPr txBox="1"/>
          <p:nvPr/>
        </p:nvSpPr>
        <p:spPr>
          <a:xfrm rot="2105221">
            <a:off x="8426404" y="3558161"/>
            <a:ext cx="945941" cy="307777"/>
          </a:xfrm>
          <a:prstGeom prst="rect">
            <a:avLst/>
          </a:prstGeom>
          <a:noFill/>
        </p:spPr>
        <p:txBody>
          <a:bodyPr wrap="square" rtlCol="0">
            <a:spAutoFit/>
          </a:bodyPr>
          <a:lstStyle/>
          <a:p>
            <a:pPr algn="ctr"/>
            <a:r>
              <a:rPr lang="en-US" sz="1400" u="sng" dirty="0" smtClean="0">
                <a:solidFill>
                  <a:srgbClr val="663300"/>
                </a:solidFill>
              </a:rPr>
              <a:t>Energy</a:t>
            </a:r>
            <a:endParaRPr lang="en-US" sz="1400" u="sng" dirty="0">
              <a:solidFill>
                <a:srgbClr val="663300"/>
              </a:solidFill>
            </a:endParaRPr>
          </a:p>
        </p:txBody>
      </p:sp>
      <p:sp>
        <p:nvSpPr>
          <p:cNvPr id="28" name="TextBox 27"/>
          <p:cNvSpPr txBox="1"/>
          <p:nvPr/>
        </p:nvSpPr>
        <p:spPr>
          <a:xfrm rot="3204356">
            <a:off x="9010828" y="3243690"/>
            <a:ext cx="1670858" cy="369332"/>
          </a:xfrm>
          <a:prstGeom prst="rect">
            <a:avLst/>
          </a:prstGeom>
          <a:noFill/>
        </p:spPr>
        <p:txBody>
          <a:bodyPr wrap="square" rtlCol="0">
            <a:spAutoFit/>
          </a:bodyPr>
          <a:lstStyle/>
          <a:p>
            <a:pPr algn="ctr"/>
            <a:r>
              <a:rPr lang="en-US" u="sng" dirty="0" smtClean="0">
                <a:solidFill>
                  <a:srgbClr val="FF0000"/>
                </a:solidFill>
              </a:rPr>
              <a:t>Water</a:t>
            </a:r>
            <a:endParaRPr lang="en-US" u="sng" dirty="0">
              <a:solidFill>
                <a:srgbClr val="FF0000"/>
              </a:solidFill>
            </a:endParaRPr>
          </a:p>
        </p:txBody>
      </p:sp>
    </p:spTree>
    <p:extLst>
      <p:ext uri="{BB962C8B-B14F-4D97-AF65-F5344CB8AC3E}">
        <p14:creationId xmlns:p14="http://schemas.microsoft.com/office/powerpoint/2010/main" val="36507517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John </a:t>
            </a:r>
            <a:r>
              <a:rPr lang="en-US" dirty="0"/>
              <a:t>7:37-39  In the last day, that great day of the feast, Jesus stood and cried, saying, If any man thirst, let him come unto me, and drink.  38  He that believeth on me, as the scripture hath said, out of his belly shall flow rivers of </a:t>
            </a:r>
            <a:r>
              <a:rPr lang="en-US" b="1" u="sng" dirty="0"/>
              <a:t>living water</a:t>
            </a:r>
            <a:r>
              <a:rPr lang="en-US" dirty="0"/>
              <a:t>.  39  (But </a:t>
            </a:r>
            <a:r>
              <a:rPr lang="en-US" u="sng" dirty="0"/>
              <a:t>this spake he of the Spirit</a:t>
            </a:r>
            <a:r>
              <a:rPr lang="en-US" dirty="0"/>
              <a:t>, which they that believe on him should receive: for the Holy Ghost was not yet given; because that Jesus was not yet glorified.)</a:t>
            </a:r>
            <a:endParaRPr lang="en-US" sz="2600" dirty="0"/>
          </a:p>
          <a:p>
            <a:r>
              <a:rPr lang="en-US" dirty="0" smtClean="0"/>
              <a:t>John </a:t>
            </a:r>
            <a:r>
              <a:rPr lang="en-US" dirty="0"/>
              <a:t>4:14  But whosoever </a:t>
            </a:r>
            <a:r>
              <a:rPr lang="en-US" dirty="0" err="1"/>
              <a:t>drinketh</a:t>
            </a:r>
            <a:r>
              <a:rPr lang="en-US" dirty="0"/>
              <a:t> of </a:t>
            </a:r>
            <a:r>
              <a:rPr lang="en-US" u="sng" dirty="0"/>
              <a:t>the water that I shall give him</a:t>
            </a:r>
            <a:r>
              <a:rPr lang="en-US" dirty="0"/>
              <a:t> shall never thirst; but the water that I shall give him shall be in him a well of water springing up into everlasting life.</a:t>
            </a:r>
            <a:endParaRPr lang="en-US" sz="2600" dirty="0"/>
          </a:p>
          <a:p>
            <a:pPr lvl="1"/>
            <a:r>
              <a:rPr lang="en-US" dirty="0"/>
              <a:t>Is Spirit living water, or does the Spirit give living water?</a:t>
            </a:r>
            <a:endParaRPr lang="en-US" sz="1800" dirty="0"/>
          </a:p>
          <a:p>
            <a:pPr lvl="1"/>
            <a:r>
              <a:rPr lang="en-US" dirty="0"/>
              <a:t>The Spirit is connected with </a:t>
            </a:r>
            <a:r>
              <a:rPr lang="en-US" dirty="0" smtClean="0"/>
              <a:t>living water</a:t>
            </a:r>
            <a:r>
              <a:rPr lang="en-US" dirty="0"/>
              <a:t>.</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51</a:t>
            </a:fld>
            <a:endParaRPr lang="en-US"/>
          </a:p>
        </p:txBody>
      </p:sp>
    </p:spTree>
    <p:extLst>
      <p:ext uri="{BB962C8B-B14F-4D97-AF65-F5344CB8AC3E}">
        <p14:creationId xmlns:p14="http://schemas.microsoft.com/office/powerpoint/2010/main" val="7542852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Acts </a:t>
            </a:r>
            <a:r>
              <a:rPr lang="en-US" dirty="0"/>
              <a:t>1:5  For John truly baptized with water; but ye shall be </a:t>
            </a:r>
            <a:r>
              <a:rPr lang="en-US" u="sng" dirty="0"/>
              <a:t>baptized with the Holy Ghost</a:t>
            </a:r>
            <a:r>
              <a:rPr lang="en-US" dirty="0"/>
              <a:t> not many days hence.</a:t>
            </a:r>
            <a:endParaRPr lang="en-US" sz="2600" dirty="0"/>
          </a:p>
          <a:p>
            <a:pPr lvl="1"/>
            <a:r>
              <a:rPr lang="en-US" dirty="0"/>
              <a:t>Are we submerged in Spirit, or are we submerged by the Spirit</a:t>
            </a:r>
            <a:r>
              <a:rPr lang="en-US" dirty="0" smtClean="0"/>
              <a:t>. I think both.</a:t>
            </a:r>
            <a:endParaRPr lang="en-US" sz="1800" dirty="0"/>
          </a:p>
          <a:p>
            <a:r>
              <a:rPr lang="en-US" dirty="0" smtClean="0"/>
              <a:t>Revelation </a:t>
            </a:r>
            <a:r>
              <a:rPr lang="en-US" dirty="0"/>
              <a:t>22:1  And he shewed me a pure river of </a:t>
            </a:r>
            <a:r>
              <a:rPr lang="en-US" u="sng" dirty="0"/>
              <a:t>water of life</a:t>
            </a:r>
            <a:r>
              <a:rPr lang="en-US" dirty="0"/>
              <a:t>, clear as crystal, proceeding out of the throne of God and of the Lamb.</a:t>
            </a:r>
            <a:endParaRPr lang="en-US" sz="2600" dirty="0"/>
          </a:p>
          <a:p>
            <a:pPr lvl="1"/>
            <a:r>
              <a:rPr lang="en-US" dirty="0"/>
              <a:t>The Trinity is here in this single verse.</a:t>
            </a:r>
            <a:endParaRPr lang="en-US" sz="1800" dirty="0"/>
          </a:p>
          <a:p>
            <a:pPr lvl="1"/>
            <a:r>
              <a:rPr lang="en-US" dirty="0"/>
              <a:t>This is God’s </a:t>
            </a:r>
            <a:r>
              <a:rPr lang="en-US" dirty="0" err="1"/>
              <a:t>lifesource</a:t>
            </a:r>
            <a:r>
              <a:rPr lang="en-US" dirty="0"/>
              <a:t> freely flowing out from the Father and Son.</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52</a:t>
            </a:fld>
            <a:endParaRPr lang="en-US"/>
          </a:p>
        </p:txBody>
      </p:sp>
    </p:spTree>
    <p:extLst>
      <p:ext uri="{BB962C8B-B14F-4D97-AF65-F5344CB8AC3E}">
        <p14:creationId xmlns:p14="http://schemas.microsoft.com/office/powerpoint/2010/main" val="21481194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Revelation </a:t>
            </a:r>
            <a:r>
              <a:rPr lang="en-US" dirty="0"/>
              <a:t>22:17  And the Spirit and the bride say, Come. And let him that </a:t>
            </a:r>
            <a:r>
              <a:rPr lang="en-US" dirty="0" err="1"/>
              <a:t>heareth</a:t>
            </a:r>
            <a:r>
              <a:rPr lang="en-US" dirty="0"/>
              <a:t> say, Come. And let him that is athirst come. And whosoever will, </a:t>
            </a:r>
            <a:r>
              <a:rPr lang="en-US" u="sng" dirty="0"/>
              <a:t>let him take the water of life freely</a:t>
            </a:r>
            <a:r>
              <a:rPr lang="en-US" dirty="0"/>
              <a:t>.</a:t>
            </a:r>
            <a:endParaRPr lang="en-US" sz="2600" dirty="0"/>
          </a:p>
          <a:p>
            <a:pPr lvl="1"/>
            <a:r>
              <a:rPr lang="en-US" dirty="0"/>
              <a:t>When all sin and death is gone, spirit will flow freely.</a:t>
            </a:r>
            <a:endParaRPr lang="en-US" sz="1800" dirty="0"/>
          </a:p>
          <a:p>
            <a:r>
              <a:rPr lang="en-US" dirty="0"/>
              <a:t>Ephesians 5:18  And be not drunk with wine, wherein is excess; but </a:t>
            </a:r>
            <a:r>
              <a:rPr lang="en-US" u="sng" dirty="0"/>
              <a:t>be filled with the Spirit</a:t>
            </a:r>
            <a:r>
              <a:rPr lang="en-US" dirty="0"/>
              <a:t>;</a:t>
            </a:r>
            <a:endParaRPr lang="en-US" sz="2600" dirty="0"/>
          </a:p>
          <a:p>
            <a:pPr lvl="1"/>
            <a:r>
              <a:rPr lang="en-US" dirty="0"/>
              <a:t>Spirit is our nourishment. What one is to live by (every word of God</a:t>
            </a:r>
            <a:r>
              <a:rPr lang="en-US" dirty="0" smtClean="0"/>
              <a:t>).</a:t>
            </a:r>
          </a:p>
          <a:p>
            <a:r>
              <a:rPr lang="en-US" dirty="0" smtClean="0"/>
              <a:t>Job </a:t>
            </a:r>
            <a:r>
              <a:rPr lang="en-US" dirty="0"/>
              <a:t>6:4  For the arrows of the Almighty are within me, the poison whereof </a:t>
            </a:r>
            <a:r>
              <a:rPr lang="en-US" u="sng" dirty="0" err="1"/>
              <a:t>drinketh</a:t>
            </a:r>
            <a:r>
              <a:rPr lang="en-US" u="sng" dirty="0"/>
              <a:t> up my spirit</a:t>
            </a:r>
            <a:r>
              <a:rPr lang="en-US" dirty="0"/>
              <a:t>: the terrors of God do set themselves in array against me.</a:t>
            </a:r>
            <a:endParaRPr lang="en-US" sz="2600" dirty="0"/>
          </a:p>
          <a:p>
            <a:pPr lvl="1"/>
            <a:r>
              <a:rPr lang="en-US" dirty="0"/>
              <a:t>Even our spirit is likened to water. But of course the Spirit is the water of life.</a:t>
            </a:r>
          </a:p>
          <a:p>
            <a:pPr lvl="1"/>
            <a:r>
              <a:rPr lang="en-US" dirty="0"/>
              <a:t>We should drink the Spirit</a:t>
            </a:r>
            <a:r>
              <a:rPr lang="en-US" dirty="0" smtClean="0"/>
              <a:t>. (not spirits, like vampires!)</a:t>
            </a:r>
          </a:p>
          <a:p>
            <a:pPr lvl="1"/>
            <a:r>
              <a:rPr lang="en-US" dirty="0" smtClean="0"/>
              <a:t>Spirit is life, breath, energy, water. By it we live and move. We are slowly losing it, and thus need to keep replenishing our energy, our nourishment.</a:t>
            </a:r>
          </a:p>
          <a:p>
            <a:pPr lvl="2"/>
            <a:r>
              <a:rPr lang="en-US" dirty="0" smtClean="0"/>
              <a:t>Breathing, drinking, eating.</a:t>
            </a:r>
            <a:endParaRPr lang="en-US" dirty="0"/>
          </a:p>
          <a:p>
            <a:endParaRPr lang="en-US" sz="2000" dirty="0"/>
          </a:p>
        </p:txBody>
      </p:sp>
      <p:sp>
        <p:nvSpPr>
          <p:cNvPr id="3" name="Slide Number Placeholder 2"/>
          <p:cNvSpPr>
            <a:spLocks noGrp="1"/>
          </p:cNvSpPr>
          <p:nvPr>
            <p:ph type="sldNum" sz="quarter" idx="12"/>
          </p:nvPr>
        </p:nvSpPr>
        <p:spPr/>
        <p:txBody>
          <a:bodyPr/>
          <a:lstStyle/>
          <a:p>
            <a:fld id="{172C059E-16DE-4C0D-A377-2C3D2DE09514}" type="slidenum">
              <a:rPr lang="en-US" smtClean="0"/>
              <a:t>53</a:t>
            </a:fld>
            <a:endParaRPr lang="en-US"/>
          </a:p>
        </p:txBody>
      </p:sp>
    </p:spTree>
    <p:extLst>
      <p:ext uri="{BB962C8B-B14F-4D97-AF65-F5344CB8AC3E}">
        <p14:creationId xmlns:p14="http://schemas.microsoft.com/office/powerpoint/2010/main" val="6372614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8980163" y="3492985"/>
            <a:ext cx="2743200" cy="2147383"/>
          </a:xfrm>
          <a:prstGeom prst="rect">
            <a:avLst/>
          </a:prstGeom>
          <a:blipFill dpi="0" rotWithShape="1">
            <a:blip r:embed="rId2">
              <a:alphaModFix amt="28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838199" y="1200149"/>
            <a:ext cx="6208059" cy="5217583"/>
          </a:xfrm>
        </p:spPr>
        <p:txBody>
          <a:bodyPr/>
          <a:lstStyle/>
          <a:p>
            <a:pPr marL="514350" indent="-514350">
              <a:buAutoNum type="arabicParenR"/>
            </a:pPr>
            <a:r>
              <a:rPr lang="en-US" dirty="0" smtClean="0">
                <a:solidFill>
                  <a:schemeClr val="tx1">
                    <a:lumMod val="65000"/>
                    <a:lumOff val="35000"/>
                  </a:schemeClr>
                </a:solidFill>
              </a:rPr>
              <a:t>The Mover and Operator</a:t>
            </a:r>
          </a:p>
          <a:p>
            <a:pPr marL="514350" indent="-514350">
              <a:buAutoNum type="arabicParenR"/>
            </a:pPr>
            <a:r>
              <a:rPr lang="en-US" dirty="0" smtClean="0">
                <a:solidFill>
                  <a:schemeClr val="tx1">
                    <a:lumMod val="65000"/>
                    <a:lumOff val="35000"/>
                  </a:schemeClr>
                </a:solidFill>
              </a:rPr>
              <a:t>The Hand of God</a:t>
            </a:r>
          </a:p>
          <a:p>
            <a:pPr marL="514350" indent="-514350">
              <a:buAutoNum type="arabicParenR"/>
            </a:pPr>
            <a:r>
              <a:rPr lang="en-US" dirty="0" smtClean="0">
                <a:solidFill>
                  <a:schemeClr val="tx1">
                    <a:lumMod val="65000"/>
                    <a:lumOff val="35000"/>
                  </a:schemeClr>
                </a:solidFill>
              </a:rPr>
              <a:t>Life and Breath (The Breath of God)</a:t>
            </a:r>
          </a:p>
          <a:p>
            <a:pPr marL="514350" indent="-514350">
              <a:buAutoNum type="arabicParenR"/>
            </a:pPr>
            <a:r>
              <a:rPr lang="en-US" dirty="0" smtClean="0">
                <a:solidFill>
                  <a:schemeClr val="tx1">
                    <a:lumMod val="65000"/>
                    <a:lumOff val="35000"/>
                  </a:schemeClr>
                </a:solidFill>
              </a:rPr>
              <a:t>Words and Speech (The Voice of God)</a:t>
            </a:r>
          </a:p>
          <a:p>
            <a:pPr marL="514350" indent="-514350">
              <a:buAutoNum type="arabicParenR"/>
            </a:pPr>
            <a:r>
              <a:rPr lang="en-US" dirty="0" smtClean="0">
                <a:solidFill>
                  <a:schemeClr val="tx1">
                    <a:lumMod val="65000"/>
                    <a:lumOff val="35000"/>
                  </a:schemeClr>
                </a:solidFill>
              </a:rPr>
              <a:t>Power</a:t>
            </a:r>
          </a:p>
          <a:p>
            <a:pPr marL="514350" indent="-514350">
              <a:buAutoNum type="arabicParenR"/>
            </a:pPr>
            <a:r>
              <a:rPr lang="en-US" dirty="0">
                <a:solidFill>
                  <a:schemeClr val="tx1">
                    <a:lumMod val="65000"/>
                    <a:lumOff val="35000"/>
                  </a:schemeClr>
                </a:solidFill>
              </a:rPr>
              <a:t>Water (Living Water)</a:t>
            </a:r>
          </a:p>
          <a:p>
            <a:pPr marL="514350" indent="-514350">
              <a:buAutoNum type="arabicParenR"/>
            </a:pPr>
            <a:r>
              <a:rPr lang="en-US" dirty="0" smtClean="0">
                <a:solidFill>
                  <a:schemeClr val="tx1">
                    <a:lumMod val="65000"/>
                    <a:lumOff val="35000"/>
                  </a:schemeClr>
                </a:solidFill>
              </a:rPr>
              <a:t>Truth (and the teacher of truth)</a:t>
            </a:r>
          </a:p>
          <a:p>
            <a:pPr marL="514350" indent="-514350">
              <a:buAutoNum type="arabicParenR"/>
            </a:pPr>
            <a:endParaRPr lang="en-US" dirty="0" smtClean="0">
              <a:solidFill>
                <a:schemeClr val="tx1">
                  <a:lumMod val="65000"/>
                  <a:lumOff val="35000"/>
                </a:schemeClr>
              </a:solidFill>
            </a:endParaRP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54</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Spirit</a:t>
            </a:r>
          </a:p>
        </p:txBody>
      </p:sp>
      <p:sp>
        <p:nvSpPr>
          <p:cNvPr id="14" name="TextBox 13"/>
          <p:cNvSpPr txBox="1"/>
          <p:nvPr/>
        </p:nvSpPr>
        <p:spPr>
          <a:xfrm rot="16200000">
            <a:off x="9429835" y="5011171"/>
            <a:ext cx="1479177" cy="646331"/>
          </a:xfrm>
          <a:prstGeom prst="rect">
            <a:avLst/>
          </a:prstGeom>
          <a:noFill/>
        </p:spPr>
        <p:txBody>
          <a:bodyPr wrap="square" rtlCol="0">
            <a:spAutoFit/>
          </a:bodyPr>
          <a:lstStyle/>
          <a:p>
            <a:pPr algn="ctr"/>
            <a:r>
              <a:rPr lang="en-US" sz="3600" u="sng" dirty="0" smtClean="0">
                <a:solidFill>
                  <a:srgbClr val="663300"/>
                </a:solidFill>
              </a:rPr>
              <a:t>Spirit</a:t>
            </a:r>
            <a:endParaRPr lang="en-US" sz="3600" u="sng" dirty="0">
              <a:solidFill>
                <a:srgbClr val="663300"/>
              </a:solidFill>
            </a:endParaRPr>
          </a:p>
        </p:txBody>
      </p:sp>
      <p:sp>
        <p:nvSpPr>
          <p:cNvPr id="15" name="TextBox 14"/>
          <p:cNvSpPr txBox="1"/>
          <p:nvPr/>
        </p:nvSpPr>
        <p:spPr>
          <a:xfrm rot="20237233">
            <a:off x="10359377" y="4493466"/>
            <a:ext cx="1670858" cy="369332"/>
          </a:xfrm>
          <a:prstGeom prst="rect">
            <a:avLst/>
          </a:prstGeom>
          <a:noFill/>
        </p:spPr>
        <p:txBody>
          <a:bodyPr wrap="square" rtlCol="0">
            <a:spAutoFit/>
          </a:bodyPr>
          <a:lstStyle/>
          <a:p>
            <a:pPr algn="ctr"/>
            <a:r>
              <a:rPr lang="en-US" u="sng" dirty="0" smtClean="0">
                <a:solidFill>
                  <a:srgbClr val="663300"/>
                </a:solidFill>
              </a:rPr>
              <a:t>Movement</a:t>
            </a:r>
            <a:endParaRPr lang="en-US" u="sng" dirty="0">
              <a:solidFill>
                <a:srgbClr val="663300"/>
              </a:solidFill>
            </a:endParaRPr>
          </a:p>
        </p:txBody>
      </p:sp>
      <p:sp>
        <p:nvSpPr>
          <p:cNvPr id="16" name="TextBox 15"/>
          <p:cNvSpPr txBox="1"/>
          <p:nvPr/>
        </p:nvSpPr>
        <p:spPr>
          <a:xfrm rot="20067087">
            <a:off x="10233872" y="4196054"/>
            <a:ext cx="1670858" cy="369332"/>
          </a:xfrm>
          <a:prstGeom prst="rect">
            <a:avLst/>
          </a:prstGeom>
          <a:noFill/>
        </p:spPr>
        <p:txBody>
          <a:bodyPr wrap="square" rtlCol="0">
            <a:spAutoFit/>
          </a:bodyPr>
          <a:lstStyle/>
          <a:p>
            <a:pPr algn="ctr"/>
            <a:r>
              <a:rPr lang="en-US" u="sng" dirty="0" smtClean="0">
                <a:solidFill>
                  <a:srgbClr val="663300"/>
                </a:solidFill>
              </a:rPr>
              <a:t>Hand</a:t>
            </a:r>
            <a:endParaRPr lang="en-US" u="sng" dirty="0">
              <a:solidFill>
                <a:srgbClr val="663300"/>
              </a:solidFill>
            </a:endParaRPr>
          </a:p>
        </p:txBody>
      </p:sp>
      <p:sp>
        <p:nvSpPr>
          <p:cNvPr id="17" name="TextBox 16"/>
          <p:cNvSpPr txBox="1"/>
          <p:nvPr/>
        </p:nvSpPr>
        <p:spPr>
          <a:xfrm rot="19355004">
            <a:off x="10109662" y="3834707"/>
            <a:ext cx="1670858" cy="369332"/>
          </a:xfrm>
          <a:prstGeom prst="rect">
            <a:avLst/>
          </a:prstGeom>
          <a:noFill/>
        </p:spPr>
        <p:txBody>
          <a:bodyPr wrap="square" rtlCol="0">
            <a:spAutoFit/>
          </a:bodyPr>
          <a:lstStyle/>
          <a:p>
            <a:pPr algn="ctr"/>
            <a:r>
              <a:rPr lang="en-US" u="sng" dirty="0" smtClean="0">
                <a:solidFill>
                  <a:srgbClr val="663300"/>
                </a:solidFill>
              </a:rPr>
              <a:t>Life</a:t>
            </a:r>
            <a:endParaRPr lang="en-US" u="sng" dirty="0">
              <a:solidFill>
                <a:srgbClr val="663300"/>
              </a:solidFill>
            </a:endParaRPr>
          </a:p>
        </p:txBody>
      </p:sp>
      <p:sp>
        <p:nvSpPr>
          <p:cNvPr id="19" name="TextBox 18"/>
          <p:cNvSpPr txBox="1"/>
          <p:nvPr/>
        </p:nvSpPr>
        <p:spPr>
          <a:xfrm>
            <a:off x="10635236" y="3808940"/>
            <a:ext cx="1670858" cy="307777"/>
          </a:xfrm>
          <a:prstGeom prst="rect">
            <a:avLst/>
          </a:prstGeom>
          <a:noFill/>
        </p:spPr>
        <p:txBody>
          <a:bodyPr wrap="square" rtlCol="0">
            <a:spAutoFit/>
          </a:bodyPr>
          <a:lstStyle/>
          <a:p>
            <a:pPr algn="ctr"/>
            <a:r>
              <a:rPr lang="en-US" sz="1400" u="sng" dirty="0" smtClean="0">
                <a:solidFill>
                  <a:srgbClr val="663300"/>
                </a:solidFill>
              </a:rPr>
              <a:t>Light</a:t>
            </a:r>
            <a:endParaRPr lang="en-US" sz="1400" u="sng" dirty="0">
              <a:solidFill>
                <a:srgbClr val="663300"/>
              </a:solidFill>
            </a:endParaRPr>
          </a:p>
        </p:txBody>
      </p:sp>
      <p:sp>
        <p:nvSpPr>
          <p:cNvPr id="20" name="TextBox 19"/>
          <p:cNvSpPr txBox="1"/>
          <p:nvPr/>
        </p:nvSpPr>
        <p:spPr>
          <a:xfrm rot="19734180">
            <a:off x="10539291" y="3519008"/>
            <a:ext cx="1670858" cy="307777"/>
          </a:xfrm>
          <a:prstGeom prst="rect">
            <a:avLst/>
          </a:prstGeom>
          <a:noFill/>
        </p:spPr>
        <p:txBody>
          <a:bodyPr wrap="square" rtlCol="0">
            <a:spAutoFit/>
          </a:bodyPr>
          <a:lstStyle/>
          <a:p>
            <a:pPr algn="ctr"/>
            <a:r>
              <a:rPr lang="en-US" sz="1400" u="sng" dirty="0" smtClean="0">
                <a:solidFill>
                  <a:srgbClr val="663300"/>
                </a:solidFill>
              </a:rPr>
              <a:t>Breath</a:t>
            </a:r>
            <a:endParaRPr lang="en-US" sz="1400" u="sng" dirty="0">
              <a:solidFill>
                <a:srgbClr val="663300"/>
              </a:solidFill>
            </a:endParaRPr>
          </a:p>
        </p:txBody>
      </p:sp>
      <p:sp>
        <p:nvSpPr>
          <p:cNvPr id="13" name="TextBox 12"/>
          <p:cNvSpPr txBox="1"/>
          <p:nvPr/>
        </p:nvSpPr>
        <p:spPr>
          <a:xfrm rot="19295238">
            <a:off x="10036269" y="3380413"/>
            <a:ext cx="1670858" cy="369332"/>
          </a:xfrm>
          <a:prstGeom prst="rect">
            <a:avLst/>
          </a:prstGeom>
          <a:noFill/>
        </p:spPr>
        <p:txBody>
          <a:bodyPr wrap="square" rtlCol="0">
            <a:spAutoFit/>
          </a:bodyPr>
          <a:lstStyle/>
          <a:p>
            <a:pPr algn="ctr"/>
            <a:r>
              <a:rPr lang="en-US" u="sng" dirty="0" smtClean="0">
                <a:solidFill>
                  <a:srgbClr val="663300"/>
                </a:solidFill>
              </a:rPr>
              <a:t>Power</a:t>
            </a:r>
            <a:endParaRPr lang="en-US" u="sng" dirty="0">
              <a:solidFill>
                <a:srgbClr val="663300"/>
              </a:solidFill>
            </a:endParaRPr>
          </a:p>
        </p:txBody>
      </p:sp>
      <p:sp>
        <p:nvSpPr>
          <p:cNvPr id="18" name="TextBox 17"/>
          <p:cNvSpPr txBox="1"/>
          <p:nvPr/>
        </p:nvSpPr>
        <p:spPr>
          <a:xfrm rot="2758247">
            <a:off x="8747383" y="3697300"/>
            <a:ext cx="1670858" cy="369332"/>
          </a:xfrm>
          <a:prstGeom prst="rect">
            <a:avLst/>
          </a:prstGeom>
          <a:noFill/>
        </p:spPr>
        <p:txBody>
          <a:bodyPr wrap="square" rtlCol="0">
            <a:spAutoFit/>
          </a:bodyPr>
          <a:lstStyle/>
          <a:p>
            <a:pPr algn="ctr"/>
            <a:r>
              <a:rPr lang="en-US" u="sng" dirty="0" smtClean="0">
                <a:solidFill>
                  <a:srgbClr val="663300"/>
                </a:solidFill>
              </a:rPr>
              <a:t>Speech</a:t>
            </a:r>
            <a:endParaRPr lang="en-US" u="sng" dirty="0">
              <a:solidFill>
                <a:srgbClr val="663300"/>
              </a:solidFill>
            </a:endParaRPr>
          </a:p>
        </p:txBody>
      </p:sp>
      <p:sp>
        <p:nvSpPr>
          <p:cNvPr id="21" name="TextBox 20"/>
          <p:cNvSpPr txBox="1"/>
          <p:nvPr/>
        </p:nvSpPr>
        <p:spPr>
          <a:xfrm rot="3185879">
            <a:off x="8863994" y="3169463"/>
            <a:ext cx="761712" cy="307777"/>
          </a:xfrm>
          <a:prstGeom prst="rect">
            <a:avLst/>
          </a:prstGeom>
          <a:noFill/>
        </p:spPr>
        <p:txBody>
          <a:bodyPr wrap="square" rtlCol="0">
            <a:spAutoFit/>
          </a:bodyPr>
          <a:lstStyle/>
          <a:p>
            <a:pPr algn="ctr"/>
            <a:r>
              <a:rPr lang="en-US" sz="1400" u="sng" dirty="0" smtClean="0">
                <a:solidFill>
                  <a:srgbClr val="663300"/>
                </a:solidFill>
              </a:rPr>
              <a:t>Words</a:t>
            </a:r>
            <a:endParaRPr lang="en-US" sz="1400" u="sng" dirty="0">
              <a:solidFill>
                <a:srgbClr val="663300"/>
              </a:solidFill>
            </a:endParaRPr>
          </a:p>
        </p:txBody>
      </p:sp>
      <p:sp>
        <p:nvSpPr>
          <p:cNvPr id="24" name="TextBox 23"/>
          <p:cNvSpPr txBox="1"/>
          <p:nvPr/>
        </p:nvSpPr>
        <p:spPr>
          <a:xfrm rot="2228888">
            <a:off x="8671525" y="3331304"/>
            <a:ext cx="761712" cy="307777"/>
          </a:xfrm>
          <a:prstGeom prst="rect">
            <a:avLst/>
          </a:prstGeom>
          <a:noFill/>
        </p:spPr>
        <p:txBody>
          <a:bodyPr wrap="square" rtlCol="0">
            <a:spAutoFit/>
          </a:bodyPr>
          <a:lstStyle/>
          <a:p>
            <a:pPr algn="ctr"/>
            <a:r>
              <a:rPr lang="en-US" sz="1400" u="sng" dirty="0" smtClean="0">
                <a:solidFill>
                  <a:srgbClr val="663300"/>
                </a:solidFill>
              </a:rPr>
              <a:t>Voice</a:t>
            </a:r>
            <a:endParaRPr lang="en-US" sz="1400" u="sng" dirty="0">
              <a:solidFill>
                <a:srgbClr val="663300"/>
              </a:solidFill>
            </a:endParaRPr>
          </a:p>
        </p:txBody>
      </p:sp>
      <p:sp>
        <p:nvSpPr>
          <p:cNvPr id="25" name="TextBox 24"/>
          <p:cNvSpPr txBox="1"/>
          <p:nvPr/>
        </p:nvSpPr>
        <p:spPr>
          <a:xfrm rot="1933583">
            <a:off x="8566519" y="3982251"/>
            <a:ext cx="1670858" cy="369332"/>
          </a:xfrm>
          <a:prstGeom prst="rect">
            <a:avLst/>
          </a:prstGeom>
          <a:noFill/>
        </p:spPr>
        <p:txBody>
          <a:bodyPr wrap="square" rtlCol="0">
            <a:spAutoFit/>
          </a:bodyPr>
          <a:lstStyle/>
          <a:p>
            <a:pPr algn="ctr"/>
            <a:r>
              <a:rPr lang="en-US" u="sng" dirty="0" smtClean="0">
                <a:solidFill>
                  <a:srgbClr val="663300"/>
                </a:solidFill>
              </a:rPr>
              <a:t>Power</a:t>
            </a:r>
            <a:endParaRPr lang="en-US" u="sng" dirty="0">
              <a:solidFill>
                <a:srgbClr val="663300"/>
              </a:solidFill>
            </a:endParaRPr>
          </a:p>
        </p:txBody>
      </p:sp>
      <p:sp>
        <p:nvSpPr>
          <p:cNvPr id="26" name="TextBox 25"/>
          <p:cNvSpPr txBox="1"/>
          <p:nvPr/>
        </p:nvSpPr>
        <p:spPr>
          <a:xfrm rot="740616">
            <a:off x="8340003" y="3810466"/>
            <a:ext cx="821213" cy="307777"/>
          </a:xfrm>
          <a:prstGeom prst="rect">
            <a:avLst/>
          </a:prstGeom>
          <a:noFill/>
        </p:spPr>
        <p:txBody>
          <a:bodyPr wrap="square" rtlCol="0">
            <a:spAutoFit/>
          </a:bodyPr>
          <a:lstStyle/>
          <a:p>
            <a:pPr algn="ctr"/>
            <a:r>
              <a:rPr lang="en-US" sz="1400" u="sng" dirty="0" smtClean="0">
                <a:solidFill>
                  <a:srgbClr val="663300"/>
                </a:solidFill>
              </a:rPr>
              <a:t>Strength</a:t>
            </a:r>
            <a:endParaRPr lang="en-US" sz="1400" u="sng" dirty="0">
              <a:solidFill>
                <a:srgbClr val="663300"/>
              </a:solidFill>
            </a:endParaRPr>
          </a:p>
        </p:txBody>
      </p:sp>
      <p:sp>
        <p:nvSpPr>
          <p:cNvPr id="27" name="TextBox 26"/>
          <p:cNvSpPr txBox="1"/>
          <p:nvPr/>
        </p:nvSpPr>
        <p:spPr>
          <a:xfrm rot="2105221">
            <a:off x="8426404" y="3558161"/>
            <a:ext cx="945941" cy="307777"/>
          </a:xfrm>
          <a:prstGeom prst="rect">
            <a:avLst/>
          </a:prstGeom>
          <a:noFill/>
        </p:spPr>
        <p:txBody>
          <a:bodyPr wrap="square" rtlCol="0">
            <a:spAutoFit/>
          </a:bodyPr>
          <a:lstStyle/>
          <a:p>
            <a:pPr algn="ctr"/>
            <a:r>
              <a:rPr lang="en-US" sz="1400" u="sng" dirty="0" smtClean="0">
                <a:solidFill>
                  <a:srgbClr val="663300"/>
                </a:solidFill>
              </a:rPr>
              <a:t>Energy</a:t>
            </a:r>
            <a:endParaRPr lang="en-US" sz="1400" u="sng" dirty="0">
              <a:solidFill>
                <a:srgbClr val="663300"/>
              </a:solidFill>
            </a:endParaRPr>
          </a:p>
        </p:txBody>
      </p:sp>
      <p:sp>
        <p:nvSpPr>
          <p:cNvPr id="28" name="TextBox 27"/>
          <p:cNvSpPr txBox="1"/>
          <p:nvPr/>
        </p:nvSpPr>
        <p:spPr>
          <a:xfrm rot="931495">
            <a:off x="8372614" y="4392731"/>
            <a:ext cx="1670858" cy="369332"/>
          </a:xfrm>
          <a:prstGeom prst="rect">
            <a:avLst/>
          </a:prstGeom>
          <a:noFill/>
        </p:spPr>
        <p:txBody>
          <a:bodyPr wrap="square" rtlCol="0">
            <a:spAutoFit/>
          </a:bodyPr>
          <a:lstStyle/>
          <a:p>
            <a:pPr algn="ctr"/>
            <a:r>
              <a:rPr lang="en-US" u="sng" dirty="0" smtClean="0">
                <a:solidFill>
                  <a:srgbClr val="FF0000"/>
                </a:solidFill>
              </a:rPr>
              <a:t>Truth</a:t>
            </a:r>
            <a:endParaRPr lang="en-US" u="sng" dirty="0">
              <a:solidFill>
                <a:srgbClr val="FF0000"/>
              </a:solidFill>
            </a:endParaRPr>
          </a:p>
        </p:txBody>
      </p:sp>
      <p:sp>
        <p:nvSpPr>
          <p:cNvPr id="29" name="TextBox 28"/>
          <p:cNvSpPr txBox="1"/>
          <p:nvPr/>
        </p:nvSpPr>
        <p:spPr>
          <a:xfrm rot="21351674">
            <a:off x="7600734" y="4469968"/>
            <a:ext cx="1670858" cy="307777"/>
          </a:xfrm>
          <a:prstGeom prst="rect">
            <a:avLst/>
          </a:prstGeom>
          <a:noFill/>
        </p:spPr>
        <p:txBody>
          <a:bodyPr wrap="square" rtlCol="0">
            <a:spAutoFit/>
          </a:bodyPr>
          <a:lstStyle/>
          <a:p>
            <a:pPr algn="ctr"/>
            <a:r>
              <a:rPr lang="en-US" sz="1400" u="sng" dirty="0" smtClean="0">
                <a:solidFill>
                  <a:srgbClr val="FF0000"/>
                </a:solidFill>
              </a:rPr>
              <a:t>Wisdom</a:t>
            </a:r>
            <a:endParaRPr lang="en-US" sz="1400" u="sng" dirty="0">
              <a:solidFill>
                <a:srgbClr val="FF0000"/>
              </a:solidFill>
            </a:endParaRPr>
          </a:p>
        </p:txBody>
      </p:sp>
      <p:sp>
        <p:nvSpPr>
          <p:cNvPr id="30" name="TextBox 29"/>
          <p:cNvSpPr txBox="1"/>
          <p:nvPr/>
        </p:nvSpPr>
        <p:spPr>
          <a:xfrm rot="892259">
            <a:off x="7492479" y="4091219"/>
            <a:ext cx="1670858" cy="307777"/>
          </a:xfrm>
          <a:prstGeom prst="rect">
            <a:avLst/>
          </a:prstGeom>
          <a:noFill/>
        </p:spPr>
        <p:txBody>
          <a:bodyPr wrap="square" rtlCol="0">
            <a:spAutoFit/>
          </a:bodyPr>
          <a:lstStyle/>
          <a:p>
            <a:pPr algn="ctr"/>
            <a:r>
              <a:rPr lang="en-US" sz="1400" u="sng" dirty="0" smtClean="0">
                <a:solidFill>
                  <a:srgbClr val="FF0000"/>
                </a:solidFill>
              </a:rPr>
              <a:t>Understanding</a:t>
            </a:r>
            <a:endParaRPr lang="en-US" sz="1400" u="sng" dirty="0">
              <a:solidFill>
                <a:srgbClr val="FF0000"/>
              </a:solidFill>
            </a:endParaRPr>
          </a:p>
        </p:txBody>
      </p:sp>
      <p:sp>
        <p:nvSpPr>
          <p:cNvPr id="31" name="TextBox 30"/>
          <p:cNvSpPr txBox="1"/>
          <p:nvPr/>
        </p:nvSpPr>
        <p:spPr>
          <a:xfrm rot="19906252">
            <a:off x="7700571" y="4780595"/>
            <a:ext cx="1670858" cy="307777"/>
          </a:xfrm>
          <a:prstGeom prst="rect">
            <a:avLst/>
          </a:prstGeom>
          <a:noFill/>
        </p:spPr>
        <p:txBody>
          <a:bodyPr wrap="square" rtlCol="0">
            <a:spAutoFit/>
          </a:bodyPr>
          <a:lstStyle/>
          <a:p>
            <a:pPr algn="ctr"/>
            <a:r>
              <a:rPr lang="en-US" sz="1400" u="sng" dirty="0" smtClean="0">
                <a:solidFill>
                  <a:srgbClr val="FF0000"/>
                </a:solidFill>
              </a:rPr>
              <a:t>Teacher</a:t>
            </a:r>
            <a:endParaRPr lang="en-US" sz="1400" u="sng" dirty="0">
              <a:solidFill>
                <a:srgbClr val="FF0000"/>
              </a:solidFill>
            </a:endParaRPr>
          </a:p>
        </p:txBody>
      </p:sp>
      <p:sp>
        <p:nvSpPr>
          <p:cNvPr id="32" name="TextBox 31"/>
          <p:cNvSpPr txBox="1"/>
          <p:nvPr/>
        </p:nvSpPr>
        <p:spPr>
          <a:xfrm rot="3204356">
            <a:off x="9010828" y="3243690"/>
            <a:ext cx="1670858" cy="369332"/>
          </a:xfrm>
          <a:prstGeom prst="rect">
            <a:avLst/>
          </a:prstGeom>
          <a:noFill/>
        </p:spPr>
        <p:txBody>
          <a:bodyPr wrap="square" rtlCol="0">
            <a:spAutoFit/>
          </a:bodyPr>
          <a:lstStyle/>
          <a:p>
            <a:pPr algn="ctr"/>
            <a:r>
              <a:rPr lang="en-US" u="sng" dirty="0" smtClean="0">
                <a:solidFill>
                  <a:srgbClr val="663300"/>
                </a:solidFill>
              </a:rPr>
              <a:t>Water</a:t>
            </a:r>
            <a:endParaRPr lang="en-US" u="sng" dirty="0">
              <a:solidFill>
                <a:srgbClr val="663300"/>
              </a:solidFill>
            </a:endParaRPr>
          </a:p>
        </p:txBody>
      </p:sp>
      <p:sp>
        <p:nvSpPr>
          <p:cNvPr id="33" name="TextBox 32"/>
          <p:cNvSpPr txBox="1"/>
          <p:nvPr/>
        </p:nvSpPr>
        <p:spPr>
          <a:xfrm>
            <a:off x="7050523" y="4758729"/>
            <a:ext cx="1670858" cy="307777"/>
          </a:xfrm>
          <a:prstGeom prst="rect">
            <a:avLst/>
          </a:prstGeom>
          <a:noFill/>
        </p:spPr>
        <p:txBody>
          <a:bodyPr wrap="square" rtlCol="0">
            <a:spAutoFit/>
          </a:bodyPr>
          <a:lstStyle/>
          <a:p>
            <a:pPr algn="ctr"/>
            <a:r>
              <a:rPr lang="en-US" sz="1400" u="sng" dirty="0" smtClean="0">
                <a:solidFill>
                  <a:srgbClr val="FF0000"/>
                </a:solidFill>
              </a:rPr>
              <a:t>Prophecy</a:t>
            </a:r>
            <a:endParaRPr lang="en-US" sz="1400" u="sng" dirty="0">
              <a:solidFill>
                <a:srgbClr val="FF0000"/>
              </a:solidFill>
            </a:endParaRPr>
          </a:p>
        </p:txBody>
      </p:sp>
    </p:spTree>
    <p:extLst>
      <p:ext uri="{BB962C8B-B14F-4D97-AF65-F5344CB8AC3E}">
        <p14:creationId xmlns:p14="http://schemas.microsoft.com/office/powerpoint/2010/main" val="52317286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John 5:6  This is he that came by water and blood, even Jesus Christ; not by water only, but by water and blood. And it is the Spirit that </a:t>
            </a:r>
            <a:r>
              <a:rPr lang="en-US" dirty="0" err="1"/>
              <a:t>beareth</a:t>
            </a:r>
            <a:r>
              <a:rPr lang="en-US" dirty="0"/>
              <a:t> witness, </a:t>
            </a:r>
            <a:r>
              <a:rPr lang="en-US" u="sng" dirty="0"/>
              <a:t>because the Spirit is truth</a:t>
            </a:r>
            <a:r>
              <a:rPr lang="en-US" dirty="0"/>
              <a:t>.</a:t>
            </a:r>
            <a:endParaRPr lang="en-US" sz="2600" dirty="0"/>
          </a:p>
          <a:p>
            <a:r>
              <a:rPr lang="en-US" dirty="0"/>
              <a:t>Job 32:8  But there is </a:t>
            </a:r>
            <a:r>
              <a:rPr lang="en-US" u="sng" dirty="0"/>
              <a:t>a spirit</a:t>
            </a:r>
            <a:r>
              <a:rPr lang="en-US" dirty="0"/>
              <a:t> in man: and </a:t>
            </a:r>
            <a:r>
              <a:rPr lang="en-US" u="sng" dirty="0"/>
              <a:t>the inspiration of the Almighty giveth them understanding</a:t>
            </a:r>
            <a:r>
              <a:rPr lang="en-US" dirty="0"/>
              <a:t>.</a:t>
            </a:r>
            <a:endParaRPr lang="en-US" sz="2600" dirty="0"/>
          </a:p>
          <a:p>
            <a:pPr lvl="1"/>
            <a:r>
              <a:rPr lang="en-US" dirty="0"/>
              <a:t>The only reason you think and understand ANYTHING is due to the spirit that God gave you.</a:t>
            </a:r>
            <a:endParaRPr lang="en-US" sz="1800" dirty="0"/>
          </a:p>
          <a:p>
            <a:pPr lvl="1"/>
            <a:r>
              <a:rPr lang="en-US" dirty="0"/>
              <a:t>If you want true unlimited wisdom, you know where to get it.</a:t>
            </a:r>
            <a:endParaRPr lang="en-US" sz="1800" dirty="0"/>
          </a:p>
          <a:p>
            <a:r>
              <a:rPr lang="en-US" dirty="0"/>
              <a:t>1 Corinthians 2:10  But God hath </a:t>
            </a:r>
            <a:r>
              <a:rPr lang="en-US" u="sng" dirty="0"/>
              <a:t>revealed them unto us by his Spirit</a:t>
            </a:r>
            <a:r>
              <a:rPr lang="en-US" dirty="0"/>
              <a:t>: for the Spirit searcheth all things, yea, </a:t>
            </a:r>
            <a:r>
              <a:rPr lang="en-US" u="sng" dirty="0"/>
              <a:t>the deep things of God</a:t>
            </a:r>
            <a:r>
              <a:rPr lang="en-US" dirty="0"/>
              <a:t>.</a:t>
            </a:r>
            <a:endParaRPr lang="en-US" sz="2600" dirty="0"/>
          </a:p>
          <a:p>
            <a:pPr lvl="1"/>
            <a:r>
              <a:rPr lang="en-US" dirty="0"/>
              <a:t>Knowledge and wisdom come from His Spirit and are revealed by His Spirit.</a:t>
            </a:r>
            <a:endParaRPr lang="en-US" sz="1800" dirty="0"/>
          </a:p>
          <a:p>
            <a:r>
              <a:rPr lang="en-US" dirty="0" smtClean="0"/>
              <a:t>Proverbs </a:t>
            </a:r>
            <a:r>
              <a:rPr lang="en-US" dirty="0"/>
              <a:t>1:23  Turn you at my reproof: behold, I will </a:t>
            </a:r>
            <a:r>
              <a:rPr lang="en-US" u="sng" dirty="0"/>
              <a:t>pour out my spirit</a:t>
            </a:r>
            <a:r>
              <a:rPr lang="en-US" dirty="0"/>
              <a:t> unto you, </a:t>
            </a:r>
            <a:r>
              <a:rPr lang="en-US" u="sng" dirty="0"/>
              <a:t>I will make known my words unto you</a:t>
            </a:r>
            <a:r>
              <a:rPr lang="en-US" dirty="0"/>
              <a:t>.</a:t>
            </a:r>
            <a:endParaRPr lang="en-US" sz="2600" dirty="0"/>
          </a:p>
          <a:p>
            <a:pPr lvl="1"/>
            <a:r>
              <a:rPr lang="en-US" dirty="0"/>
              <a:t>The Holy Spirit is the distributor of God’s words. (His voice, breath</a:t>
            </a:r>
            <a:r>
              <a:rPr lang="en-US" dirty="0" smtClean="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55</a:t>
            </a:fld>
            <a:endParaRPr lang="en-US"/>
          </a:p>
        </p:txBody>
      </p:sp>
    </p:spTree>
    <p:extLst>
      <p:ext uri="{BB962C8B-B14F-4D97-AF65-F5344CB8AC3E}">
        <p14:creationId xmlns:p14="http://schemas.microsoft.com/office/powerpoint/2010/main" val="39587505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2 </a:t>
            </a:r>
            <a:r>
              <a:rPr lang="en-US" dirty="0"/>
              <a:t>Peter 1:21  For </a:t>
            </a:r>
            <a:r>
              <a:rPr lang="en-US" u="sng" dirty="0"/>
              <a:t>the prophecy came</a:t>
            </a:r>
            <a:r>
              <a:rPr lang="en-US" dirty="0"/>
              <a:t> not in old time by the will of man: but holy men of God spake as they were moved </a:t>
            </a:r>
            <a:r>
              <a:rPr lang="en-US" u="sng" dirty="0"/>
              <a:t>by the Holy Ghost</a:t>
            </a:r>
            <a:r>
              <a:rPr lang="en-US" dirty="0"/>
              <a:t>.</a:t>
            </a:r>
            <a:endParaRPr lang="en-US" sz="2600" dirty="0"/>
          </a:p>
          <a:p>
            <a:pPr lvl="1"/>
            <a:r>
              <a:rPr lang="en-US" dirty="0"/>
              <a:t>The Scriptures are breathed, spoken, handed, </a:t>
            </a:r>
            <a:r>
              <a:rPr lang="en-US" dirty="0" smtClean="0"/>
              <a:t>flow, powered</a:t>
            </a:r>
            <a:r>
              <a:rPr lang="en-US" dirty="0"/>
              <a:t>, lived.</a:t>
            </a:r>
            <a:endParaRPr lang="en-US" sz="1800" dirty="0"/>
          </a:p>
          <a:p>
            <a:pPr lvl="1"/>
            <a:r>
              <a:rPr lang="en-US" dirty="0"/>
              <a:t>Did you know the scriptures live?</a:t>
            </a:r>
            <a:endParaRPr lang="en-US" sz="1800" dirty="0"/>
          </a:p>
          <a:p>
            <a:r>
              <a:rPr lang="en-US" dirty="0"/>
              <a:t>1 Peter 1:23  Being born again, not of corruptible seed, but of incorruptible, by </a:t>
            </a:r>
            <a:r>
              <a:rPr lang="en-US" u="sng" dirty="0"/>
              <a:t>the word of God</a:t>
            </a:r>
            <a:r>
              <a:rPr lang="en-US" dirty="0"/>
              <a:t>, </a:t>
            </a:r>
            <a:r>
              <a:rPr lang="en-US" u="sng" dirty="0"/>
              <a:t>which </a:t>
            </a:r>
            <a:r>
              <a:rPr lang="en-US" u="sng" dirty="0" err="1"/>
              <a:t>liveth</a:t>
            </a:r>
            <a:r>
              <a:rPr lang="en-US" u="sng" dirty="0"/>
              <a:t> and </a:t>
            </a:r>
            <a:r>
              <a:rPr lang="en-US" u="sng" dirty="0" err="1"/>
              <a:t>abideth</a:t>
            </a:r>
            <a:r>
              <a:rPr lang="en-US" u="sng" dirty="0"/>
              <a:t> for ever</a:t>
            </a:r>
            <a:r>
              <a:rPr lang="en-US" dirty="0"/>
              <a:t>.</a:t>
            </a:r>
            <a:endParaRPr lang="en-US" sz="2600" dirty="0"/>
          </a:p>
          <a:p>
            <a:r>
              <a:rPr lang="en-US" dirty="0"/>
              <a:t>John 14:26  But the Comforter, which is the Holy Ghost, whom the Father will send in my name, </a:t>
            </a:r>
            <a:r>
              <a:rPr lang="en-US" u="sng" dirty="0"/>
              <a:t>he shall teach you all things</a:t>
            </a:r>
            <a:r>
              <a:rPr lang="en-US" dirty="0"/>
              <a:t>, and bring all things to your remembrance, whatsoever I have said unto you.</a:t>
            </a:r>
            <a:endParaRPr lang="en-US" sz="2600" dirty="0"/>
          </a:p>
          <a:p>
            <a:r>
              <a:rPr lang="en-US" dirty="0"/>
              <a:t>1 Corinthians 2:13  Which things also we speak, not in the words which man's wisdom </a:t>
            </a:r>
            <a:r>
              <a:rPr lang="en-US" dirty="0" err="1"/>
              <a:t>teacheth</a:t>
            </a:r>
            <a:r>
              <a:rPr lang="en-US" dirty="0"/>
              <a:t>, but which </a:t>
            </a:r>
            <a:r>
              <a:rPr lang="en-US" u="sng" dirty="0"/>
              <a:t>the Holy Ghost </a:t>
            </a:r>
            <a:r>
              <a:rPr lang="en-US" u="sng" dirty="0" err="1"/>
              <a:t>teacheth</a:t>
            </a:r>
            <a:r>
              <a:rPr lang="en-US" dirty="0"/>
              <a:t>; comparing spiritual things with spiritual.</a:t>
            </a:r>
            <a:endParaRPr lang="en-US" sz="26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56</a:t>
            </a:fld>
            <a:endParaRPr lang="en-US"/>
          </a:p>
        </p:txBody>
      </p:sp>
    </p:spTree>
    <p:extLst>
      <p:ext uri="{BB962C8B-B14F-4D97-AF65-F5344CB8AC3E}">
        <p14:creationId xmlns:p14="http://schemas.microsoft.com/office/powerpoint/2010/main" val="9905838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12:12  </a:t>
            </a:r>
            <a:r>
              <a:rPr lang="en-US" u="sng" dirty="0"/>
              <a:t>For the Holy Ghost shall teach you</a:t>
            </a:r>
            <a:r>
              <a:rPr lang="en-US" dirty="0"/>
              <a:t> in the same hour what ye ought to say.</a:t>
            </a:r>
            <a:endParaRPr lang="en-US" sz="2600" dirty="0"/>
          </a:p>
          <a:p>
            <a:pPr lvl="1"/>
            <a:r>
              <a:rPr lang="en-US" dirty="0"/>
              <a:t>He is a teacher/guide.</a:t>
            </a:r>
            <a:endParaRPr lang="en-US" sz="1800" dirty="0"/>
          </a:p>
          <a:p>
            <a:pPr lvl="1"/>
            <a:r>
              <a:rPr lang="en-US" dirty="0"/>
              <a:t>He is the truth, He also distributes truth.</a:t>
            </a:r>
            <a:endParaRPr lang="en-US" sz="1800" dirty="0"/>
          </a:p>
          <a:p>
            <a:r>
              <a:rPr lang="en-US" dirty="0"/>
              <a:t>John 16:13-15  Howbeit when he, </a:t>
            </a:r>
            <a:r>
              <a:rPr lang="en-US" u="sng" dirty="0"/>
              <a:t>the Spirit of truth</a:t>
            </a:r>
            <a:r>
              <a:rPr lang="en-US" dirty="0"/>
              <a:t>, is come, </a:t>
            </a:r>
            <a:r>
              <a:rPr lang="en-US" u="sng" dirty="0"/>
              <a:t>he will guide you into all truth</a:t>
            </a:r>
            <a:r>
              <a:rPr lang="en-US" dirty="0"/>
              <a:t>: for he shall not speak of himself; but whatsoever he shall hear, that shall he speak: and he will shew you things to come.  14  </a:t>
            </a:r>
            <a:r>
              <a:rPr lang="en-US" u="sng" dirty="0"/>
              <a:t>He shall glorify me</a:t>
            </a:r>
            <a:r>
              <a:rPr lang="en-US" dirty="0"/>
              <a:t>: for he shall receive of mine, and shall shew it unto you.  15  All things that the Father hath are mine: therefore said I, that he shall take of mine, and shall shew it unto you.</a:t>
            </a:r>
            <a:endParaRPr lang="en-US" sz="2600" dirty="0"/>
          </a:p>
          <a:p>
            <a:pPr lvl="1"/>
            <a:r>
              <a:rPr lang="en-US" dirty="0"/>
              <a:t>Not only is He the distributor and teacher of the truth, he is the Truth.</a:t>
            </a:r>
            <a:endParaRPr lang="en-US" sz="1800" dirty="0"/>
          </a:p>
          <a:p>
            <a:pPr lvl="1"/>
            <a:r>
              <a:rPr lang="en-US" dirty="0"/>
              <a:t>He glorifies the Father and the Son.</a:t>
            </a:r>
            <a:endParaRPr lang="en-US" sz="1800" dirty="0"/>
          </a:p>
          <a:p>
            <a:pPr lvl="1"/>
            <a:r>
              <a:rPr lang="en-US" dirty="0"/>
              <a:t>He points men to truth and perfection!</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57</a:t>
            </a:fld>
            <a:endParaRPr lang="en-US"/>
          </a:p>
        </p:txBody>
      </p:sp>
    </p:spTree>
    <p:extLst>
      <p:ext uri="{BB962C8B-B14F-4D97-AF65-F5344CB8AC3E}">
        <p14:creationId xmlns:p14="http://schemas.microsoft.com/office/powerpoint/2010/main" val="34388207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8980163" y="3492985"/>
            <a:ext cx="2743200" cy="2147383"/>
          </a:xfrm>
          <a:prstGeom prst="rect">
            <a:avLst/>
          </a:prstGeom>
          <a:blipFill dpi="0" rotWithShape="1">
            <a:blip r:embed="rId2">
              <a:alphaModFix amt="28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838199" y="1200149"/>
            <a:ext cx="6208059" cy="5217583"/>
          </a:xfrm>
        </p:spPr>
        <p:txBody>
          <a:bodyPr/>
          <a:lstStyle/>
          <a:p>
            <a:pPr marL="514350" indent="-514350">
              <a:buAutoNum type="arabicParenR"/>
            </a:pPr>
            <a:r>
              <a:rPr lang="en-US" dirty="0" smtClean="0">
                <a:solidFill>
                  <a:schemeClr val="tx1">
                    <a:lumMod val="65000"/>
                    <a:lumOff val="35000"/>
                  </a:schemeClr>
                </a:solidFill>
              </a:rPr>
              <a:t>The Mover and Operator</a:t>
            </a:r>
          </a:p>
          <a:p>
            <a:pPr marL="514350" indent="-514350">
              <a:buAutoNum type="arabicParenR"/>
            </a:pPr>
            <a:r>
              <a:rPr lang="en-US" dirty="0" smtClean="0">
                <a:solidFill>
                  <a:schemeClr val="tx1">
                    <a:lumMod val="65000"/>
                    <a:lumOff val="35000"/>
                  </a:schemeClr>
                </a:solidFill>
              </a:rPr>
              <a:t>The Hand of God</a:t>
            </a:r>
          </a:p>
          <a:p>
            <a:pPr marL="514350" indent="-514350">
              <a:buAutoNum type="arabicParenR"/>
            </a:pPr>
            <a:r>
              <a:rPr lang="en-US" dirty="0" smtClean="0">
                <a:solidFill>
                  <a:schemeClr val="tx1">
                    <a:lumMod val="65000"/>
                    <a:lumOff val="35000"/>
                  </a:schemeClr>
                </a:solidFill>
              </a:rPr>
              <a:t>Life and Breath (The Breath of God)</a:t>
            </a:r>
          </a:p>
          <a:p>
            <a:pPr marL="514350" indent="-514350">
              <a:buAutoNum type="arabicParenR"/>
            </a:pPr>
            <a:r>
              <a:rPr lang="en-US" dirty="0" smtClean="0">
                <a:solidFill>
                  <a:schemeClr val="tx1">
                    <a:lumMod val="65000"/>
                    <a:lumOff val="35000"/>
                  </a:schemeClr>
                </a:solidFill>
              </a:rPr>
              <a:t>Words and Speech (The Voice of God)</a:t>
            </a:r>
          </a:p>
          <a:p>
            <a:pPr marL="514350" indent="-514350">
              <a:buAutoNum type="arabicParenR"/>
            </a:pPr>
            <a:r>
              <a:rPr lang="en-US" dirty="0" smtClean="0">
                <a:solidFill>
                  <a:schemeClr val="tx1">
                    <a:lumMod val="65000"/>
                    <a:lumOff val="35000"/>
                  </a:schemeClr>
                </a:solidFill>
              </a:rPr>
              <a:t>Power</a:t>
            </a:r>
          </a:p>
          <a:p>
            <a:pPr marL="514350" indent="-514350">
              <a:buAutoNum type="arabicParenR"/>
            </a:pPr>
            <a:r>
              <a:rPr lang="en-US" dirty="0">
                <a:solidFill>
                  <a:schemeClr val="tx1">
                    <a:lumMod val="65000"/>
                    <a:lumOff val="35000"/>
                  </a:schemeClr>
                </a:solidFill>
              </a:rPr>
              <a:t>Water (Living Water)</a:t>
            </a:r>
          </a:p>
          <a:p>
            <a:pPr marL="514350" indent="-514350">
              <a:buAutoNum type="arabicParenR"/>
            </a:pPr>
            <a:r>
              <a:rPr lang="en-US" dirty="0" smtClean="0">
                <a:solidFill>
                  <a:schemeClr val="tx1">
                    <a:lumMod val="65000"/>
                    <a:lumOff val="35000"/>
                  </a:schemeClr>
                </a:solidFill>
              </a:rPr>
              <a:t>Truth (and the teacher of truth)</a:t>
            </a:r>
          </a:p>
          <a:p>
            <a:pPr marL="514350" indent="-514350">
              <a:buAutoNum type="arabicParenR"/>
            </a:pPr>
            <a:r>
              <a:rPr lang="en-US" dirty="0" smtClean="0">
                <a:solidFill>
                  <a:schemeClr val="tx1">
                    <a:lumMod val="65000"/>
                    <a:lumOff val="35000"/>
                  </a:schemeClr>
                </a:solidFill>
              </a:rPr>
              <a:t>The Witness</a:t>
            </a:r>
          </a:p>
          <a:p>
            <a:pPr marL="514350" indent="-514350">
              <a:buAutoNum type="arabicParenR"/>
            </a:pPr>
            <a:endParaRPr lang="en-US" dirty="0" smtClean="0">
              <a:solidFill>
                <a:schemeClr val="tx1">
                  <a:lumMod val="65000"/>
                  <a:lumOff val="35000"/>
                </a:schemeClr>
              </a:solidFill>
            </a:endParaRP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58</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Spirit</a:t>
            </a:r>
          </a:p>
        </p:txBody>
      </p:sp>
      <p:sp>
        <p:nvSpPr>
          <p:cNvPr id="14" name="TextBox 13"/>
          <p:cNvSpPr txBox="1"/>
          <p:nvPr/>
        </p:nvSpPr>
        <p:spPr>
          <a:xfrm rot="16200000">
            <a:off x="9429835" y="5011171"/>
            <a:ext cx="1479177" cy="646331"/>
          </a:xfrm>
          <a:prstGeom prst="rect">
            <a:avLst/>
          </a:prstGeom>
          <a:noFill/>
        </p:spPr>
        <p:txBody>
          <a:bodyPr wrap="square" rtlCol="0">
            <a:spAutoFit/>
          </a:bodyPr>
          <a:lstStyle/>
          <a:p>
            <a:pPr algn="ctr"/>
            <a:r>
              <a:rPr lang="en-US" sz="3600" u="sng" dirty="0" smtClean="0">
                <a:solidFill>
                  <a:srgbClr val="663300"/>
                </a:solidFill>
              </a:rPr>
              <a:t>Spirit</a:t>
            </a:r>
            <a:endParaRPr lang="en-US" sz="3600" u="sng" dirty="0">
              <a:solidFill>
                <a:srgbClr val="663300"/>
              </a:solidFill>
            </a:endParaRPr>
          </a:p>
        </p:txBody>
      </p:sp>
      <p:sp>
        <p:nvSpPr>
          <p:cNvPr id="15" name="TextBox 14"/>
          <p:cNvSpPr txBox="1"/>
          <p:nvPr/>
        </p:nvSpPr>
        <p:spPr>
          <a:xfrm rot="20237233">
            <a:off x="10359377" y="4493466"/>
            <a:ext cx="1670858" cy="369332"/>
          </a:xfrm>
          <a:prstGeom prst="rect">
            <a:avLst/>
          </a:prstGeom>
          <a:noFill/>
        </p:spPr>
        <p:txBody>
          <a:bodyPr wrap="square" rtlCol="0">
            <a:spAutoFit/>
          </a:bodyPr>
          <a:lstStyle/>
          <a:p>
            <a:pPr algn="ctr"/>
            <a:r>
              <a:rPr lang="en-US" u="sng" dirty="0" smtClean="0">
                <a:solidFill>
                  <a:srgbClr val="663300"/>
                </a:solidFill>
              </a:rPr>
              <a:t>Movement</a:t>
            </a:r>
            <a:endParaRPr lang="en-US" u="sng" dirty="0">
              <a:solidFill>
                <a:srgbClr val="663300"/>
              </a:solidFill>
            </a:endParaRPr>
          </a:p>
        </p:txBody>
      </p:sp>
      <p:sp>
        <p:nvSpPr>
          <p:cNvPr id="16" name="TextBox 15"/>
          <p:cNvSpPr txBox="1"/>
          <p:nvPr/>
        </p:nvSpPr>
        <p:spPr>
          <a:xfrm rot="20067087">
            <a:off x="10233872" y="4196054"/>
            <a:ext cx="1670858" cy="369332"/>
          </a:xfrm>
          <a:prstGeom prst="rect">
            <a:avLst/>
          </a:prstGeom>
          <a:noFill/>
        </p:spPr>
        <p:txBody>
          <a:bodyPr wrap="square" rtlCol="0">
            <a:spAutoFit/>
          </a:bodyPr>
          <a:lstStyle/>
          <a:p>
            <a:pPr algn="ctr"/>
            <a:r>
              <a:rPr lang="en-US" u="sng" dirty="0" smtClean="0">
                <a:solidFill>
                  <a:srgbClr val="663300"/>
                </a:solidFill>
              </a:rPr>
              <a:t>Hand</a:t>
            </a:r>
            <a:endParaRPr lang="en-US" u="sng" dirty="0">
              <a:solidFill>
                <a:srgbClr val="663300"/>
              </a:solidFill>
            </a:endParaRPr>
          </a:p>
        </p:txBody>
      </p:sp>
      <p:sp>
        <p:nvSpPr>
          <p:cNvPr id="17" name="TextBox 16"/>
          <p:cNvSpPr txBox="1"/>
          <p:nvPr/>
        </p:nvSpPr>
        <p:spPr>
          <a:xfrm rot="19355004">
            <a:off x="10109662" y="3834707"/>
            <a:ext cx="1670858" cy="369332"/>
          </a:xfrm>
          <a:prstGeom prst="rect">
            <a:avLst/>
          </a:prstGeom>
          <a:noFill/>
        </p:spPr>
        <p:txBody>
          <a:bodyPr wrap="square" rtlCol="0">
            <a:spAutoFit/>
          </a:bodyPr>
          <a:lstStyle/>
          <a:p>
            <a:pPr algn="ctr"/>
            <a:r>
              <a:rPr lang="en-US" u="sng" dirty="0" smtClean="0">
                <a:solidFill>
                  <a:srgbClr val="663300"/>
                </a:solidFill>
              </a:rPr>
              <a:t>Life</a:t>
            </a:r>
            <a:endParaRPr lang="en-US" u="sng" dirty="0">
              <a:solidFill>
                <a:srgbClr val="663300"/>
              </a:solidFill>
            </a:endParaRPr>
          </a:p>
        </p:txBody>
      </p:sp>
      <p:sp>
        <p:nvSpPr>
          <p:cNvPr id="19" name="TextBox 18"/>
          <p:cNvSpPr txBox="1"/>
          <p:nvPr/>
        </p:nvSpPr>
        <p:spPr>
          <a:xfrm>
            <a:off x="10635236" y="3808940"/>
            <a:ext cx="1670858" cy="307777"/>
          </a:xfrm>
          <a:prstGeom prst="rect">
            <a:avLst/>
          </a:prstGeom>
          <a:noFill/>
        </p:spPr>
        <p:txBody>
          <a:bodyPr wrap="square" rtlCol="0">
            <a:spAutoFit/>
          </a:bodyPr>
          <a:lstStyle/>
          <a:p>
            <a:pPr algn="ctr"/>
            <a:r>
              <a:rPr lang="en-US" sz="1400" u="sng" dirty="0" smtClean="0">
                <a:solidFill>
                  <a:srgbClr val="663300"/>
                </a:solidFill>
              </a:rPr>
              <a:t>Light</a:t>
            </a:r>
            <a:endParaRPr lang="en-US" sz="1400" u="sng" dirty="0">
              <a:solidFill>
                <a:srgbClr val="663300"/>
              </a:solidFill>
            </a:endParaRPr>
          </a:p>
        </p:txBody>
      </p:sp>
      <p:sp>
        <p:nvSpPr>
          <p:cNvPr id="20" name="TextBox 19"/>
          <p:cNvSpPr txBox="1"/>
          <p:nvPr/>
        </p:nvSpPr>
        <p:spPr>
          <a:xfrm rot="19734180">
            <a:off x="10539291" y="3519008"/>
            <a:ext cx="1670858" cy="307777"/>
          </a:xfrm>
          <a:prstGeom prst="rect">
            <a:avLst/>
          </a:prstGeom>
          <a:noFill/>
        </p:spPr>
        <p:txBody>
          <a:bodyPr wrap="square" rtlCol="0">
            <a:spAutoFit/>
          </a:bodyPr>
          <a:lstStyle/>
          <a:p>
            <a:pPr algn="ctr"/>
            <a:r>
              <a:rPr lang="en-US" sz="1400" u="sng" dirty="0" smtClean="0">
                <a:solidFill>
                  <a:srgbClr val="663300"/>
                </a:solidFill>
              </a:rPr>
              <a:t>Breath</a:t>
            </a:r>
            <a:endParaRPr lang="en-US" sz="1400" u="sng" dirty="0">
              <a:solidFill>
                <a:srgbClr val="663300"/>
              </a:solidFill>
            </a:endParaRPr>
          </a:p>
        </p:txBody>
      </p:sp>
      <p:sp>
        <p:nvSpPr>
          <p:cNvPr id="13" name="TextBox 12"/>
          <p:cNvSpPr txBox="1"/>
          <p:nvPr/>
        </p:nvSpPr>
        <p:spPr>
          <a:xfrm rot="19295238">
            <a:off x="10036269" y="3380413"/>
            <a:ext cx="1670858" cy="369332"/>
          </a:xfrm>
          <a:prstGeom prst="rect">
            <a:avLst/>
          </a:prstGeom>
          <a:noFill/>
        </p:spPr>
        <p:txBody>
          <a:bodyPr wrap="square" rtlCol="0">
            <a:spAutoFit/>
          </a:bodyPr>
          <a:lstStyle/>
          <a:p>
            <a:pPr algn="ctr"/>
            <a:r>
              <a:rPr lang="en-US" u="sng" dirty="0" smtClean="0">
                <a:solidFill>
                  <a:srgbClr val="663300"/>
                </a:solidFill>
              </a:rPr>
              <a:t>Power</a:t>
            </a:r>
            <a:endParaRPr lang="en-US" u="sng" dirty="0">
              <a:solidFill>
                <a:srgbClr val="663300"/>
              </a:solidFill>
            </a:endParaRPr>
          </a:p>
        </p:txBody>
      </p:sp>
      <p:sp>
        <p:nvSpPr>
          <p:cNvPr id="18" name="TextBox 17"/>
          <p:cNvSpPr txBox="1"/>
          <p:nvPr/>
        </p:nvSpPr>
        <p:spPr>
          <a:xfrm rot="2758247">
            <a:off x="8747383" y="3697300"/>
            <a:ext cx="1670858" cy="369332"/>
          </a:xfrm>
          <a:prstGeom prst="rect">
            <a:avLst/>
          </a:prstGeom>
          <a:noFill/>
        </p:spPr>
        <p:txBody>
          <a:bodyPr wrap="square" rtlCol="0">
            <a:spAutoFit/>
          </a:bodyPr>
          <a:lstStyle/>
          <a:p>
            <a:pPr algn="ctr"/>
            <a:r>
              <a:rPr lang="en-US" u="sng" dirty="0" smtClean="0">
                <a:solidFill>
                  <a:srgbClr val="663300"/>
                </a:solidFill>
              </a:rPr>
              <a:t>Speech</a:t>
            </a:r>
            <a:endParaRPr lang="en-US" u="sng" dirty="0">
              <a:solidFill>
                <a:srgbClr val="663300"/>
              </a:solidFill>
            </a:endParaRPr>
          </a:p>
        </p:txBody>
      </p:sp>
      <p:sp>
        <p:nvSpPr>
          <p:cNvPr id="21" name="TextBox 20"/>
          <p:cNvSpPr txBox="1"/>
          <p:nvPr/>
        </p:nvSpPr>
        <p:spPr>
          <a:xfrm rot="3185879">
            <a:off x="8863994" y="3169463"/>
            <a:ext cx="761712" cy="307777"/>
          </a:xfrm>
          <a:prstGeom prst="rect">
            <a:avLst/>
          </a:prstGeom>
          <a:noFill/>
        </p:spPr>
        <p:txBody>
          <a:bodyPr wrap="square" rtlCol="0">
            <a:spAutoFit/>
          </a:bodyPr>
          <a:lstStyle/>
          <a:p>
            <a:pPr algn="ctr"/>
            <a:r>
              <a:rPr lang="en-US" sz="1400" u="sng" dirty="0" smtClean="0">
                <a:solidFill>
                  <a:srgbClr val="663300"/>
                </a:solidFill>
              </a:rPr>
              <a:t>Words</a:t>
            </a:r>
            <a:endParaRPr lang="en-US" sz="1400" u="sng" dirty="0">
              <a:solidFill>
                <a:srgbClr val="663300"/>
              </a:solidFill>
            </a:endParaRPr>
          </a:p>
        </p:txBody>
      </p:sp>
      <p:sp>
        <p:nvSpPr>
          <p:cNvPr id="24" name="TextBox 23"/>
          <p:cNvSpPr txBox="1"/>
          <p:nvPr/>
        </p:nvSpPr>
        <p:spPr>
          <a:xfrm rot="2228888">
            <a:off x="8671525" y="3331304"/>
            <a:ext cx="761712" cy="307777"/>
          </a:xfrm>
          <a:prstGeom prst="rect">
            <a:avLst/>
          </a:prstGeom>
          <a:noFill/>
        </p:spPr>
        <p:txBody>
          <a:bodyPr wrap="square" rtlCol="0">
            <a:spAutoFit/>
          </a:bodyPr>
          <a:lstStyle/>
          <a:p>
            <a:pPr algn="ctr"/>
            <a:r>
              <a:rPr lang="en-US" sz="1400" u="sng" dirty="0" smtClean="0">
                <a:solidFill>
                  <a:srgbClr val="663300"/>
                </a:solidFill>
              </a:rPr>
              <a:t>Voice</a:t>
            </a:r>
            <a:endParaRPr lang="en-US" sz="1400" u="sng" dirty="0">
              <a:solidFill>
                <a:srgbClr val="663300"/>
              </a:solidFill>
            </a:endParaRPr>
          </a:p>
        </p:txBody>
      </p:sp>
      <p:sp>
        <p:nvSpPr>
          <p:cNvPr id="25" name="TextBox 24"/>
          <p:cNvSpPr txBox="1"/>
          <p:nvPr/>
        </p:nvSpPr>
        <p:spPr>
          <a:xfrm rot="1933583">
            <a:off x="8566519" y="3982251"/>
            <a:ext cx="1670858" cy="369332"/>
          </a:xfrm>
          <a:prstGeom prst="rect">
            <a:avLst/>
          </a:prstGeom>
          <a:noFill/>
        </p:spPr>
        <p:txBody>
          <a:bodyPr wrap="square" rtlCol="0">
            <a:spAutoFit/>
          </a:bodyPr>
          <a:lstStyle/>
          <a:p>
            <a:pPr algn="ctr"/>
            <a:r>
              <a:rPr lang="en-US" u="sng" dirty="0" smtClean="0">
                <a:solidFill>
                  <a:srgbClr val="663300"/>
                </a:solidFill>
              </a:rPr>
              <a:t>Power</a:t>
            </a:r>
            <a:endParaRPr lang="en-US" u="sng" dirty="0">
              <a:solidFill>
                <a:srgbClr val="663300"/>
              </a:solidFill>
            </a:endParaRPr>
          </a:p>
        </p:txBody>
      </p:sp>
      <p:sp>
        <p:nvSpPr>
          <p:cNvPr id="26" name="TextBox 25"/>
          <p:cNvSpPr txBox="1"/>
          <p:nvPr/>
        </p:nvSpPr>
        <p:spPr>
          <a:xfrm rot="740616">
            <a:off x="8340003" y="3810466"/>
            <a:ext cx="821213" cy="307777"/>
          </a:xfrm>
          <a:prstGeom prst="rect">
            <a:avLst/>
          </a:prstGeom>
          <a:noFill/>
        </p:spPr>
        <p:txBody>
          <a:bodyPr wrap="square" rtlCol="0">
            <a:spAutoFit/>
          </a:bodyPr>
          <a:lstStyle/>
          <a:p>
            <a:pPr algn="ctr"/>
            <a:r>
              <a:rPr lang="en-US" sz="1400" u="sng" dirty="0" smtClean="0">
                <a:solidFill>
                  <a:srgbClr val="663300"/>
                </a:solidFill>
              </a:rPr>
              <a:t>Strength</a:t>
            </a:r>
            <a:endParaRPr lang="en-US" sz="1400" u="sng" dirty="0">
              <a:solidFill>
                <a:srgbClr val="663300"/>
              </a:solidFill>
            </a:endParaRPr>
          </a:p>
        </p:txBody>
      </p:sp>
      <p:sp>
        <p:nvSpPr>
          <p:cNvPr id="27" name="TextBox 26"/>
          <p:cNvSpPr txBox="1"/>
          <p:nvPr/>
        </p:nvSpPr>
        <p:spPr>
          <a:xfrm rot="2105221">
            <a:off x="8426404" y="3558161"/>
            <a:ext cx="945941" cy="307777"/>
          </a:xfrm>
          <a:prstGeom prst="rect">
            <a:avLst/>
          </a:prstGeom>
          <a:noFill/>
        </p:spPr>
        <p:txBody>
          <a:bodyPr wrap="square" rtlCol="0">
            <a:spAutoFit/>
          </a:bodyPr>
          <a:lstStyle/>
          <a:p>
            <a:pPr algn="ctr"/>
            <a:r>
              <a:rPr lang="en-US" sz="1400" u="sng" dirty="0" smtClean="0">
                <a:solidFill>
                  <a:srgbClr val="663300"/>
                </a:solidFill>
              </a:rPr>
              <a:t>Energy</a:t>
            </a:r>
            <a:endParaRPr lang="en-US" sz="1400" u="sng" dirty="0">
              <a:solidFill>
                <a:srgbClr val="663300"/>
              </a:solidFill>
            </a:endParaRPr>
          </a:p>
        </p:txBody>
      </p:sp>
      <p:sp>
        <p:nvSpPr>
          <p:cNvPr id="28" name="TextBox 27"/>
          <p:cNvSpPr txBox="1"/>
          <p:nvPr/>
        </p:nvSpPr>
        <p:spPr>
          <a:xfrm rot="931495">
            <a:off x="8372614" y="4392731"/>
            <a:ext cx="1670858" cy="369332"/>
          </a:xfrm>
          <a:prstGeom prst="rect">
            <a:avLst/>
          </a:prstGeom>
          <a:noFill/>
        </p:spPr>
        <p:txBody>
          <a:bodyPr wrap="square" rtlCol="0">
            <a:spAutoFit/>
          </a:bodyPr>
          <a:lstStyle/>
          <a:p>
            <a:pPr algn="ctr"/>
            <a:r>
              <a:rPr lang="en-US" u="sng" dirty="0" smtClean="0">
                <a:solidFill>
                  <a:srgbClr val="663300"/>
                </a:solidFill>
              </a:rPr>
              <a:t>Truth</a:t>
            </a:r>
            <a:endParaRPr lang="en-US" u="sng" dirty="0">
              <a:solidFill>
                <a:srgbClr val="663300"/>
              </a:solidFill>
            </a:endParaRPr>
          </a:p>
        </p:txBody>
      </p:sp>
      <p:sp>
        <p:nvSpPr>
          <p:cNvPr id="29" name="TextBox 28"/>
          <p:cNvSpPr txBox="1"/>
          <p:nvPr/>
        </p:nvSpPr>
        <p:spPr>
          <a:xfrm rot="21351674">
            <a:off x="7600734" y="4469968"/>
            <a:ext cx="1670858" cy="307777"/>
          </a:xfrm>
          <a:prstGeom prst="rect">
            <a:avLst/>
          </a:prstGeom>
          <a:noFill/>
        </p:spPr>
        <p:txBody>
          <a:bodyPr wrap="square" rtlCol="0">
            <a:spAutoFit/>
          </a:bodyPr>
          <a:lstStyle/>
          <a:p>
            <a:pPr algn="ctr"/>
            <a:r>
              <a:rPr lang="en-US" sz="1400" u="sng" dirty="0" smtClean="0">
                <a:solidFill>
                  <a:srgbClr val="663300"/>
                </a:solidFill>
              </a:rPr>
              <a:t>Wisdom</a:t>
            </a:r>
            <a:endParaRPr lang="en-US" sz="1400" u="sng" dirty="0">
              <a:solidFill>
                <a:srgbClr val="663300"/>
              </a:solidFill>
            </a:endParaRPr>
          </a:p>
        </p:txBody>
      </p:sp>
      <p:sp>
        <p:nvSpPr>
          <p:cNvPr id="30" name="TextBox 29"/>
          <p:cNvSpPr txBox="1"/>
          <p:nvPr/>
        </p:nvSpPr>
        <p:spPr>
          <a:xfrm rot="892259">
            <a:off x="7492479" y="4091219"/>
            <a:ext cx="1670858" cy="307777"/>
          </a:xfrm>
          <a:prstGeom prst="rect">
            <a:avLst/>
          </a:prstGeom>
          <a:noFill/>
        </p:spPr>
        <p:txBody>
          <a:bodyPr wrap="square" rtlCol="0">
            <a:spAutoFit/>
          </a:bodyPr>
          <a:lstStyle/>
          <a:p>
            <a:pPr algn="ctr"/>
            <a:r>
              <a:rPr lang="en-US" sz="1400" u="sng" dirty="0" smtClean="0">
                <a:solidFill>
                  <a:srgbClr val="663300"/>
                </a:solidFill>
              </a:rPr>
              <a:t>Understanding</a:t>
            </a:r>
            <a:endParaRPr lang="en-US" sz="1400" u="sng" dirty="0">
              <a:solidFill>
                <a:srgbClr val="663300"/>
              </a:solidFill>
            </a:endParaRPr>
          </a:p>
        </p:txBody>
      </p:sp>
      <p:sp>
        <p:nvSpPr>
          <p:cNvPr id="31" name="TextBox 30"/>
          <p:cNvSpPr txBox="1"/>
          <p:nvPr/>
        </p:nvSpPr>
        <p:spPr>
          <a:xfrm rot="19906252">
            <a:off x="7700571" y="4780595"/>
            <a:ext cx="1670858" cy="307777"/>
          </a:xfrm>
          <a:prstGeom prst="rect">
            <a:avLst/>
          </a:prstGeom>
          <a:noFill/>
        </p:spPr>
        <p:txBody>
          <a:bodyPr wrap="square" rtlCol="0">
            <a:spAutoFit/>
          </a:bodyPr>
          <a:lstStyle/>
          <a:p>
            <a:pPr algn="ctr"/>
            <a:r>
              <a:rPr lang="en-US" sz="1400" u="sng" dirty="0" smtClean="0">
                <a:solidFill>
                  <a:srgbClr val="663300"/>
                </a:solidFill>
              </a:rPr>
              <a:t>Teacher</a:t>
            </a:r>
            <a:endParaRPr lang="en-US" sz="1400" u="sng" dirty="0">
              <a:solidFill>
                <a:srgbClr val="663300"/>
              </a:solidFill>
            </a:endParaRPr>
          </a:p>
        </p:txBody>
      </p:sp>
      <p:sp>
        <p:nvSpPr>
          <p:cNvPr id="32" name="TextBox 31"/>
          <p:cNvSpPr txBox="1"/>
          <p:nvPr/>
        </p:nvSpPr>
        <p:spPr>
          <a:xfrm rot="3204356">
            <a:off x="9010828" y="3243690"/>
            <a:ext cx="1670858" cy="369332"/>
          </a:xfrm>
          <a:prstGeom prst="rect">
            <a:avLst/>
          </a:prstGeom>
          <a:noFill/>
        </p:spPr>
        <p:txBody>
          <a:bodyPr wrap="square" rtlCol="0">
            <a:spAutoFit/>
          </a:bodyPr>
          <a:lstStyle/>
          <a:p>
            <a:pPr algn="ctr"/>
            <a:r>
              <a:rPr lang="en-US" u="sng" dirty="0" smtClean="0">
                <a:solidFill>
                  <a:srgbClr val="663300"/>
                </a:solidFill>
              </a:rPr>
              <a:t>Water</a:t>
            </a:r>
            <a:endParaRPr lang="en-US" u="sng" dirty="0">
              <a:solidFill>
                <a:srgbClr val="663300"/>
              </a:solidFill>
            </a:endParaRPr>
          </a:p>
        </p:txBody>
      </p:sp>
      <p:sp>
        <p:nvSpPr>
          <p:cNvPr id="33" name="TextBox 32"/>
          <p:cNvSpPr txBox="1"/>
          <p:nvPr/>
        </p:nvSpPr>
        <p:spPr>
          <a:xfrm>
            <a:off x="7050523" y="4758729"/>
            <a:ext cx="1670858" cy="307777"/>
          </a:xfrm>
          <a:prstGeom prst="rect">
            <a:avLst/>
          </a:prstGeom>
          <a:noFill/>
        </p:spPr>
        <p:txBody>
          <a:bodyPr wrap="square" rtlCol="0">
            <a:spAutoFit/>
          </a:bodyPr>
          <a:lstStyle/>
          <a:p>
            <a:pPr algn="ctr"/>
            <a:r>
              <a:rPr lang="en-US" sz="1400" u="sng" dirty="0" smtClean="0">
                <a:solidFill>
                  <a:srgbClr val="663300"/>
                </a:solidFill>
              </a:rPr>
              <a:t>Prophecy</a:t>
            </a:r>
            <a:endParaRPr lang="en-US" sz="1400" u="sng" dirty="0">
              <a:solidFill>
                <a:srgbClr val="663300"/>
              </a:solidFill>
            </a:endParaRPr>
          </a:p>
        </p:txBody>
      </p:sp>
      <p:sp>
        <p:nvSpPr>
          <p:cNvPr id="34" name="TextBox 33"/>
          <p:cNvSpPr txBox="1"/>
          <p:nvPr/>
        </p:nvSpPr>
        <p:spPr>
          <a:xfrm rot="17833199">
            <a:off x="9621504" y="3065439"/>
            <a:ext cx="1670858" cy="369332"/>
          </a:xfrm>
          <a:prstGeom prst="rect">
            <a:avLst/>
          </a:prstGeom>
          <a:noFill/>
        </p:spPr>
        <p:txBody>
          <a:bodyPr wrap="square" rtlCol="0">
            <a:spAutoFit/>
          </a:bodyPr>
          <a:lstStyle/>
          <a:p>
            <a:pPr algn="ctr"/>
            <a:r>
              <a:rPr lang="en-US" u="sng" dirty="0" smtClean="0">
                <a:solidFill>
                  <a:srgbClr val="FF0000"/>
                </a:solidFill>
              </a:rPr>
              <a:t>Witness</a:t>
            </a:r>
            <a:endParaRPr lang="en-US" u="sng" dirty="0">
              <a:solidFill>
                <a:srgbClr val="FF0000"/>
              </a:solidFill>
            </a:endParaRPr>
          </a:p>
        </p:txBody>
      </p:sp>
    </p:spTree>
    <p:extLst>
      <p:ext uri="{BB962C8B-B14F-4D97-AF65-F5344CB8AC3E}">
        <p14:creationId xmlns:p14="http://schemas.microsoft.com/office/powerpoint/2010/main" val="214212953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Hebrews 10:15  Whereof </a:t>
            </a:r>
            <a:r>
              <a:rPr lang="en-US" u="sng" dirty="0"/>
              <a:t>the Holy Ghost also is a witness to us</a:t>
            </a:r>
            <a:r>
              <a:rPr lang="en-US" dirty="0"/>
              <a:t>: for after that he had said before,</a:t>
            </a:r>
            <a:endParaRPr lang="en-US" sz="2600" dirty="0"/>
          </a:p>
          <a:p>
            <a:r>
              <a:rPr lang="en-US" dirty="0"/>
              <a:t>Act 20:23  Save that </a:t>
            </a:r>
            <a:r>
              <a:rPr lang="en-US" u="sng" dirty="0"/>
              <a:t>the Holy Ghost </a:t>
            </a:r>
            <a:r>
              <a:rPr lang="en-US" u="sng" dirty="0" err="1"/>
              <a:t>witnesseth</a:t>
            </a:r>
            <a:r>
              <a:rPr lang="en-US" u="sng" dirty="0"/>
              <a:t> in every city</a:t>
            </a:r>
            <a:r>
              <a:rPr lang="en-US" dirty="0"/>
              <a:t>, saying that bonds and afflictions abide me.</a:t>
            </a:r>
            <a:endParaRPr lang="en-US" sz="2600" dirty="0"/>
          </a:p>
          <a:p>
            <a:r>
              <a:rPr lang="en-US" dirty="0"/>
              <a:t>Revelation 3:14  And unto the angel of the church of the </a:t>
            </a:r>
            <a:r>
              <a:rPr lang="en-US" dirty="0" err="1"/>
              <a:t>Laodiceans</a:t>
            </a:r>
            <a:r>
              <a:rPr lang="en-US" dirty="0"/>
              <a:t> write; These things saith the Amen, </a:t>
            </a:r>
            <a:r>
              <a:rPr lang="en-US" u="sng" dirty="0"/>
              <a:t>the faithful and true witness</a:t>
            </a:r>
            <a:r>
              <a:rPr lang="en-US" dirty="0"/>
              <a:t>, the beginning of the creation of God;</a:t>
            </a:r>
            <a:endParaRPr lang="en-US" sz="2600" dirty="0"/>
          </a:p>
          <a:p>
            <a:pPr lvl="1"/>
            <a:r>
              <a:rPr lang="en-US" dirty="0"/>
              <a:t>“the Spirit saith unto the churches”</a:t>
            </a:r>
            <a:endParaRPr lang="en-US" sz="1800" dirty="0"/>
          </a:p>
          <a:p>
            <a:r>
              <a:rPr lang="en-US" dirty="0"/>
              <a:t>1 John 5:6  This is he that came by water and blood, even Jesus Christ; not by water only, but by water and blood. And </a:t>
            </a:r>
            <a:r>
              <a:rPr lang="en-US" u="sng" dirty="0"/>
              <a:t>it is the Spirit that </a:t>
            </a:r>
            <a:r>
              <a:rPr lang="en-US" u="sng" dirty="0" err="1"/>
              <a:t>beareth</a:t>
            </a:r>
            <a:r>
              <a:rPr lang="en-US" u="sng" dirty="0"/>
              <a:t> witness</a:t>
            </a:r>
            <a:r>
              <a:rPr lang="en-US" dirty="0"/>
              <a:t>, because the Spirit is truth.</a:t>
            </a:r>
            <a:endParaRPr lang="en-US" sz="2600" dirty="0"/>
          </a:p>
          <a:p>
            <a:r>
              <a:rPr lang="en-US" dirty="0"/>
              <a:t>1Jn 5:10  He that believeth on the Son of God </a:t>
            </a:r>
            <a:r>
              <a:rPr lang="en-US" u="sng" dirty="0"/>
              <a:t>hath the witness in himself</a:t>
            </a:r>
            <a:r>
              <a:rPr lang="en-US" dirty="0"/>
              <a:t>: he that believeth not God hath made him a liar; because he believeth not the record that God gave of his Son.</a:t>
            </a:r>
            <a:endParaRPr lang="en-US" sz="2600" dirty="0"/>
          </a:p>
          <a:p>
            <a:pPr lvl="1"/>
            <a:r>
              <a:rPr lang="en-US" dirty="0"/>
              <a:t>The Spirit is in you to witness, testify that you have believed and you are made righteous.</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59</a:t>
            </a:fld>
            <a:endParaRPr lang="en-US"/>
          </a:p>
        </p:txBody>
      </p:sp>
    </p:spTree>
    <p:extLst>
      <p:ext uri="{BB962C8B-B14F-4D97-AF65-F5344CB8AC3E}">
        <p14:creationId xmlns:p14="http://schemas.microsoft.com/office/powerpoint/2010/main" val="16686096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Other limbs/branches</a:t>
            </a:r>
            <a:br>
              <a:rPr lang="en-US" dirty="0" smtClean="0">
                <a:solidFill>
                  <a:schemeClr val="tx1">
                    <a:lumMod val="65000"/>
                    <a:lumOff val="35000"/>
                  </a:schemeClr>
                </a:solidFill>
              </a:rPr>
            </a:br>
            <a:r>
              <a:rPr lang="en-US" dirty="0" smtClean="0"/>
              <a:t>&amp; </a:t>
            </a:r>
            <a:br>
              <a:rPr lang="en-US" dirty="0" smtClean="0"/>
            </a:br>
            <a:r>
              <a:rPr lang="en-US" dirty="0" smtClean="0"/>
              <a:t>Final Thoughts</a:t>
            </a:r>
            <a:endParaRPr lang="en-US" dirty="0">
              <a:solidFill>
                <a:schemeClr val="tx1">
                  <a:lumMod val="65000"/>
                  <a:lumOff val="35000"/>
                </a:schemeClr>
              </a:solidFill>
            </a:endParaRPr>
          </a:p>
        </p:txBody>
      </p:sp>
    </p:spTree>
    <p:extLst>
      <p:ext uri="{BB962C8B-B14F-4D97-AF65-F5344CB8AC3E}">
        <p14:creationId xmlns:p14="http://schemas.microsoft.com/office/powerpoint/2010/main" val="5509223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2:17-18  And it shall come to pass in the last days, saith God, </a:t>
            </a:r>
            <a:r>
              <a:rPr lang="en-US" u="sng" dirty="0"/>
              <a:t>I will pour out of my Spirit</a:t>
            </a:r>
            <a:r>
              <a:rPr lang="en-US" dirty="0"/>
              <a:t> upon all flesh: and </a:t>
            </a:r>
            <a:r>
              <a:rPr lang="en-US" u="sng" dirty="0"/>
              <a:t>your sons and your daughters shall prophesy</a:t>
            </a:r>
            <a:r>
              <a:rPr lang="en-US" dirty="0"/>
              <a:t>, and your young men shall </a:t>
            </a:r>
            <a:r>
              <a:rPr lang="en-US" u="sng" dirty="0"/>
              <a:t>see visions</a:t>
            </a:r>
            <a:r>
              <a:rPr lang="en-US" dirty="0"/>
              <a:t>, and your old men shall </a:t>
            </a:r>
            <a:r>
              <a:rPr lang="en-US" u="sng" dirty="0"/>
              <a:t>dream dreams</a:t>
            </a:r>
            <a:r>
              <a:rPr lang="en-US" dirty="0"/>
              <a:t>:  18  And on my servants and on my handmaidens I will pour out in those days of my Spirit; and they shall </a:t>
            </a:r>
            <a:r>
              <a:rPr lang="en-US" u="sng" dirty="0"/>
              <a:t>prophesy</a:t>
            </a:r>
            <a:r>
              <a:rPr lang="en-US" dirty="0"/>
              <a:t>:</a:t>
            </a:r>
            <a:endParaRPr lang="en-US" sz="2600" dirty="0"/>
          </a:p>
          <a:p>
            <a:pPr lvl="1"/>
            <a:r>
              <a:rPr lang="en-US" dirty="0"/>
              <a:t>Check that out. When he breathes on man, they get life, movement, power, strength, wisdom, knowledge. They can see the future!</a:t>
            </a:r>
            <a:endParaRPr lang="en-US" sz="1800" dirty="0"/>
          </a:p>
          <a:p>
            <a:r>
              <a:rPr lang="en-US" dirty="0"/>
              <a:t>Ephesians 5:9  (For the fruit of the Spirit is in all goodness and righteousness and truth;)</a:t>
            </a:r>
            <a:endParaRPr lang="en-US" sz="2600" dirty="0"/>
          </a:p>
          <a:p>
            <a:pPr lvl="1"/>
            <a:r>
              <a:rPr lang="en-US" dirty="0"/>
              <a:t>The Holy Spirit is connected with righteousness.</a:t>
            </a:r>
            <a:endParaRPr lang="en-US" sz="1800"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61</a:t>
            </a:fld>
            <a:endParaRPr lang="en-US"/>
          </a:p>
        </p:txBody>
      </p:sp>
    </p:spTree>
    <p:extLst>
      <p:ext uri="{BB962C8B-B14F-4D97-AF65-F5344CB8AC3E}">
        <p14:creationId xmlns:p14="http://schemas.microsoft.com/office/powerpoint/2010/main" val="32182144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Luk</a:t>
            </a:r>
            <a:r>
              <a:rPr lang="en-US" dirty="0"/>
              <a:t> 12:10  And whosoever shall speak a word against the Son of man, it shall be forgiven him: but unto him that </a:t>
            </a:r>
            <a:r>
              <a:rPr lang="en-US" dirty="0" err="1"/>
              <a:t>blasphemeth</a:t>
            </a:r>
            <a:r>
              <a:rPr lang="en-US" dirty="0"/>
              <a:t> against the Holy Ghost it shall not be forgiven</a:t>
            </a:r>
            <a:r>
              <a:rPr lang="en-US" dirty="0" smtClean="0"/>
              <a:t>.</a:t>
            </a:r>
          </a:p>
          <a:p>
            <a:pPr lvl="1"/>
            <a:r>
              <a:rPr lang="en-US" sz="1800" dirty="0" smtClean="0"/>
              <a:t>God’s spirit is not to be mocked, not to be called a liar.</a:t>
            </a:r>
          </a:p>
          <a:p>
            <a:r>
              <a:rPr lang="en-US" dirty="0" smtClean="0"/>
              <a:t>Matthew </a:t>
            </a:r>
            <a:r>
              <a:rPr lang="en-US" dirty="0"/>
              <a:t>4:4  But he answered and said, It is written, Man shall not </a:t>
            </a:r>
            <a:r>
              <a:rPr lang="en-US" u="sng" dirty="0"/>
              <a:t>live by</a:t>
            </a:r>
            <a:r>
              <a:rPr lang="en-US" dirty="0"/>
              <a:t> bread alone, but by </a:t>
            </a:r>
            <a:r>
              <a:rPr lang="en-US" u="sng" dirty="0"/>
              <a:t>every word that </a:t>
            </a:r>
            <a:r>
              <a:rPr lang="en-US" u="sng" dirty="0" err="1"/>
              <a:t>proceedeth</a:t>
            </a:r>
            <a:r>
              <a:rPr lang="en-US" u="sng" dirty="0"/>
              <a:t> out of the mouth of God</a:t>
            </a:r>
            <a:r>
              <a:rPr lang="en-US" dirty="0"/>
              <a:t>.</a:t>
            </a:r>
            <a:endParaRPr lang="en-US" sz="2600" dirty="0"/>
          </a:p>
          <a:p>
            <a:pPr lvl="1"/>
            <a:r>
              <a:rPr lang="en-US" dirty="0"/>
              <a:t>The words are spiritual food. </a:t>
            </a:r>
            <a:r>
              <a:rPr lang="en-US" dirty="0" smtClean="0"/>
              <a:t>We are spiritual creatures that need to be fed, and to grow.</a:t>
            </a:r>
          </a:p>
          <a:p>
            <a:pPr lvl="1"/>
            <a:r>
              <a:rPr lang="en-US" dirty="0"/>
              <a:t>Life, Breath, Movement, Light, </a:t>
            </a:r>
            <a:r>
              <a:rPr lang="en-US" dirty="0" smtClean="0"/>
              <a:t>Strength, Power</a:t>
            </a:r>
            <a:r>
              <a:rPr lang="en-US" dirty="0"/>
              <a:t>, Water, Truth, Wisdom, Witness.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62</a:t>
            </a:fld>
            <a:endParaRPr lang="en-US"/>
          </a:p>
        </p:txBody>
      </p:sp>
    </p:spTree>
    <p:extLst>
      <p:ext uri="{BB962C8B-B14F-4D97-AF65-F5344CB8AC3E}">
        <p14:creationId xmlns:p14="http://schemas.microsoft.com/office/powerpoint/2010/main" val="31734547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8980163" y="3492985"/>
            <a:ext cx="2743200" cy="2147383"/>
          </a:xfrm>
          <a:prstGeom prst="rect">
            <a:avLst/>
          </a:prstGeom>
          <a:blipFill dpi="0" rotWithShape="1">
            <a:blip r:embed="rId2">
              <a:alphaModFix amt="28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838199" y="1200149"/>
            <a:ext cx="6208059" cy="5217583"/>
          </a:xfrm>
        </p:spPr>
        <p:txBody>
          <a:bodyPr/>
          <a:lstStyle/>
          <a:p>
            <a:pPr marL="514350" indent="-514350">
              <a:buAutoNum type="arabicParenR"/>
            </a:pPr>
            <a:r>
              <a:rPr lang="en-US" dirty="0" smtClean="0">
                <a:solidFill>
                  <a:schemeClr val="tx1">
                    <a:lumMod val="65000"/>
                    <a:lumOff val="35000"/>
                  </a:schemeClr>
                </a:solidFill>
              </a:rPr>
              <a:t>The Mover and Operator</a:t>
            </a:r>
          </a:p>
          <a:p>
            <a:pPr marL="514350" indent="-514350">
              <a:buAutoNum type="arabicParenR"/>
            </a:pPr>
            <a:r>
              <a:rPr lang="en-US" dirty="0" smtClean="0">
                <a:solidFill>
                  <a:schemeClr val="tx1">
                    <a:lumMod val="65000"/>
                    <a:lumOff val="35000"/>
                  </a:schemeClr>
                </a:solidFill>
              </a:rPr>
              <a:t>The Hand of God</a:t>
            </a:r>
          </a:p>
          <a:p>
            <a:pPr marL="514350" indent="-514350">
              <a:buAutoNum type="arabicParenR"/>
            </a:pPr>
            <a:r>
              <a:rPr lang="en-US" dirty="0" smtClean="0">
                <a:solidFill>
                  <a:schemeClr val="tx1">
                    <a:lumMod val="65000"/>
                    <a:lumOff val="35000"/>
                  </a:schemeClr>
                </a:solidFill>
              </a:rPr>
              <a:t>Life and Breath (The Breath of God)</a:t>
            </a:r>
          </a:p>
          <a:p>
            <a:pPr marL="514350" indent="-514350">
              <a:buAutoNum type="arabicParenR"/>
            </a:pPr>
            <a:r>
              <a:rPr lang="en-US" dirty="0" smtClean="0">
                <a:solidFill>
                  <a:schemeClr val="tx1">
                    <a:lumMod val="65000"/>
                    <a:lumOff val="35000"/>
                  </a:schemeClr>
                </a:solidFill>
              </a:rPr>
              <a:t>Words and Speech (The Voice of God)</a:t>
            </a:r>
          </a:p>
          <a:p>
            <a:pPr marL="514350" indent="-514350">
              <a:buAutoNum type="arabicParenR"/>
            </a:pPr>
            <a:r>
              <a:rPr lang="en-US" dirty="0" smtClean="0">
                <a:solidFill>
                  <a:schemeClr val="tx1">
                    <a:lumMod val="65000"/>
                    <a:lumOff val="35000"/>
                  </a:schemeClr>
                </a:solidFill>
              </a:rPr>
              <a:t>Power</a:t>
            </a:r>
          </a:p>
          <a:p>
            <a:pPr marL="514350" indent="-514350">
              <a:buAutoNum type="arabicParenR"/>
            </a:pPr>
            <a:r>
              <a:rPr lang="en-US" dirty="0">
                <a:solidFill>
                  <a:schemeClr val="tx1">
                    <a:lumMod val="65000"/>
                    <a:lumOff val="35000"/>
                  </a:schemeClr>
                </a:solidFill>
              </a:rPr>
              <a:t>Water (Living Water)</a:t>
            </a:r>
          </a:p>
          <a:p>
            <a:pPr marL="514350" indent="-514350">
              <a:buAutoNum type="arabicParenR"/>
            </a:pPr>
            <a:r>
              <a:rPr lang="en-US" dirty="0" smtClean="0">
                <a:solidFill>
                  <a:schemeClr val="tx1">
                    <a:lumMod val="65000"/>
                    <a:lumOff val="35000"/>
                  </a:schemeClr>
                </a:solidFill>
              </a:rPr>
              <a:t>Truth (and the teacher of truth)</a:t>
            </a:r>
          </a:p>
          <a:p>
            <a:pPr marL="514350" indent="-514350">
              <a:buAutoNum type="arabicParenR"/>
            </a:pPr>
            <a:r>
              <a:rPr lang="en-US" dirty="0" smtClean="0">
                <a:solidFill>
                  <a:schemeClr val="tx1">
                    <a:lumMod val="65000"/>
                    <a:lumOff val="35000"/>
                  </a:schemeClr>
                </a:solidFill>
              </a:rPr>
              <a:t>The Witness</a:t>
            </a:r>
          </a:p>
          <a:p>
            <a:pPr marL="514350" indent="-514350">
              <a:buAutoNum type="arabicParenR"/>
            </a:pPr>
            <a:endParaRPr lang="en-US" dirty="0" smtClean="0">
              <a:solidFill>
                <a:schemeClr val="tx1">
                  <a:lumMod val="65000"/>
                  <a:lumOff val="35000"/>
                </a:schemeClr>
              </a:solidFill>
            </a:endParaRP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63</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Spirit</a:t>
            </a:r>
          </a:p>
        </p:txBody>
      </p:sp>
      <p:sp>
        <p:nvSpPr>
          <p:cNvPr id="14" name="TextBox 13"/>
          <p:cNvSpPr txBox="1"/>
          <p:nvPr/>
        </p:nvSpPr>
        <p:spPr>
          <a:xfrm rot="16200000">
            <a:off x="9429835" y="5011171"/>
            <a:ext cx="1479177" cy="646331"/>
          </a:xfrm>
          <a:prstGeom prst="rect">
            <a:avLst/>
          </a:prstGeom>
          <a:noFill/>
        </p:spPr>
        <p:txBody>
          <a:bodyPr wrap="square" rtlCol="0">
            <a:spAutoFit/>
          </a:bodyPr>
          <a:lstStyle/>
          <a:p>
            <a:pPr algn="ctr"/>
            <a:r>
              <a:rPr lang="en-US" sz="3600" u="sng" dirty="0" smtClean="0">
                <a:solidFill>
                  <a:srgbClr val="663300"/>
                </a:solidFill>
              </a:rPr>
              <a:t>Spirit</a:t>
            </a:r>
            <a:endParaRPr lang="en-US" sz="3600" u="sng" dirty="0">
              <a:solidFill>
                <a:srgbClr val="663300"/>
              </a:solidFill>
            </a:endParaRPr>
          </a:p>
        </p:txBody>
      </p:sp>
      <p:sp>
        <p:nvSpPr>
          <p:cNvPr id="15" name="TextBox 14"/>
          <p:cNvSpPr txBox="1"/>
          <p:nvPr/>
        </p:nvSpPr>
        <p:spPr>
          <a:xfrm rot="20237233">
            <a:off x="10359377" y="4493466"/>
            <a:ext cx="1670858" cy="369332"/>
          </a:xfrm>
          <a:prstGeom prst="rect">
            <a:avLst/>
          </a:prstGeom>
          <a:noFill/>
        </p:spPr>
        <p:txBody>
          <a:bodyPr wrap="square" rtlCol="0">
            <a:spAutoFit/>
          </a:bodyPr>
          <a:lstStyle/>
          <a:p>
            <a:pPr algn="ctr"/>
            <a:r>
              <a:rPr lang="en-US" u="sng" dirty="0" smtClean="0">
                <a:solidFill>
                  <a:srgbClr val="663300"/>
                </a:solidFill>
              </a:rPr>
              <a:t>Movement</a:t>
            </a:r>
            <a:endParaRPr lang="en-US" u="sng" dirty="0">
              <a:solidFill>
                <a:srgbClr val="663300"/>
              </a:solidFill>
            </a:endParaRPr>
          </a:p>
        </p:txBody>
      </p:sp>
      <p:sp>
        <p:nvSpPr>
          <p:cNvPr id="16" name="TextBox 15"/>
          <p:cNvSpPr txBox="1"/>
          <p:nvPr/>
        </p:nvSpPr>
        <p:spPr>
          <a:xfrm rot="20067087">
            <a:off x="10233872" y="4196054"/>
            <a:ext cx="1670858" cy="369332"/>
          </a:xfrm>
          <a:prstGeom prst="rect">
            <a:avLst/>
          </a:prstGeom>
          <a:noFill/>
        </p:spPr>
        <p:txBody>
          <a:bodyPr wrap="square" rtlCol="0">
            <a:spAutoFit/>
          </a:bodyPr>
          <a:lstStyle/>
          <a:p>
            <a:pPr algn="ctr"/>
            <a:r>
              <a:rPr lang="en-US" u="sng" dirty="0" smtClean="0">
                <a:solidFill>
                  <a:srgbClr val="663300"/>
                </a:solidFill>
              </a:rPr>
              <a:t>Hand</a:t>
            </a:r>
            <a:endParaRPr lang="en-US" u="sng" dirty="0">
              <a:solidFill>
                <a:srgbClr val="663300"/>
              </a:solidFill>
            </a:endParaRPr>
          </a:p>
        </p:txBody>
      </p:sp>
      <p:sp>
        <p:nvSpPr>
          <p:cNvPr id="17" name="TextBox 16"/>
          <p:cNvSpPr txBox="1"/>
          <p:nvPr/>
        </p:nvSpPr>
        <p:spPr>
          <a:xfrm rot="19355004">
            <a:off x="10109662" y="3834707"/>
            <a:ext cx="1670858" cy="369332"/>
          </a:xfrm>
          <a:prstGeom prst="rect">
            <a:avLst/>
          </a:prstGeom>
          <a:noFill/>
        </p:spPr>
        <p:txBody>
          <a:bodyPr wrap="square" rtlCol="0">
            <a:spAutoFit/>
          </a:bodyPr>
          <a:lstStyle/>
          <a:p>
            <a:pPr algn="ctr"/>
            <a:r>
              <a:rPr lang="en-US" u="sng" dirty="0" smtClean="0">
                <a:solidFill>
                  <a:srgbClr val="663300"/>
                </a:solidFill>
              </a:rPr>
              <a:t>Life</a:t>
            </a:r>
            <a:endParaRPr lang="en-US" u="sng" dirty="0">
              <a:solidFill>
                <a:srgbClr val="663300"/>
              </a:solidFill>
            </a:endParaRPr>
          </a:p>
        </p:txBody>
      </p:sp>
      <p:sp>
        <p:nvSpPr>
          <p:cNvPr id="19" name="TextBox 18"/>
          <p:cNvSpPr txBox="1"/>
          <p:nvPr/>
        </p:nvSpPr>
        <p:spPr>
          <a:xfrm>
            <a:off x="10635236" y="3808940"/>
            <a:ext cx="1670858" cy="307777"/>
          </a:xfrm>
          <a:prstGeom prst="rect">
            <a:avLst/>
          </a:prstGeom>
          <a:noFill/>
        </p:spPr>
        <p:txBody>
          <a:bodyPr wrap="square" rtlCol="0">
            <a:spAutoFit/>
          </a:bodyPr>
          <a:lstStyle/>
          <a:p>
            <a:pPr algn="ctr"/>
            <a:r>
              <a:rPr lang="en-US" sz="1400" u="sng" dirty="0" smtClean="0">
                <a:solidFill>
                  <a:srgbClr val="663300"/>
                </a:solidFill>
              </a:rPr>
              <a:t>Light</a:t>
            </a:r>
            <a:endParaRPr lang="en-US" sz="1400" u="sng" dirty="0">
              <a:solidFill>
                <a:srgbClr val="663300"/>
              </a:solidFill>
            </a:endParaRPr>
          </a:p>
        </p:txBody>
      </p:sp>
      <p:sp>
        <p:nvSpPr>
          <p:cNvPr id="20" name="TextBox 19"/>
          <p:cNvSpPr txBox="1"/>
          <p:nvPr/>
        </p:nvSpPr>
        <p:spPr>
          <a:xfrm rot="19734180">
            <a:off x="10539291" y="3519008"/>
            <a:ext cx="1670858" cy="307777"/>
          </a:xfrm>
          <a:prstGeom prst="rect">
            <a:avLst/>
          </a:prstGeom>
          <a:noFill/>
        </p:spPr>
        <p:txBody>
          <a:bodyPr wrap="square" rtlCol="0">
            <a:spAutoFit/>
          </a:bodyPr>
          <a:lstStyle/>
          <a:p>
            <a:pPr algn="ctr"/>
            <a:r>
              <a:rPr lang="en-US" sz="1400" u="sng" dirty="0" smtClean="0">
                <a:solidFill>
                  <a:srgbClr val="663300"/>
                </a:solidFill>
              </a:rPr>
              <a:t>Breath</a:t>
            </a:r>
            <a:endParaRPr lang="en-US" sz="1400" u="sng" dirty="0">
              <a:solidFill>
                <a:srgbClr val="663300"/>
              </a:solidFill>
            </a:endParaRPr>
          </a:p>
        </p:txBody>
      </p:sp>
      <p:sp>
        <p:nvSpPr>
          <p:cNvPr id="13" name="TextBox 12"/>
          <p:cNvSpPr txBox="1"/>
          <p:nvPr/>
        </p:nvSpPr>
        <p:spPr>
          <a:xfrm rot="19295238">
            <a:off x="10036269" y="3380413"/>
            <a:ext cx="1670858" cy="369332"/>
          </a:xfrm>
          <a:prstGeom prst="rect">
            <a:avLst/>
          </a:prstGeom>
          <a:noFill/>
        </p:spPr>
        <p:txBody>
          <a:bodyPr wrap="square" rtlCol="0">
            <a:spAutoFit/>
          </a:bodyPr>
          <a:lstStyle/>
          <a:p>
            <a:pPr algn="ctr"/>
            <a:r>
              <a:rPr lang="en-US" u="sng" dirty="0" smtClean="0">
                <a:solidFill>
                  <a:srgbClr val="663300"/>
                </a:solidFill>
              </a:rPr>
              <a:t>Power</a:t>
            </a:r>
            <a:endParaRPr lang="en-US" u="sng" dirty="0">
              <a:solidFill>
                <a:srgbClr val="663300"/>
              </a:solidFill>
            </a:endParaRPr>
          </a:p>
        </p:txBody>
      </p:sp>
      <p:sp>
        <p:nvSpPr>
          <p:cNvPr id="18" name="TextBox 17"/>
          <p:cNvSpPr txBox="1"/>
          <p:nvPr/>
        </p:nvSpPr>
        <p:spPr>
          <a:xfrm rot="2758247">
            <a:off x="8747383" y="3697300"/>
            <a:ext cx="1670858" cy="369332"/>
          </a:xfrm>
          <a:prstGeom prst="rect">
            <a:avLst/>
          </a:prstGeom>
          <a:noFill/>
        </p:spPr>
        <p:txBody>
          <a:bodyPr wrap="square" rtlCol="0">
            <a:spAutoFit/>
          </a:bodyPr>
          <a:lstStyle/>
          <a:p>
            <a:pPr algn="ctr"/>
            <a:r>
              <a:rPr lang="en-US" u="sng" dirty="0" smtClean="0">
                <a:solidFill>
                  <a:srgbClr val="663300"/>
                </a:solidFill>
              </a:rPr>
              <a:t>Speech</a:t>
            </a:r>
            <a:endParaRPr lang="en-US" u="sng" dirty="0">
              <a:solidFill>
                <a:srgbClr val="663300"/>
              </a:solidFill>
            </a:endParaRPr>
          </a:p>
        </p:txBody>
      </p:sp>
      <p:sp>
        <p:nvSpPr>
          <p:cNvPr id="21" name="TextBox 20"/>
          <p:cNvSpPr txBox="1"/>
          <p:nvPr/>
        </p:nvSpPr>
        <p:spPr>
          <a:xfrm rot="3185879">
            <a:off x="8863994" y="3169463"/>
            <a:ext cx="761712" cy="307777"/>
          </a:xfrm>
          <a:prstGeom prst="rect">
            <a:avLst/>
          </a:prstGeom>
          <a:noFill/>
        </p:spPr>
        <p:txBody>
          <a:bodyPr wrap="square" rtlCol="0">
            <a:spAutoFit/>
          </a:bodyPr>
          <a:lstStyle/>
          <a:p>
            <a:pPr algn="ctr"/>
            <a:r>
              <a:rPr lang="en-US" sz="1400" u="sng" dirty="0" smtClean="0">
                <a:solidFill>
                  <a:srgbClr val="663300"/>
                </a:solidFill>
              </a:rPr>
              <a:t>Words</a:t>
            </a:r>
            <a:endParaRPr lang="en-US" sz="1400" u="sng" dirty="0">
              <a:solidFill>
                <a:srgbClr val="663300"/>
              </a:solidFill>
            </a:endParaRPr>
          </a:p>
        </p:txBody>
      </p:sp>
      <p:sp>
        <p:nvSpPr>
          <p:cNvPr id="24" name="TextBox 23"/>
          <p:cNvSpPr txBox="1"/>
          <p:nvPr/>
        </p:nvSpPr>
        <p:spPr>
          <a:xfrm rot="2228888">
            <a:off x="8671525" y="3331304"/>
            <a:ext cx="761712" cy="307777"/>
          </a:xfrm>
          <a:prstGeom prst="rect">
            <a:avLst/>
          </a:prstGeom>
          <a:noFill/>
        </p:spPr>
        <p:txBody>
          <a:bodyPr wrap="square" rtlCol="0">
            <a:spAutoFit/>
          </a:bodyPr>
          <a:lstStyle/>
          <a:p>
            <a:pPr algn="ctr"/>
            <a:r>
              <a:rPr lang="en-US" sz="1400" u="sng" dirty="0" smtClean="0">
                <a:solidFill>
                  <a:srgbClr val="663300"/>
                </a:solidFill>
              </a:rPr>
              <a:t>Voice</a:t>
            </a:r>
            <a:endParaRPr lang="en-US" sz="1400" u="sng" dirty="0">
              <a:solidFill>
                <a:srgbClr val="663300"/>
              </a:solidFill>
            </a:endParaRPr>
          </a:p>
        </p:txBody>
      </p:sp>
      <p:sp>
        <p:nvSpPr>
          <p:cNvPr id="25" name="TextBox 24"/>
          <p:cNvSpPr txBox="1"/>
          <p:nvPr/>
        </p:nvSpPr>
        <p:spPr>
          <a:xfrm rot="1933583">
            <a:off x="8566519" y="3982251"/>
            <a:ext cx="1670858" cy="369332"/>
          </a:xfrm>
          <a:prstGeom prst="rect">
            <a:avLst/>
          </a:prstGeom>
          <a:noFill/>
        </p:spPr>
        <p:txBody>
          <a:bodyPr wrap="square" rtlCol="0">
            <a:spAutoFit/>
          </a:bodyPr>
          <a:lstStyle/>
          <a:p>
            <a:pPr algn="ctr"/>
            <a:r>
              <a:rPr lang="en-US" u="sng" dirty="0" smtClean="0">
                <a:solidFill>
                  <a:srgbClr val="663300"/>
                </a:solidFill>
              </a:rPr>
              <a:t>Power</a:t>
            </a:r>
            <a:endParaRPr lang="en-US" u="sng" dirty="0">
              <a:solidFill>
                <a:srgbClr val="663300"/>
              </a:solidFill>
            </a:endParaRPr>
          </a:p>
        </p:txBody>
      </p:sp>
      <p:sp>
        <p:nvSpPr>
          <p:cNvPr id="26" name="TextBox 25"/>
          <p:cNvSpPr txBox="1"/>
          <p:nvPr/>
        </p:nvSpPr>
        <p:spPr>
          <a:xfrm rot="740616">
            <a:off x="8340003" y="3810466"/>
            <a:ext cx="821213" cy="307777"/>
          </a:xfrm>
          <a:prstGeom prst="rect">
            <a:avLst/>
          </a:prstGeom>
          <a:noFill/>
        </p:spPr>
        <p:txBody>
          <a:bodyPr wrap="square" rtlCol="0">
            <a:spAutoFit/>
          </a:bodyPr>
          <a:lstStyle/>
          <a:p>
            <a:pPr algn="ctr"/>
            <a:r>
              <a:rPr lang="en-US" sz="1400" u="sng" dirty="0" smtClean="0">
                <a:solidFill>
                  <a:srgbClr val="663300"/>
                </a:solidFill>
              </a:rPr>
              <a:t>Strength</a:t>
            </a:r>
            <a:endParaRPr lang="en-US" sz="1400" u="sng" dirty="0">
              <a:solidFill>
                <a:srgbClr val="663300"/>
              </a:solidFill>
            </a:endParaRPr>
          </a:p>
        </p:txBody>
      </p:sp>
      <p:sp>
        <p:nvSpPr>
          <p:cNvPr id="27" name="TextBox 26"/>
          <p:cNvSpPr txBox="1"/>
          <p:nvPr/>
        </p:nvSpPr>
        <p:spPr>
          <a:xfrm rot="2105221">
            <a:off x="8426404" y="3558161"/>
            <a:ext cx="945941" cy="307777"/>
          </a:xfrm>
          <a:prstGeom prst="rect">
            <a:avLst/>
          </a:prstGeom>
          <a:noFill/>
        </p:spPr>
        <p:txBody>
          <a:bodyPr wrap="square" rtlCol="0">
            <a:spAutoFit/>
          </a:bodyPr>
          <a:lstStyle/>
          <a:p>
            <a:pPr algn="ctr"/>
            <a:r>
              <a:rPr lang="en-US" sz="1400" u="sng" dirty="0" smtClean="0">
                <a:solidFill>
                  <a:srgbClr val="663300"/>
                </a:solidFill>
              </a:rPr>
              <a:t>Energy</a:t>
            </a:r>
            <a:endParaRPr lang="en-US" sz="1400" u="sng" dirty="0">
              <a:solidFill>
                <a:srgbClr val="663300"/>
              </a:solidFill>
            </a:endParaRPr>
          </a:p>
        </p:txBody>
      </p:sp>
      <p:sp>
        <p:nvSpPr>
          <p:cNvPr id="28" name="TextBox 27"/>
          <p:cNvSpPr txBox="1"/>
          <p:nvPr/>
        </p:nvSpPr>
        <p:spPr>
          <a:xfrm rot="931495">
            <a:off x="8372614" y="4392731"/>
            <a:ext cx="1670858" cy="369332"/>
          </a:xfrm>
          <a:prstGeom prst="rect">
            <a:avLst/>
          </a:prstGeom>
          <a:noFill/>
        </p:spPr>
        <p:txBody>
          <a:bodyPr wrap="square" rtlCol="0">
            <a:spAutoFit/>
          </a:bodyPr>
          <a:lstStyle/>
          <a:p>
            <a:pPr algn="ctr"/>
            <a:r>
              <a:rPr lang="en-US" u="sng" dirty="0" smtClean="0">
                <a:solidFill>
                  <a:srgbClr val="663300"/>
                </a:solidFill>
              </a:rPr>
              <a:t>Truth</a:t>
            </a:r>
            <a:endParaRPr lang="en-US" u="sng" dirty="0">
              <a:solidFill>
                <a:srgbClr val="663300"/>
              </a:solidFill>
            </a:endParaRPr>
          </a:p>
        </p:txBody>
      </p:sp>
      <p:sp>
        <p:nvSpPr>
          <p:cNvPr id="29" name="TextBox 28"/>
          <p:cNvSpPr txBox="1"/>
          <p:nvPr/>
        </p:nvSpPr>
        <p:spPr>
          <a:xfrm rot="21351674">
            <a:off x="7600734" y="4469968"/>
            <a:ext cx="1670858" cy="307777"/>
          </a:xfrm>
          <a:prstGeom prst="rect">
            <a:avLst/>
          </a:prstGeom>
          <a:noFill/>
        </p:spPr>
        <p:txBody>
          <a:bodyPr wrap="square" rtlCol="0">
            <a:spAutoFit/>
          </a:bodyPr>
          <a:lstStyle/>
          <a:p>
            <a:pPr algn="ctr"/>
            <a:r>
              <a:rPr lang="en-US" sz="1400" u="sng" dirty="0" smtClean="0">
                <a:solidFill>
                  <a:srgbClr val="663300"/>
                </a:solidFill>
              </a:rPr>
              <a:t>Wisdom</a:t>
            </a:r>
            <a:endParaRPr lang="en-US" sz="1400" u="sng" dirty="0">
              <a:solidFill>
                <a:srgbClr val="663300"/>
              </a:solidFill>
            </a:endParaRPr>
          </a:p>
        </p:txBody>
      </p:sp>
      <p:sp>
        <p:nvSpPr>
          <p:cNvPr id="30" name="TextBox 29"/>
          <p:cNvSpPr txBox="1"/>
          <p:nvPr/>
        </p:nvSpPr>
        <p:spPr>
          <a:xfrm rot="892259">
            <a:off x="7492479" y="4091219"/>
            <a:ext cx="1670858" cy="307777"/>
          </a:xfrm>
          <a:prstGeom prst="rect">
            <a:avLst/>
          </a:prstGeom>
          <a:noFill/>
        </p:spPr>
        <p:txBody>
          <a:bodyPr wrap="square" rtlCol="0">
            <a:spAutoFit/>
          </a:bodyPr>
          <a:lstStyle/>
          <a:p>
            <a:pPr algn="ctr"/>
            <a:r>
              <a:rPr lang="en-US" sz="1400" u="sng" dirty="0" smtClean="0">
                <a:solidFill>
                  <a:srgbClr val="663300"/>
                </a:solidFill>
              </a:rPr>
              <a:t>Understanding</a:t>
            </a:r>
            <a:endParaRPr lang="en-US" sz="1400" u="sng" dirty="0">
              <a:solidFill>
                <a:srgbClr val="663300"/>
              </a:solidFill>
            </a:endParaRPr>
          </a:p>
        </p:txBody>
      </p:sp>
      <p:sp>
        <p:nvSpPr>
          <p:cNvPr id="31" name="TextBox 30"/>
          <p:cNvSpPr txBox="1"/>
          <p:nvPr/>
        </p:nvSpPr>
        <p:spPr>
          <a:xfrm rot="19906252">
            <a:off x="7700571" y="4780595"/>
            <a:ext cx="1670858" cy="307777"/>
          </a:xfrm>
          <a:prstGeom prst="rect">
            <a:avLst/>
          </a:prstGeom>
          <a:noFill/>
        </p:spPr>
        <p:txBody>
          <a:bodyPr wrap="square" rtlCol="0">
            <a:spAutoFit/>
          </a:bodyPr>
          <a:lstStyle/>
          <a:p>
            <a:pPr algn="ctr"/>
            <a:r>
              <a:rPr lang="en-US" sz="1400" u="sng" dirty="0" smtClean="0">
                <a:solidFill>
                  <a:srgbClr val="663300"/>
                </a:solidFill>
              </a:rPr>
              <a:t>Teacher</a:t>
            </a:r>
            <a:endParaRPr lang="en-US" sz="1400" u="sng" dirty="0">
              <a:solidFill>
                <a:srgbClr val="663300"/>
              </a:solidFill>
            </a:endParaRPr>
          </a:p>
        </p:txBody>
      </p:sp>
      <p:sp>
        <p:nvSpPr>
          <p:cNvPr id="32" name="TextBox 31"/>
          <p:cNvSpPr txBox="1"/>
          <p:nvPr/>
        </p:nvSpPr>
        <p:spPr>
          <a:xfrm rot="3204356">
            <a:off x="9010828" y="3243690"/>
            <a:ext cx="1670858" cy="369332"/>
          </a:xfrm>
          <a:prstGeom prst="rect">
            <a:avLst/>
          </a:prstGeom>
          <a:noFill/>
        </p:spPr>
        <p:txBody>
          <a:bodyPr wrap="square" rtlCol="0">
            <a:spAutoFit/>
          </a:bodyPr>
          <a:lstStyle/>
          <a:p>
            <a:pPr algn="ctr"/>
            <a:r>
              <a:rPr lang="en-US" u="sng" dirty="0" smtClean="0">
                <a:solidFill>
                  <a:srgbClr val="663300"/>
                </a:solidFill>
              </a:rPr>
              <a:t>Water</a:t>
            </a:r>
            <a:endParaRPr lang="en-US" u="sng" dirty="0">
              <a:solidFill>
                <a:srgbClr val="663300"/>
              </a:solidFill>
            </a:endParaRPr>
          </a:p>
        </p:txBody>
      </p:sp>
      <p:sp>
        <p:nvSpPr>
          <p:cNvPr id="33" name="TextBox 32"/>
          <p:cNvSpPr txBox="1"/>
          <p:nvPr/>
        </p:nvSpPr>
        <p:spPr>
          <a:xfrm>
            <a:off x="7050523" y="4758729"/>
            <a:ext cx="1670858" cy="307777"/>
          </a:xfrm>
          <a:prstGeom prst="rect">
            <a:avLst/>
          </a:prstGeom>
          <a:noFill/>
        </p:spPr>
        <p:txBody>
          <a:bodyPr wrap="square" rtlCol="0">
            <a:spAutoFit/>
          </a:bodyPr>
          <a:lstStyle/>
          <a:p>
            <a:pPr algn="ctr"/>
            <a:r>
              <a:rPr lang="en-US" sz="1400" u="sng" dirty="0" smtClean="0">
                <a:solidFill>
                  <a:srgbClr val="663300"/>
                </a:solidFill>
              </a:rPr>
              <a:t>Prophecy</a:t>
            </a:r>
            <a:endParaRPr lang="en-US" sz="1400" u="sng" dirty="0">
              <a:solidFill>
                <a:srgbClr val="663300"/>
              </a:solidFill>
            </a:endParaRPr>
          </a:p>
        </p:txBody>
      </p:sp>
      <p:sp>
        <p:nvSpPr>
          <p:cNvPr id="34" name="TextBox 33"/>
          <p:cNvSpPr txBox="1"/>
          <p:nvPr/>
        </p:nvSpPr>
        <p:spPr>
          <a:xfrm rot="17833199">
            <a:off x="9621504" y="3065439"/>
            <a:ext cx="1670858" cy="369332"/>
          </a:xfrm>
          <a:prstGeom prst="rect">
            <a:avLst/>
          </a:prstGeom>
          <a:noFill/>
        </p:spPr>
        <p:txBody>
          <a:bodyPr wrap="square" rtlCol="0">
            <a:spAutoFit/>
          </a:bodyPr>
          <a:lstStyle/>
          <a:p>
            <a:pPr algn="ctr"/>
            <a:r>
              <a:rPr lang="en-US" u="sng" dirty="0" smtClean="0">
                <a:solidFill>
                  <a:srgbClr val="663300"/>
                </a:solidFill>
              </a:rPr>
              <a:t>Witness</a:t>
            </a:r>
            <a:endParaRPr lang="en-US" u="sng" dirty="0">
              <a:solidFill>
                <a:srgbClr val="663300"/>
              </a:solidFill>
            </a:endParaRPr>
          </a:p>
        </p:txBody>
      </p:sp>
    </p:spTree>
    <p:extLst>
      <p:ext uri="{BB962C8B-B14F-4D97-AF65-F5344CB8AC3E}">
        <p14:creationId xmlns:p14="http://schemas.microsoft.com/office/powerpoint/2010/main" val="30625720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Questions/Comments?</a:t>
            </a:r>
            <a:endParaRPr lang="en-US" dirty="0">
              <a:solidFill>
                <a:schemeClr val="tx1">
                  <a:lumMod val="65000"/>
                  <a:lumOff val="35000"/>
                </a:schemeClr>
              </a:solidFill>
            </a:endParaRPr>
          </a:p>
        </p:txBody>
      </p:sp>
    </p:spTree>
    <p:extLst>
      <p:ext uri="{BB962C8B-B14F-4D97-AF65-F5344CB8AC3E}">
        <p14:creationId xmlns:p14="http://schemas.microsoft.com/office/powerpoint/2010/main" val="146494171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Back-up Stuff</a:t>
            </a:r>
            <a:endParaRPr lang="en-US" dirty="0">
              <a:solidFill>
                <a:schemeClr val="tx1">
                  <a:lumMod val="65000"/>
                  <a:lumOff val="35000"/>
                </a:schemeClr>
              </a:solidFill>
            </a:endParaRPr>
          </a:p>
        </p:txBody>
      </p:sp>
    </p:spTree>
    <p:extLst>
      <p:ext uri="{BB962C8B-B14F-4D97-AF65-F5344CB8AC3E}">
        <p14:creationId xmlns:p14="http://schemas.microsoft.com/office/powerpoint/2010/main" val="250668440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19:32  Some therefore cried one thing, and some another: for the assembly was confused; and the more part knew not wherefore they were come together.</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66</a:t>
            </a:fld>
            <a:endParaRPr lang="en-US"/>
          </a:p>
        </p:txBody>
      </p:sp>
    </p:spTree>
    <p:extLst>
      <p:ext uri="{BB962C8B-B14F-4D97-AF65-F5344CB8AC3E}">
        <p14:creationId xmlns:p14="http://schemas.microsoft.com/office/powerpoint/2010/main" val="3506931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169512</TotalTime>
  <Words>7064</Words>
  <Application>Microsoft Office PowerPoint</Application>
  <PresentationFormat>Widescreen</PresentationFormat>
  <Paragraphs>526</Paragraphs>
  <Slides>66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Arial</vt:lpstr>
      <vt:lpstr>Calibri</vt:lpstr>
      <vt:lpstr>Calibri Light</vt:lpstr>
      <vt:lpstr>Office Theme</vt:lpstr>
      <vt:lpstr>Spirit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limbs/branches &amp;  Final Thoughts</vt:lpstr>
      <vt:lpstr>PowerPoint Presentation</vt:lpstr>
      <vt:lpstr>PowerPoint Presentation</vt:lpstr>
      <vt:lpstr>PowerPoint Presentation</vt:lpstr>
      <vt:lpstr>Questions/Comments?</vt:lpstr>
      <vt:lpstr>Back-up Stuff</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801</cp:revision>
  <dcterms:created xsi:type="dcterms:W3CDTF">2014-09-28T12:52:46Z</dcterms:created>
  <dcterms:modified xsi:type="dcterms:W3CDTF">2016-09-11T14:27:18Z</dcterms:modified>
</cp:coreProperties>
</file>