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6"/>
  </p:notesMasterIdLst>
  <p:sldIdLst>
    <p:sldId id="256" r:id="rId2"/>
    <p:sldId id="310" r:id="rId3"/>
    <p:sldId id="340" r:id="rId4"/>
    <p:sldId id="342" r:id="rId5"/>
    <p:sldId id="341" r:id="rId6"/>
    <p:sldId id="343" r:id="rId7"/>
    <p:sldId id="344" r:id="rId8"/>
    <p:sldId id="345" r:id="rId9"/>
    <p:sldId id="346" r:id="rId10"/>
    <p:sldId id="347" r:id="rId11"/>
    <p:sldId id="348" r:id="rId12"/>
    <p:sldId id="349" r:id="rId13"/>
    <p:sldId id="350" r:id="rId14"/>
    <p:sldId id="352" r:id="rId15"/>
    <p:sldId id="372" r:id="rId16"/>
    <p:sldId id="354" r:id="rId17"/>
    <p:sldId id="355" r:id="rId18"/>
    <p:sldId id="361" r:id="rId19"/>
    <p:sldId id="362" r:id="rId20"/>
    <p:sldId id="359" r:id="rId21"/>
    <p:sldId id="356" r:id="rId22"/>
    <p:sldId id="357" r:id="rId23"/>
    <p:sldId id="358" r:id="rId24"/>
    <p:sldId id="353" r:id="rId25"/>
    <p:sldId id="385" r:id="rId26"/>
    <p:sldId id="373" r:id="rId27"/>
    <p:sldId id="367" r:id="rId28"/>
    <p:sldId id="368" r:id="rId29"/>
    <p:sldId id="369" r:id="rId30"/>
    <p:sldId id="403" r:id="rId31"/>
    <p:sldId id="375" r:id="rId32"/>
    <p:sldId id="370" r:id="rId33"/>
    <p:sldId id="376" r:id="rId34"/>
    <p:sldId id="377" r:id="rId35"/>
    <p:sldId id="378" r:id="rId36"/>
    <p:sldId id="379" r:id="rId37"/>
    <p:sldId id="381" r:id="rId38"/>
    <p:sldId id="386" r:id="rId39"/>
    <p:sldId id="404" r:id="rId40"/>
    <p:sldId id="374" r:id="rId41"/>
    <p:sldId id="387" r:id="rId42"/>
    <p:sldId id="388" r:id="rId43"/>
    <p:sldId id="389" r:id="rId44"/>
    <p:sldId id="390" r:id="rId45"/>
    <p:sldId id="392" r:id="rId46"/>
    <p:sldId id="393" r:id="rId47"/>
    <p:sldId id="394" r:id="rId48"/>
    <p:sldId id="391" r:id="rId49"/>
    <p:sldId id="395" r:id="rId50"/>
    <p:sldId id="396" r:id="rId51"/>
    <p:sldId id="445" r:id="rId52"/>
    <p:sldId id="397" r:id="rId53"/>
    <p:sldId id="398" r:id="rId54"/>
    <p:sldId id="399" r:id="rId55"/>
    <p:sldId id="405" r:id="rId56"/>
    <p:sldId id="417" r:id="rId57"/>
    <p:sldId id="411" r:id="rId58"/>
    <p:sldId id="412" r:id="rId59"/>
    <p:sldId id="413" r:id="rId60"/>
    <p:sldId id="426" r:id="rId61"/>
    <p:sldId id="425" r:id="rId62"/>
    <p:sldId id="424" r:id="rId63"/>
    <p:sldId id="414" r:id="rId64"/>
    <p:sldId id="415" r:id="rId65"/>
    <p:sldId id="427" r:id="rId66"/>
    <p:sldId id="436" r:id="rId67"/>
    <p:sldId id="430" r:id="rId68"/>
    <p:sldId id="431" r:id="rId69"/>
    <p:sldId id="432" r:id="rId70"/>
    <p:sldId id="437" r:id="rId71"/>
    <p:sldId id="438" r:id="rId72"/>
    <p:sldId id="434" r:id="rId73"/>
    <p:sldId id="439" r:id="rId74"/>
    <p:sldId id="440" r:id="rId75"/>
    <p:sldId id="441" r:id="rId76"/>
    <p:sldId id="442" r:id="rId77"/>
    <p:sldId id="444" r:id="rId78"/>
    <p:sldId id="454" r:id="rId79"/>
    <p:sldId id="443" r:id="rId80"/>
    <p:sldId id="447" r:id="rId81"/>
    <p:sldId id="448" r:id="rId82"/>
    <p:sldId id="449" r:id="rId83"/>
    <p:sldId id="446" r:id="rId84"/>
    <p:sldId id="457" r:id="rId85"/>
    <p:sldId id="458" r:id="rId86"/>
    <p:sldId id="459" r:id="rId87"/>
    <p:sldId id="462" r:id="rId88"/>
    <p:sldId id="456" r:id="rId89"/>
    <p:sldId id="460" r:id="rId90"/>
    <p:sldId id="461" r:id="rId91"/>
    <p:sldId id="450" r:id="rId92"/>
    <p:sldId id="471" r:id="rId93"/>
    <p:sldId id="470" r:id="rId94"/>
    <p:sldId id="465" r:id="rId95"/>
    <p:sldId id="466" r:id="rId96"/>
    <p:sldId id="467" r:id="rId97"/>
    <p:sldId id="468" r:id="rId98"/>
    <p:sldId id="469" r:id="rId99"/>
    <p:sldId id="451" r:id="rId100"/>
    <p:sldId id="452" r:id="rId101"/>
    <p:sldId id="453" r:id="rId102"/>
    <p:sldId id="473" r:id="rId103"/>
    <p:sldId id="474" r:id="rId104"/>
    <p:sldId id="475" r:id="rId105"/>
    <p:sldId id="476" r:id="rId106"/>
    <p:sldId id="482" r:id="rId107"/>
    <p:sldId id="435" r:id="rId108"/>
    <p:sldId id="477" r:id="rId109"/>
    <p:sldId id="478" r:id="rId110"/>
    <p:sldId id="479" r:id="rId111"/>
    <p:sldId id="483" r:id="rId112"/>
    <p:sldId id="339" r:id="rId113"/>
    <p:sldId id="291" r:id="rId114"/>
    <p:sldId id="384" r:id="rId1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5" autoAdjust="0"/>
    <p:restoredTop sz="94660"/>
  </p:normalViewPr>
  <p:slideViewPr>
    <p:cSldViewPr snapToGrid="0">
      <p:cViewPr varScale="1">
        <p:scale>
          <a:sx n="71" d="100"/>
          <a:sy n="71" d="100"/>
        </p:scale>
        <p:origin x="6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8/21/2016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chemeClr val="tx1">
                    <a:lumMod val="65000"/>
                    <a:lumOff val="35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tx1">
                    <a:lumMod val="65000"/>
                    <a:lumOff val="3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8/21/2016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8/21/2016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b="1">
                <a:solidFill>
                  <a:schemeClr val="tx1">
                    <a:lumMod val="65000"/>
                    <a:lumOff val="3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lumMod val="65000"/>
                    <a:lumOff val="3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8/21/2016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8/21/2016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8/21/2016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8/21/2016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8/21/2016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8/21/2016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8/21/2016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8/21/2016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8/21/2016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8/21/2016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40570" y="6356356"/>
            <a:ext cx="6132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chemeClr val="tx1">
                    <a:lumMod val="65000"/>
                    <a:lumOff val="35000"/>
                  </a:schemeClr>
                </a:solidFill>
              </a:rPr>
              <a:t>Controversy</a:t>
            </a:r>
            <a:endParaRPr lang="en-US" sz="13800" dirty="0">
              <a:solidFill>
                <a:schemeClr val="tx1">
                  <a:lumMod val="65000"/>
                  <a:lumOff val="35000"/>
                </a:schemeClr>
              </a:solidFill>
            </a:endParaRPr>
          </a:p>
        </p:txBody>
      </p:sp>
      <p:sp>
        <p:nvSpPr>
          <p:cNvPr id="3" name="Subtitle 2"/>
          <p:cNvSpPr>
            <a:spLocks noGrp="1"/>
          </p:cNvSpPr>
          <p:nvPr>
            <p:ph type="subTitle" idx="1"/>
          </p:nvPr>
        </p:nvSpPr>
        <p:spPr/>
        <p:txBody>
          <a:bodyPr>
            <a:normAutofit/>
          </a:bodyPr>
          <a:lstStyle/>
          <a:p>
            <a:r>
              <a:rPr lang="en-US" sz="3200" dirty="0" smtClean="0">
                <a:solidFill>
                  <a:schemeClr val="tx1">
                    <a:lumMod val="65000"/>
                    <a:lumOff val="35000"/>
                  </a:schemeClr>
                </a:solidFill>
              </a:rPr>
              <a:t>Handling Controversy as a Christian</a:t>
            </a:r>
            <a:endParaRPr lang="en-US" sz="3200" dirty="0">
              <a:solidFill>
                <a:schemeClr val="tx1">
                  <a:lumMod val="65000"/>
                  <a:lumOff val="35000"/>
                </a:schemeClr>
              </a:solidFill>
            </a:endParaRPr>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65000"/>
                    <a:lumOff val="35000"/>
                  </a:schemeClr>
                </a:solidFill>
              </a:rPr>
              <a:t>Controversy: fighting, debating, striving, warring, arguing.</a:t>
            </a:r>
          </a:p>
          <a:p>
            <a:pPr marL="0" indent="0">
              <a:buNone/>
            </a:pPr>
            <a:r>
              <a:rPr lang="en-US" dirty="0" smtClean="0">
                <a:solidFill>
                  <a:schemeClr val="tx1">
                    <a:lumMod val="65000"/>
                    <a:lumOff val="35000"/>
                  </a:schemeClr>
                </a:solidFill>
              </a:rPr>
              <a:t>How should you handle controversy as a Christian.</a:t>
            </a:r>
          </a:p>
          <a:p>
            <a:pPr marL="0" indent="0">
              <a:buNone/>
            </a:pPr>
            <a:r>
              <a:rPr lang="en-US" dirty="0" smtClean="0">
                <a:solidFill>
                  <a:schemeClr val="tx1">
                    <a:lumMod val="65000"/>
                    <a:lumOff val="35000"/>
                  </a:schemeClr>
                </a:solidFill>
              </a:rPr>
              <a:t>When should you get involved in controversy?</a:t>
            </a:r>
          </a:p>
          <a:p>
            <a:pPr marL="0" indent="0">
              <a:buNone/>
            </a:pPr>
            <a:r>
              <a:rPr lang="en-US" dirty="0" smtClean="0">
                <a:solidFill>
                  <a:schemeClr val="tx1">
                    <a:lumMod val="65000"/>
                    <a:lumOff val="35000"/>
                  </a:schemeClr>
                </a:solidFill>
              </a:rPr>
              <a:t>When should you get others involved in controversy.</a:t>
            </a:r>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648671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12:20  For I fear, lest, when I come, I shall not find you such as I would, and that I shall be found unto you such as ye would not: lest there be </a:t>
            </a:r>
            <a:r>
              <a:rPr lang="en-US" u="sng" dirty="0"/>
              <a:t>debates, </a:t>
            </a:r>
            <a:r>
              <a:rPr lang="en-US" u="sng" dirty="0" err="1"/>
              <a:t>envyings</a:t>
            </a:r>
            <a:r>
              <a:rPr lang="en-US" u="sng" dirty="0"/>
              <a:t>, wraths, </a:t>
            </a:r>
            <a:r>
              <a:rPr lang="en-US" u="sng" dirty="0" err="1"/>
              <a:t>strifes</a:t>
            </a:r>
            <a:r>
              <a:rPr lang="en-US" u="sng" dirty="0"/>
              <a:t>, </a:t>
            </a:r>
            <a:r>
              <a:rPr lang="en-US" u="sng" dirty="0" err="1"/>
              <a:t>backbitings</a:t>
            </a:r>
            <a:r>
              <a:rPr lang="en-US" u="sng" dirty="0"/>
              <a:t>, whisperings, swellings, tumults</a:t>
            </a:r>
            <a:r>
              <a:rPr lang="en-US" dirty="0"/>
              <a:t>:</a:t>
            </a:r>
          </a:p>
          <a:p>
            <a:pPr lvl="1"/>
            <a:r>
              <a:rPr lang="en-US" dirty="0"/>
              <a:t>It is possible to have a church free of this. Paul wrote to his churches to instruct them on how to rid themselves of it</a:t>
            </a:r>
            <a:r>
              <a:rPr lang="en-US" dirty="0" smtClean="0"/>
              <a:t>.</a:t>
            </a:r>
          </a:p>
          <a:p>
            <a:pPr lvl="1"/>
            <a:r>
              <a:rPr lang="en-US" dirty="0" smtClean="0"/>
              <a:t>What are the keys to this?</a:t>
            </a:r>
          </a:p>
          <a:p>
            <a:pPr lvl="1"/>
            <a:r>
              <a:rPr lang="en-US" dirty="0" smtClean="0"/>
              <a:t>How should you handle yourself, to ensure we eliminate fighting from the Church and from our lives?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2105342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lumMod val="65000"/>
                    <a:lumOff val="35000"/>
                  </a:schemeClr>
                </a:solidFill>
              </a:rPr>
              <a:t>1) Do </a:t>
            </a:r>
            <a:r>
              <a:rPr lang="en-US" b="1" dirty="0">
                <a:solidFill>
                  <a:schemeClr val="tx1">
                    <a:lumMod val="65000"/>
                    <a:lumOff val="35000"/>
                  </a:schemeClr>
                </a:solidFill>
              </a:rPr>
              <a:t>Not Strive. Do Not Fight.</a:t>
            </a:r>
            <a:endParaRPr lang="en-US" dirty="0">
              <a:solidFill>
                <a:schemeClr val="tx1">
                  <a:lumMod val="65000"/>
                  <a:lumOff val="35000"/>
                </a:schemeClr>
              </a:solidFill>
            </a:endParaRPr>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475778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6:6-8  But brother </a:t>
            </a:r>
            <a:r>
              <a:rPr lang="en-US" dirty="0" err="1"/>
              <a:t>goeth</a:t>
            </a:r>
            <a:r>
              <a:rPr lang="en-US" dirty="0"/>
              <a:t> to law with brother, and that before the unbelievers.  7  Now therefore </a:t>
            </a:r>
            <a:r>
              <a:rPr lang="en-US" u="sng" dirty="0"/>
              <a:t>there is utterly a fault among you</a:t>
            </a:r>
            <a:r>
              <a:rPr lang="en-US" dirty="0"/>
              <a:t>, because ye go to law one with another. Why do ye not rather take wrong? why do ye not rather suffer yourselves to be defrauded?  8  Nay, ye do wrong, and defraud, and that your brethren.</a:t>
            </a:r>
          </a:p>
          <a:p>
            <a:pPr lvl="1"/>
            <a:r>
              <a:rPr lang="en-US" dirty="0"/>
              <a:t>There is a fault among the church</a:t>
            </a:r>
            <a:r>
              <a:rPr lang="en-US" dirty="0" smtClean="0"/>
              <a:t>.</a:t>
            </a:r>
          </a:p>
          <a:p>
            <a:pPr lvl="1"/>
            <a:r>
              <a:rPr lang="en-US" dirty="0"/>
              <a:t>We fight and war against our neighbors and against </a:t>
            </a:r>
            <a:r>
              <a:rPr lang="en-US" dirty="0" err="1"/>
              <a:t>eachother</a:t>
            </a:r>
            <a:r>
              <a:rPr lang="en-US" dirty="0"/>
              <a:t>, our brethren.</a:t>
            </a:r>
          </a:p>
          <a:p>
            <a:pPr lvl="1"/>
            <a:r>
              <a:rPr lang="en-US" dirty="0" smtClean="0"/>
              <a:t>It would be better to let ourselves be defrauded and ashamed than to fight back and let the unsaved see controversy in the Church.</a:t>
            </a:r>
            <a:endParaRPr lang="en-US" dirty="0"/>
          </a:p>
          <a:p>
            <a:pPr marL="0" indent="0">
              <a:buNone/>
            </a:pPr>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3238096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Strife and Debates</a:t>
            </a:r>
            <a:endParaRPr lang="en-US" dirty="0">
              <a:solidFill>
                <a:schemeClr val="tx1">
                  <a:lumMod val="65000"/>
                  <a:lumOff val="35000"/>
                </a:schemeClr>
              </a:solidFill>
            </a:endParaRPr>
          </a:p>
          <a:p>
            <a:r>
              <a:rPr lang="en-US" dirty="0"/>
              <a:t>2 Timothy 2:23-24  But foolish and unlearned questions avoid, </a:t>
            </a:r>
            <a:r>
              <a:rPr lang="en-US" u="sng" dirty="0"/>
              <a:t>knowing that they do gender </a:t>
            </a:r>
            <a:r>
              <a:rPr lang="en-US" u="sng" dirty="0" err="1"/>
              <a:t>strifes</a:t>
            </a:r>
            <a:r>
              <a:rPr lang="en-US" dirty="0"/>
              <a:t>.  24  And the servant of the Lord </a:t>
            </a:r>
            <a:r>
              <a:rPr lang="en-US" u="sng" dirty="0"/>
              <a:t>must not strive</a:t>
            </a:r>
            <a:r>
              <a:rPr lang="en-US" dirty="0"/>
              <a:t>; but be gentle unto all men, apt to teach, patient,</a:t>
            </a:r>
          </a:p>
          <a:p>
            <a:pPr lvl="1"/>
            <a:r>
              <a:rPr lang="en-US" dirty="0"/>
              <a:t>We love arguing about foolish things. </a:t>
            </a:r>
          </a:p>
          <a:p>
            <a:pPr lvl="2"/>
            <a:r>
              <a:rPr lang="en-US" dirty="0"/>
              <a:t>Example: The </a:t>
            </a:r>
            <a:r>
              <a:rPr lang="en-US" dirty="0" err="1"/>
              <a:t>Gorrilla</a:t>
            </a:r>
            <a:r>
              <a:rPr lang="en-US" dirty="0"/>
              <a:t>. Definition of attraction.</a:t>
            </a:r>
          </a:p>
          <a:p>
            <a:pPr lvl="1"/>
            <a:r>
              <a:rPr lang="en-US" dirty="0"/>
              <a:t>We are not supposed to strive or debate about things that don’t profit.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2640651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25:8  Go not forth hastily to strive, </a:t>
            </a:r>
            <a:r>
              <a:rPr lang="en-US" u="sng" dirty="0"/>
              <a:t>lest thou know not what to do in the end thereof, when thy </a:t>
            </a:r>
            <a:r>
              <a:rPr lang="en-US" u="sng" dirty="0" err="1"/>
              <a:t>neighbour</a:t>
            </a:r>
            <a:r>
              <a:rPr lang="en-US" u="sng" dirty="0"/>
              <a:t> hath put thee to shame</a:t>
            </a:r>
            <a:r>
              <a:rPr lang="en-US" dirty="0"/>
              <a:t>.</a:t>
            </a:r>
          </a:p>
          <a:p>
            <a:pPr lvl="1"/>
            <a:r>
              <a:rPr lang="en-US" dirty="0"/>
              <a:t>Why do we go forth hastily to strive? Why do we enjoy fighting?</a:t>
            </a:r>
          </a:p>
          <a:p>
            <a:pPr lvl="1"/>
            <a:r>
              <a:rPr lang="en-US" dirty="0"/>
              <a:t>We haste to strive. We love controversy, we love to fight.</a:t>
            </a:r>
          </a:p>
          <a:p>
            <a:pPr lvl="1"/>
            <a:r>
              <a:rPr lang="en-US" dirty="0"/>
              <a:t>All of us love fighting!! We love battle!</a:t>
            </a:r>
          </a:p>
          <a:p>
            <a:pPr lvl="2"/>
            <a:r>
              <a:rPr lang="en-US" dirty="0"/>
              <a:t>We love movies where the young girl finally has enough and fights back. Finally gets to tell off the spoiled cheerleader or their mean boss. </a:t>
            </a:r>
          </a:p>
          <a:p>
            <a:pPr lvl="2"/>
            <a:r>
              <a:rPr lang="en-US" dirty="0"/>
              <a:t>The mistreated wife finally divorces her husband.</a:t>
            </a:r>
          </a:p>
          <a:p>
            <a:pPr lvl="2"/>
            <a:r>
              <a:rPr lang="en-US" dirty="0"/>
              <a:t>The lawyer finally convicts the bad guy.</a:t>
            </a:r>
          </a:p>
          <a:p>
            <a:pPr lvl="2"/>
            <a:r>
              <a:rPr lang="en-US" dirty="0"/>
              <a:t>The superhero puts down the evil </a:t>
            </a:r>
            <a:r>
              <a:rPr lang="en-US" dirty="0" err="1"/>
              <a:t>villian</a:t>
            </a:r>
            <a:r>
              <a:rPr lang="en-US" dirty="0"/>
              <a:t>.</a:t>
            </a:r>
          </a:p>
          <a:p>
            <a:pPr lvl="2"/>
            <a:r>
              <a:rPr lang="en-US" dirty="0"/>
              <a:t>The good nation beats the evil nation in war.</a:t>
            </a:r>
          </a:p>
          <a:p>
            <a:pPr lvl="1"/>
            <a:r>
              <a:rPr lang="en-US" dirty="0"/>
              <a:t>We want to strive. We want to win. To feel powerful, superior.</a:t>
            </a:r>
          </a:p>
          <a:p>
            <a:pPr lvl="1"/>
            <a:r>
              <a:rPr lang="en-US" dirty="0"/>
              <a:t>We want to put others to shame, right? Why? </a:t>
            </a:r>
          </a:p>
          <a:p>
            <a:pPr lvl="1"/>
            <a:r>
              <a:rPr lang="en-US" dirty="0"/>
              <a:t>Often we are put to shame, and so man’s wisdom is: “do your research”, “pick your battles”.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23114259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Titus 3:9  But </a:t>
            </a:r>
            <a:r>
              <a:rPr lang="en-US" b="1" u="sng" dirty="0"/>
              <a:t>avoid</a:t>
            </a:r>
            <a:r>
              <a:rPr lang="en-US" dirty="0"/>
              <a:t> foolish questions, and genealogies, and </a:t>
            </a:r>
            <a:r>
              <a:rPr lang="en-US" u="sng" dirty="0"/>
              <a:t>contentions</a:t>
            </a:r>
            <a:r>
              <a:rPr lang="en-US" dirty="0"/>
              <a:t>, and </a:t>
            </a:r>
            <a:r>
              <a:rPr lang="en-US" u="sng" dirty="0"/>
              <a:t>strivings about the law</a:t>
            </a:r>
            <a:r>
              <a:rPr lang="en-US" dirty="0"/>
              <a:t>; for they are </a:t>
            </a:r>
            <a:r>
              <a:rPr lang="en-US" u="sng" dirty="0"/>
              <a:t>unprofitable</a:t>
            </a:r>
            <a:r>
              <a:rPr lang="en-US" dirty="0"/>
              <a:t> </a:t>
            </a:r>
            <a:r>
              <a:rPr lang="en-US" b="1" u="sng" dirty="0"/>
              <a:t>and vain</a:t>
            </a:r>
            <a:r>
              <a:rPr lang="en-US" dirty="0"/>
              <a:t>.</a:t>
            </a:r>
          </a:p>
          <a:p>
            <a:pPr lvl="1"/>
            <a:r>
              <a:rPr lang="en-US" dirty="0"/>
              <a:t>You strive to satisfy your need to feel proud.</a:t>
            </a:r>
          </a:p>
          <a:p>
            <a:pPr lvl="1"/>
            <a:r>
              <a:rPr lang="en-US" dirty="0"/>
              <a:t>Its in vain. Its not profitable. What would change even if you “won” an argument?</a:t>
            </a:r>
          </a:p>
          <a:p>
            <a:pPr lvl="1"/>
            <a:r>
              <a:rPr lang="en-US" dirty="0"/>
              <a:t>It almost always comes down the vanity of winning an argument.</a:t>
            </a:r>
          </a:p>
          <a:p>
            <a:pPr lvl="1"/>
            <a:r>
              <a:rPr lang="en-US" dirty="0"/>
              <a:t>God says that all of these battles are in vain.</a:t>
            </a:r>
          </a:p>
          <a:p>
            <a:r>
              <a:rPr lang="en-US" dirty="0"/>
              <a:t>Luke 9:52-55  And sent messengers before his face: and they went, and entered into a village of the Samaritans, to make ready for him.  53  And they did not receive him, because his face was as though he would go to Jerusalem.  54  And when his disciples James and John saw this, they said, Lord, wilt thou that we command fire to come down from heaven, and consume them, even as Elias did?  55  But he turned, and rebuked them, and said, Ye know not what manner of spirit ye are of.</a:t>
            </a:r>
          </a:p>
          <a:p>
            <a:pPr lvl="1"/>
            <a:r>
              <a:rPr lang="en-US" dirty="0"/>
              <a:t>Especially since we think we are fighting a just battle, we want to crush the enemy!</a:t>
            </a:r>
          </a:p>
          <a:p>
            <a:pPr lvl="1"/>
            <a:r>
              <a:rPr lang="en-US" dirty="0"/>
              <a:t>Our job is not to crush the enemy. We are to warn and save the enemy</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380307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2:14  Of these things put them in remembrance, charging them before the Lord that they </a:t>
            </a:r>
            <a:r>
              <a:rPr lang="en-US" u="sng" dirty="0"/>
              <a:t>strive not about words to no profit</a:t>
            </a:r>
            <a:r>
              <a:rPr lang="en-US" dirty="0"/>
              <a:t>, </a:t>
            </a:r>
            <a:r>
              <a:rPr lang="en-US" u="sng" dirty="0"/>
              <a:t>but to the subverting of the hearers</a:t>
            </a:r>
            <a:r>
              <a:rPr lang="en-US" dirty="0"/>
              <a:t>.</a:t>
            </a:r>
          </a:p>
          <a:p>
            <a:pPr lvl="1"/>
            <a:r>
              <a:rPr lang="en-US" dirty="0"/>
              <a:t>What profit?</a:t>
            </a:r>
          </a:p>
          <a:p>
            <a:pPr lvl="1"/>
            <a:r>
              <a:rPr lang="en-US" dirty="0"/>
              <a:t>What does that mean subverting the hearers? </a:t>
            </a:r>
          </a:p>
          <a:p>
            <a:pPr lvl="2"/>
            <a:r>
              <a:rPr lang="en-US" dirty="0"/>
              <a:t>Putting them to shame?</a:t>
            </a:r>
          </a:p>
          <a:p>
            <a:pPr lvl="2"/>
            <a:r>
              <a:rPr lang="en-US" dirty="0"/>
              <a:t>Changing their point of view? Making them more conservative? </a:t>
            </a:r>
          </a:p>
          <a:p>
            <a:pPr lvl="1"/>
            <a:r>
              <a:rPr lang="en-US" dirty="0"/>
              <a:t>The only striving you should take part in is converting souls.</a:t>
            </a:r>
          </a:p>
          <a:p>
            <a:r>
              <a:rPr lang="en-US" dirty="0"/>
              <a:t>2 Timothy 2:25-26  In meekness instructing those that oppose themselves; if God peradventure will give them repentance to the acknowledging of the truth;  26  And that they may recover themselves out of the snare of the devil, who are taken captive by him at his will.</a:t>
            </a:r>
          </a:p>
          <a:p>
            <a:pPr lvl="1"/>
            <a:r>
              <a:rPr lang="en-US" dirty="0"/>
              <a:t>Are you striving to rescue them out of the snare of the devil? Are they opposing themselves, opposing the truth?</a:t>
            </a:r>
          </a:p>
          <a:p>
            <a:pPr lvl="1"/>
            <a:r>
              <a:rPr lang="en-US" dirty="0"/>
              <a:t>Or are you merely trying to win an argument? Are you just trying to make this a better world, country, etc.</a:t>
            </a:r>
          </a:p>
          <a:p>
            <a:pPr lvl="1"/>
            <a:r>
              <a:rPr lang="en-US" dirty="0"/>
              <a:t>Are you just trying to exert dominance by putting others to shame?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42938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4:1  </a:t>
            </a:r>
            <a:r>
              <a:rPr lang="en-US" u="sng" dirty="0"/>
              <a:t>From whence come wars and </a:t>
            </a:r>
            <a:r>
              <a:rPr lang="en-US" u="sng" dirty="0" err="1"/>
              <a:t>fightings</a:t>
            </a:r>
            <a:r>
              <a:rPr lang="en-US" u="sng" dirty="0"/>
              <a:t> among you</a:t>
            </a:r>
            <a:r>
              <a:rPr lang="en-US" dirty="0"/>
              <a:t>? come they not hence, even of your lusts that war </a:t>
            </a:r>
            <a:r>
              <a:rPr lang="en-US" u="sng" dirty="0"/>
              <a:t>in your members</a:t>
            </a:r>
            <a:r>
              <a:rPr lang="en-US" dirty="0"/>
              <a:t>?</a:t>
            </a:r>
          </a:p>
          <a:p>
            <a:pPr lvl="1"/>
            <a:r>
              <a:rPr lang="en-US" dirty="0"/>
              <a:t>The desire you have to argue and debate is not from God.</a:t>
            </a:r>
          </a:p>
          <a:p>
            <a:pPr lvl="1"/>
            <a:r>
              <a:rPr lang="en-US" dirty="0"/>
              <a:t>God is not inspiring you. It’s your flesh.</a:t>
            </a:r>
          </a:p>
          <a:p>
            <a:pPr lvl="1"/>
            <a:r>
              <a:rPr lang="en-US" dirty="0"/>
              <a:t>If you’re correcting, instructing a brother, then it is not fighting. It is gentle and patient. Not biting and devouring.</a:t>
            </a:r>
          </a:p>
          <a:p>
            <a:r>
              <a:rPr lang="en-US" dirty="0"/>
              <a:t>2 Timothy 2:24  And the servant of the Lord must not strive; but be gentle unto all men, apt to teach, patient,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2342831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2:3-5  Let nothing be done through </a:t>
            </a:r>
            <a:r>
              <a:rPr lang="en-US" u="sng" dirty="0"/>
              <a:t>strife or vainglory</a:t>
            </a:r>
            <a:r>
              <a:rPr lang="en-US" dirty="0"/>
              <a:t>; but in lowliness of mind let each esteem other better than themselves.  4  Look not every man on his own things, but every man also on the things of others.  5  Let this mind be in you, which was also in Christ Jesus:</a:t>
            </a:r>
          </a:p>
          <a:p>
            <a:pPr lvl="1"/>
            <a:r>
              <a:rPr lang="en-US" dirty="0"/>
              <a:t>Jesus never strove. He rarely ever tried to shame others. </a:t>
            </a:r>
          </a:p>
          <a:p>
            <a:pPr lvl="1"/>
            <a:r>
              <a:rPr lang="en-US" dirty="0"/>
              <a:t>Only under very specific circumstances.</a:t>
            </a:r>
          </a:p>
          <a:p>
            <a:r>
              <a:rPr lang="en-US" dirty="0"/>
              <a:t>Proverbs 3:30  Strive not with a man without cause, if he have done thee no harm.</a:t>
            </a:r>
          </a:p>
          <a:p>
            <a:pPr lvl="1"/>
            <a:r>
              <a:rPr lang="en-US" dirty="0"/>
              <a:t>What is the cause or causes by which we should strive with a man?</a:t>
            </a:r>
          </a:p>
          <a:p>
            <a:pPr lvl="2"/>
            <a:r>
              <a:rPr lang="en-US" dirty="0"/>
              <a:t>Punch you in the face? 2 </a:t>
            </a:r>
            <a:r>
              <a:rPr lang="en-US" dirty="0" err="1"/>
              <a:t>Cor</a:t>
            </a:r>
            <a:r>
              <a:rPr lang="en-US" dirty="0"/>
              <a:t> 11:20.</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1615180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lumMod val="65000"/>
                    <a:lumOff val="35000"/>
                  </a:schemeClr>
                </a:solidFill>
              </a:rPr>
              <a:t>2) Love</a:t>
            </a:r>
            <a:r>
              <a:rPr lang="en-US" b="1" dirty="0">
                <a:solidFill>
                  <a:schemeClr val="tx1">
                    <a:lumMod val="65000"/>
                    <a:lumOff val="35000"/>
                  </a:schemeClr>
                </a:solidFill>
              </a:rPr>
              <a:t>, don’t hate or envy.</a:t>
            </a:r>
            <a:endParaRPr lang="en-US" dirty="0">
              <a:solidFill>
                <a:schemeClr val="tx1">
                  <a:lumMod val="65000"/>
                  <a:lumOff val="35000"/>
                </a:schemeClr>
              </a:solidFill>
            </a:endParaRPr>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2722465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13:34-35  A new commandment I give unto you, </a:t>
            </a:r>
            <a:r>
              <a:rPr lang="en-US" u="sng" dirty="0"/>
              <a:t>That ye love one another</a:t>
            </a:r>
            <a:r>
              <a:rPr lang="en-US" dirty="0"/>
              <a:t>; as I have loved you, that ye also love one another.  35  By this shall all men know that ye are my disciples, if ye have love one to another.</a:t>
            </a:r>
          </a:p>
          <a:p>
            <a:r>
              <a:rPr lang="en-US" dirty="0"/>
              <a:t>1 John 4:11  Beloved, </a:t>
            </a:r>
            <a:r>
              <a:rPr lang="en-US" u="sng" dirty="0"/>
              <a:t>if God so loved us, we ought also to love one another</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17098258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5:13-16  For, brethren, ye have been called unto liberty; only use not liberty for an occasion to the flesh, but </a:t>
            </a:r>
            <a:r>
              <a:rPr lang="en-US" u="sng" dirty="0"/>
              <a:t>by love serve one another</a:t>
            </a:r>
            <a:r>
              <a:rPr lang="en-US" dirty="0"/>
              <a:t>.  14  For all the law is fulfilled in one word, even in this; </a:t>
            </a:r>
            <a:r>
              <a:rPr lang="en-US" b="1" u="sng" dirty="0"/>
              <a:t>Thou shalt love thy </a:t>
            </a:r>
            <a:r>
              <a:rPr lang="en-US" b="1" u="sng" dirty="0" err="1"/>
              <a:t>neighbour</a:t>
            </a:r>
            <a:r>
              <a:rPr lang="en-US" b="1" u="sng" dirty="0"/>
              <a:t> as thyself</a:t>
            </a:r>
            <a:r>
              <a:rPr lang="en-US" dirty="0"/>
              <a:t>.  15  </a:t>
            </a:r>
            <a:r>
              <a:rPr lang="en-US" u="sng" dirty="0"/>
              <a:t>But if ye bite and devour one another, take heed that ye be not consumed one of another</a:t>
            </a:r>
            <a:r>
              <a:rPr lang="en-US" dirty="0"/>
              <a:t>.  16  This I say then, Walk in the Spirit, and ye shall not fulfil </a:t>
            </a:r>
            <a:r>
              <a:rPr lang="en-US" u="sng" dirty="0"/>
              <a:t>the lust of the flesh</a:t>
            </a:r>
            <a:r>
              <a:rPr lang="en-US" dirty="0"/>
              <a:t>. </a:t>
            </a:r>
          </a:p>
          <a:p>
            <a:pPr lvl="1"/>
            <a:r>
              <a:rPr lang="en-US" dirty="0"/>
              <a:t>It is of the flesh. </a:t>
            </a:r>
          </a:p>
          <a:p>
            <a:pPr lvl="1"/>
            <a:r>
              <a:rPr lang="en-US" dirty="0"/>
              <a:t>It is not walking in the Spirit when you are fighting with another brother/sister in Christ.</a:t>
            </a:r>
          </a:p>
          <a:p>
            <a:pPr lvl="1"/>
            <a:r>
              <a:rPr lang="en-US" dirty="0"/>
              <a:t>We are called to walk in the Spirit, and by love serve one another.</a:t>
            </a:r>
          </a:p>
          <a:p>
            <a:r>
              <a:rPr lang="en-US" dirty="0" smtClean="0"/>
              <a:t>James 3:14  </a:t>
            </a:r>
            <a:r>
              <a:rPr lang="en-US" dirty="0"/>
              <a:t>But if ye have </a:t>
            </a:r>
            <a:r>
              <a:rPr lang="en-US" u="sng" dirty="0"/>
              <a:t>bitter envying and strife</a:t>
            </a:r>
            <a:r>
              <a:rPr lang="en-US" dirty="0"/>
              <a:t> in your hearts, glory not, and lie not against the truth.  15  This wisdom </a:t>
            </a:r>
            <a:r>
              <a:rPr lang="en-US" u="sng" dirty="0" err="1"/>
              <a:t>descendeth</a:t>
            </a:r>
            <a:r>
              <a:rPr lang="en-US" u="sng" dirty="0"/>
              <a:t> not from above</a:t>
            </a:r>
            <a:r>
              <a:rPr lang="en-US" dirty="0"/>
              <a:t>, but is earthly, sensual, devilish. </a:t>
            </a:r>
            <a:endParaRPr lang="en-US" dirty="0" smtClean="0"/>
          </a:p>
          <a:p>
            <a:pPr lvl="1"/>
            <a:r>
              <a:rPr lang="en-US" dirty="0" smtClean="0"/>
              <a:t>Envy and strife is of the devil.</a:t>
            </a:r>
          </a:p>
          <a:p>
            <a:pPr lvl="1"/>
            <a:r>
              <a:rPr lang="en-US" dirty="0" smtClean="0"/>
              <a:t>The reason you strive is because of Satan.</a:t>
            </a:r>
          </a:p>
          <a:p>
            <a:pPr lvl="2"/>
            <a:r>
              <a:rPr lang="en-US" dirty="0" smtClean="0"/>
              <a:t>Whether you’re striving for yourself, against yourself, or for the gospel.</a:t>
            </a:r>
          </a:p>
          <a:p>
            <a:pPr lvl="1"/>
            <a:r>
              <a:rPr lang="en-US" dirty="0" smtClean="0"/>
              <a:t>In all cases, with only one exception, your striving/fighting is of your own flesh, not of God.</a:t>
            </a:r>
          </a:p>
          <a:p>
            <a:endParaRPr lang="en-US" dirty="0"/>
          </a:p>
        </p:txBody>
      </p:sp>
      <p:sp>
        <p:nvSpPr>
          <p:cNvPr id="3" name="Slide Number Placeholder 2"/>
          <p:cNvSpPr>
            <a:spLocks noGrp="1"/>
          </p:cNvSpPr>
          <p:nvPr>
            <p:ph type="sldNum" sz="quarter" idx="12"/>
          </p:nvPr>
        </p:nvSpPr>
        <p:spPr>
          <a:xfrm>
            <a:off x="10914742" y="6356356"/>
            <a:ext cx="439057" cy="365125"/>
          </a:xfrm>
        </p:spPr>
        <p:txBody>
          <a:bodyPr/>
          <a:lstStyle/>
          <a:p>
            <a:fld id="{172C059E-16DE-4C0D-A377-2C3D2DE09514}" type="slidenum">
              <a:rPr lang="en-US" smtClean="0"/>
              <a:t>14</a:t>
            </a:fld>
            <a:endParaRPr lang="en-US" dirty="0"/>
          </a:p>
        </p:txBody>
      </p:sp>
    </p:spTree>
    <p:extLst>
      <p:ext uri="{BB962C8B-B14F-4D97-AF65-F5344CB8AC3E}">
        <p14:creationId xmlns:p14="http://schemas.microsoft.com/office/powerpoint/2010/main" val="3739055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13:13-14  Let us walk honestly, as in the day; not in rioting and drunkenness, not in chambering and wantonness, </a:t>
            </a:r>
            <a:r>
              <a:rPr lang="en-US" u="sng" dirty="0"/>
              <a:t>not in strife and </a:t>
            </a:r>
            <a:r>
              <a:rPr lang="en-US" b="1" u="sng" dirty="0"/>
              <a:t>envying</a:t>
            </a:r>
            <a:r>
              <a:rPr lang="en-US" dirty="0"/>
              <a:t>.  14  But put ye on the Lord Jesus Christ, and make not provision for the flesh, to fulfil the lusts thereof.</a:t>
            </a:r>
          </a:p>
          <a:p>
            <a:pPr lvl="1"/>
            <a:r>
              <a:rPr lang="en-US" dirty="0" smtClean="0"/>
              <a:t>Envy is why you fight.</a:t>
            </a:r>
          </a:p>
          <a:p>
            <a:pPr lvl="1"/>
            <a:r>
              <a:rPr lang="en-US" dirty="0" smtClean="0"/>
              <a:t>Your </a:t>
            </a:r>
            <a:r>
              <a:rPr lang="en-US" dirty="0"/>
              <a:t>strife and desire to debate, fight and argue comes from your flesh’s </a:t>
            </a:r>
            <a:r>
              <a:rPr lang="en-US" b="1" dirty="0"/>
              <a:t>envy</a:t>
            </a:r>
            <a:r>
              <a:rPr lang="en-US" dirty="0"/>
              <a:t>.</a:t>
            </a:r>
          </a:p>
          <a:p>
            <a:pPr lvl="1"/>
            <a:r>
              <a:rPr lang="en-US" dirty="0"/>
              <a:t>Maybe you envy money and stuff. Maybe you envy praise and </a:t>
            </a:r>
            <a:r>
              <a:rPr lang="en-US" dirty="0" smtClean="0"/>
              <a:t>respect.</a:t>
            </a:r>
          </a:p>
          <a:p>
            <a:pPr lvl="2"/>
            <a:r>
              <a:rPr lang="en-US" dirty="0" smtClean="0"/>
              <a:t>Maybe the glory that comes from winning, and the shame that comes from losing.</a:t>
            </a:r>
            <a:endParaRPr lang="en-US" dirty="0"/>
          </a:p>
          <a:p>
            <a:pPr lvl="1"/>
            <a:r>
              <a:rPr lang="en-US" dirty="0"/>
              <a:t>Either way you are trying to fill the belly, the lusts of your flesh.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40075230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3:1-3  And I, brethren, could not speak unto you as unto spiritual, but as unto carnal, even as unto </a:t>
            </a:r>
            <a:r>
              <a:rPr lang="en-US" b="1" u="sng" dirty="0"/>
              <a:t>babes in Christ</a:t>
            </a:r>
            <a:r>
              <a:rPr lang="en-US" dirty="0"/>
              <a:t>.  2  I have fed you with milk, and not with meat: for hitherto ye were not able to bear it, neither yet now are ye able.  3  For ye are yet carnal: for </a:t>
            </a:r>
            <a:r>
              <a:rPr lang="en-US" u="sng" dirty="0"/>
              <a:t>whereas there is among you envying, and strife, and divisions</a:t>
            </a:r>
            <a:r>
              <a:rPr lang="en-US" dirty="0"/>
              <a:t>, are ye not carnal, and walk as men?</a:t>
            </a:r>
          </a:p>
          <a:p>
            <a:pPr lvl="1"/>
            <a:r>
              <a:rPr lang="en-US" dirty="0"/>
              <a:t>You are a baby Christian if you are fighting, striving with </a:t>
            </a:r>
            <a:r>
              <a:rPr lang="en-US" dirty="0" smtClean="0"/>
              <a:t>others</a:t>
            </a:r>
            <a:r>
              <a:rPr lang="en-US" dirty="0"/>
              <a:t>.</a:t>
            </a:r>
          </a:p>
          <a:p>
            <a:pPr lvl="1"/>
            <a:r>
              <a:rPr lang="en-US" dirty="0"/>
              <a:t>God looks at you the way you look </a:t>
            </a:r>
            <a:r>
              <a:rPr lang="en-US" dirty="0" smtClean="0"/>
              <a:t>at siblings (Cooley </a:t>
            </a:r>
            <a:r>
              <a:rPr lang="en-US" dirty="0"/>
              <a:t>and </a:t>
            </a:r>
            <a:r>
              <a:rPr lang="en-US" dirty="0" smtClean="0"/>
              <a:t>Grady) </a:t>
            </a:r>
            <a:r>
              <a:rPr lang="en-US" dirty="0"/>
              <a:t>when they fight over a toy. Grow up! Get along, you are brothers!</a:t>
            </a:r>
          </a:p>
          <a:p>
            <a:r>
              <a:rPr lang="en-US" dirty="0"/>
              <a:t>1 Corinthians 14:20  Brethren, </a:t>
            </a:r>
            <a:r>
              <a:rPr lang="en-US" u="sng" dirty="0"/>
              <a:t>be not children in understanding</a:t>
            </a:r>
            <a:r>
              <a:rPr lang="en-US" dirty="0"/>
              <a:t>: howbeit </a:t>
            </a:r>
            <a:r>
              <a:rPr lang="en-US" u="sng" dirty="0"/>
              <a:t>in malice be ye children</a:t>
            </a:r>
            <a:r>
              <a:rPr lang="en-US" dirty="0"/>
              <a:t>, but in understanding be men.</a:t>
            </a:r>
          </a:p>
          <a:p>
            <a:pPr lvl="1"/>
            <a:r>
              <a:rPr lang="en-US" dirty="0"/>
              <a:t>What does a spiritual grown-up look like?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70965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2:19-21  But I trust in the Lord Jesus to send Timotheus shortly unto you, that I also may be of good comfort, when I know your state.  20  For I have no man likeminded, </a:t>
            </a:r>
            <a:r>
              <a:rPr lang="en-US" u="sng" dirty="0"/>
              <a:t>who will naturally care for your state</a:t>
            </a:r>
            <a:r>
              <a:rPr lang="en-US" dirty="0"/>
              <a:t>.  21  </a:t>
            </a:r>
            <a:r>
              <a:rPr lang="en-US" u="sng" dirty="0"/>
              <a:t>For all seek their own, not the things which are Jesus Christ's</a:t>
            </a:r>
            <a:r>
              <a:rPr lang="en-US" dirty="0"/>
              <a:t>.</a:t>
            </a:r>
          </a:p>
          <a:p>
            <a:pPr lvl="1"/>
            <a:r>
              <a:rPr lang="en-US" dirty="0"/>
              <a:t>Why are there strivings and </a:t>
            </a:r>
            <a:r>
              <a:rPr lang="en-US" dirty="0" err="1"/>
              <a:t>fightings</a:t>
            </a:r>
            <a:r>
              <a:rPr lang="en-US" dirty="0"/>
              <a:t>, and arguments?</a:t>
            </a:r>
          </a:p>
          <a:p>
            <a:pPr lvl="2"/>
            <a:r>
              <a:rPr lang="en-US" dirty="0"/>
              <a:t>Because of selfishness. Because we are seeking to fill our own bellies</a:t>
            </a:r>
            <a:r>
              <a:rPr lang="en-US" dirty="0" smtClean="0"/>
              <a:t>.</a:t>
            </a:r>
          </a:p>
          <a:p>
            <a:pPr lvl="1"/>
            <a:r>
              <a:rPr lang="en-US" dirty="0" smtClean="0"/>
              <a:t>A spiritual grown-up cares for the state of others.</a:t>
            </a:r>
          </a:p>
          <a:p>
            <a:pPr lvl="1"/>
            <a:r>
              <a:rPr lang="en-US" dirty="0" smtClean="0"/>
              <a:t>If we cared about Jesus’s matters, what was important to him, there would be love and </a:t>
            </a:r>
            <a:r>
              <a:rPr lang="en-US" dirty="0" err="1" smtClean="0"/>
              <a:t>honour</a:t>
            </a:r>
            <a:r>
              <a:rPr lang="en-US" dirty="0" smtClean="0"/>
              <a:t>, instead of striving and spite.</a:t>
            </a:r>
            <a:endParaRPr lang="en-US" dirty="0"/>
          </a:p>
          <a:p>
            <a:r>
              <a:rPr lang="en-US" dirty="0" smtClean="0"/>
              <a:t>1 </a:t>
            </a:r>
            <a:r>
              <a:rPr lang="en-US" dirty="0"/>
              <a:t>Corinthians 10:24  Let no man seek his own, but every man another's wealth</a:t>
            </a:r>
            <a:r>
              <a:rPr lang="en-US" dirty="0" smtClean="0"/>
              <a:t>.</a:t>
            </a:r>
          </a:p>
          <a:p>
            <a:r>
              <a:rPr lang="en-US" dirty="0"/>
              <a:t>1 Corinthians 10:33  Even as I please all men in all things, </a:t>
            </a:r>
            <a:r>
              <a:rPr lang="en-US" u="sng" dirty="0"/>
              <a:t>not seeking mine own profit</a:t>
            </a:r>
            <a:r>
              <a:rPr lang="en-US" dirty="0"/>
              <a:t>, but </a:t>
            </a:r>
            <a:r>
              <a:rPr lang="en-US" u="sng" dirty="0"/>
              <a:t>the profit of many</a:t>
            </a:r>
            <a:r>
              <a:rPr lang="en-US" dirty="0"/>
              <a:t>, that they may be saved.</a:t>
            </a:r>
          </a:p>
          <a:p>
            <a:pPr lvl="1"/>
            <a:r>
              <a:rPr lang="en-US" dirty="0" smtClean="0"/>
              <a:t>We shouldn’t seek our </a:t>
            </a:r>
            <a:r>
              <a:rPr lang="en-US" dirty="0"/>
              <a:t>own profit, but the profit of others</a:t>
            </a:r>
            <a:r>
              <a:rPr lang="en-US" dirty="0" smtClean="0"/>
              <a:t>.</a:t>
            </a:r>
          </a:p>
          <a:p>
            <a:pPr lvl="1"/>
            <a:r>
              <a:rPr lang="en-US" dirty="0" smtClean="0"/>
              <a:t>Both on earth and in heaven.</a:t>
            </a:r>
          </a:p>
          <a:p>
            <a:pPr lvl="1"/>
            <a:r>
              <a:rPr lang="en-US" dirty="0" smtClean="0"/>
              <a:t>But you yourself should not be seeking your own PROFIT.</a:t>
            </a:r>
          </a:p>
          <a:p>
            <a:pPr lvl="1"/>
            <a:endParaRPr lang="en-US" dirty="0"/>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652878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Romans </a:t>
            </a:r>
            <a:r>
              <a:rPr lang="en-US" dirty="0"/>
              <a:t>12:10  Be kindly </a:t>
            </a:r>
            <a:r>
              <a:rPr lang="en-US" dirty="0" err="1"/>
              <a:t>affectioned</a:t>
            </a:r>
            <a:r>
              <a:rPr lang="en-US" dirty="0"/>
              <a:t> one to another with </a:t>
            </a:r>
            <a:r>
              <a:rPr lang="en-US" u="sng" dirty="0"/>
              <a:t>brotherly love</a:t>
            </a:r>
            <a:r>
              <a:rPr lang="en-US" dirty="0"/>
              <a:t>; </a:t>
            </a:r>
            <a:r>
              <a:rPr lang="en-US" b="1" u="sng" dirty="0"/>
              <a:t>in </a:t>
            </a:r>
            <a:r>
              <a:rPr lang="en-US" b="1" u="sng" dirty="0" err="1"/>
              <a:t>honour</a:t>
            </a:r>
            <a:r>
              <a:rPr lang="en-US" u="sng" dirty="0"/>
              <a:t> preferring one another</a:t>
            </a:r>
            <a:r>
              <a:rPr lang="en-US" dirty="0"/>
              <a:t>;</a:t>
            </a:r>
          </a:p>
          <a:p>
            <a:pPr lvl="1"/>
            <a:r>
              <a:rPr lang="en-US" dirty="0" smtClean="0"/>
              <a:t>Not just seeking other’s wealth, but the profit of </a:t>
            </a:r>
            <a:r>
              <a:rPr lang="en-US" dirty="0" err="1" smtClean="0"/>
              <a:t>honour</a:t>
            </a:r>
            <a:r>
              <a:rPr lang="en-US" dirty="0" smtClean="0"/>
              <a:t> too.</a:t>
            </a:r>
          </a:p>
          <a:p>
            <a:pPr lvl="1"/>
            <a:r>
              <a:rPr lang="en-US" dirty="0" smtClean="0"/>
              <a:t>We are always seeking our own honor, we should instead prefer each other to be honored over ourselves.</a:t>
            </a:r>
            <a:endParaRPr lang="en-US" dirty="0"/>
          </a:p>
          <a:p>
            <a:r>
              <a:rPr lang="en-US" dirty="0"/>
              <a:t>1 Thessalonians 4:8  </a:t>
            </a:r>
            <a:r>
              <a:rPr lang="en-US" u="sng" dirty="0"/>
              <a:t>He therefore that </a:t>
            </a:r>
            <a:r>
              <a:rPr lang="en-US" u="sng" dirty="0" err="1"/>
              <a:t>despiseth</a:t>
            </a:r>
            <a:r>
              <a:rPr lang="en-US" u="sng" dirty="0"/>
              <a:t>, </a:t>
            </a:r>
            <a:r>
              <a:rPr lang="en-US" u="sng" dirty="0" err="1"/>
              <a:t>despiseth</a:t>
            </a:r>
            <a:r>
              <a:rPr lang="en-US" u="sng" dirty="0"/>
              <a:t> not man, but God</a:t>
            </a:r>
            <a:r>
              <a:rPr lang="en-US" dirty="0"/>
              <a:t>, who hath also given unto us his holy Spirit.</a:t>
            </a:r>
          </a:p>
          <a:p>
            <a:pPr lvl="1"/>
            <a:r>
              <a:rPr lang="en-US" dirty="0"/>
              <a:t>Talking specifically about brotherly love.</a:t>
            </a:r>
          </a:p>
          <a:p>
            <a:pPr lvl="1"/>
            <a:r>
              <a:rPr lang="en-US" dirty="0"/>
              <a:t>We are children of God, when you hate your brother, you hate your Father.</a:t>
            </a:r>
          </a:p>
          <a:p>
            <a:r>
              <a:rPr lang="en-US" dirty="0"/>
              <a:t>Galatians 6:10  As we have therefore opportunity, </a:t>
            </a:r>
            <a:r>
              <a:rPr lang="en-US" u="sng" dirty="0"/>
              <a:t>let us do good unto all men</a:t>
            </a:r>
            <a:r>
              <a:rPr lang="en-US" dirty="0"/>
              <a:t>, </a:t>
            </a:r>
            <a:r>
              <a:rPr lang="en-US" b="1" u="sng" dirty="0"/>
              <a:t>especially unto them who are of the household of faith</a:t>
            </a:r>
            <a:r>
              <a:rPr lang="en-US" dirty="0"/>
              <a:t>.</a:t>
            </a:r>
          </a:p>
          <a:p>
            <a:pPr lvl="1"/>
            <a:r>
              <a:rPr lang="en-US" dirty="0"/>
              <a:t>When </a:t>
            </a:r>
            <a:r>
              <a:rPr lang="en-US" dirty="0" smtClean="0"/>
              <a:t>you </a:t>
            </a:r>
            <a:r>
              <a:rPr lang="en-US" dirty="0"/>
              <a:t>fight with and bite and devour and shame God’s children, you do the same to Him</a:t>
            </a:r>
            <a:r>
              <a:rPr lang="en-US" dirty="0" smtClean="0"/>
              <a:t>.</a:t>
            </a:r>
          </a:p>
          <a:p>
            <a:pPr lvl="1"/>
            <a:r>
              <a:rPr lang="en-US" dirty="0"/>
              <a:t>One child is not above another to a </a:t>
            </a:r>
            <a:r>
              <a:rPr lang="en-US" dirty="0" smtClean="0"/>
              <a:t>father</a:t>
            </a:r>
            <a:r>
              <a:rPr lang="en-US" dirty="0"/>
              <a:t>.</a:t>
            </a:r>
            <a:endParaRPr lang="en-US" dirty="0" smtClean="0"/>
          </a:p>
          <a:p>
            <a:pPr lvl="1"/>
            <a:r>
              <a:rPr lang="en-US" dirty="0" smtClean="0"/>
              <a:t>Take care of his House. </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1510598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13:12-15  So after he had washed their feet, and had taken his garments, and was set down again, he said unto them, Know ye what I have done to you?  13  Ye call me Master and Lord: and ye say well; for so I am.  14  If I then, your Lord and Master, have washed your feet; ye also ought to wash one another's feet.  15  </a:t>
            </a:r>
            <a:r>
              <a:rPr lang="en-US" u="sng" dirty="0"/>
              <a:t>For </a:t>
            </a:r>
            <a:r>
              <a:rPr lang="en-US" b="1" u="sng" dirty="0"/>
              <a:t>I have given you an example</a:t>
            </a:r>
            <a:r>
              <a:rPr lang="en-US" u="sng" dirty="0"/>
              <a:t>, that ye should do as I have done to you</a:t>
            </a:r>
            <a:r>
              <a:rPr lang="en-US" dirty="0"/>
              <a:t>.</a:t>
            </a:r>
          </a:p>
          <a:p>
            <a:pPr lvl="1"/>
            <a:r>
              <a:rPr lang="en-US" dirty="0"/>
              <a:t>We should be doing the exact OPPOSITE of trying to shame our brethren and neighbors.</a:t>
            </a:r>
          </a:p>
          <a:p>
            <a:pPr lvl="1"/>
            <a:r>
              <a:rPr lang="en-US" dirty="0"/>
              <a:t>We should seek their benefit and honor, and not their shame.</a:t>
            </a:r>
          </a:p>
          <a:p>
            <a:r>
              <a:rPr lang="en-US" dirty="0"/>
              <a:t>Matthew 12:19  </a:t>
            </a:r>
            <a:r>
              <a:rPr lang="en-US" u="sng" dirty="0"/>
              <a:t>He shall not strive</a:t>
            </a:r>
            <a:r>
              <a:rPr lang="en-US" dirty="0"/>
              <a:t>, nor cry; </a:t>
            </a:r>
            <a:r>
              <a:rPr lang="en-US" u="sng" dirty="0"/>
              <a:t>neither shall any man hear his voice in the streets</a:t>
            </a:r>
            <a:r>
              <a:rPr lang="en-US" dirty="0" smtClean="0"/>
              <a:t>.</a:t>
            </a:r>
          </a:p>
          <a:p>
            <a:pPr lvl="1"/>
            <a:r>
              <a:rPr lang="en-US" dirty="0" smtClean="0"/>
              <a:t>This is our example.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27416812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881178" cy="2852737"/>
          </a:xfrm>
        </p:spPr>
        <p:txBody>
          <a:bodyPr/>
          <a:lstStyle/>
          <a:p>
            <a:pPr lvl="0"/>
            <a:r>
              <a:rPr lang="en-US" b="1" dirty="0" smtClean="0">
                <a:solidFill>
                  <a:schemeClr val="tx1">
                    <a:lumMod val="65000"/>
                    <a:lumOff val="35000"/>
                  </a:schemeClr>
                </a:solidFill>
              </a:rPr>
              <a:t>3) Don’t </a:t>
            </a:r>
            <a:r>
              <a:rPr lang="en-US" b="1" dirty="0">
                <a:solidFill>
                  <a:schemeClr val="tx1">
                    <a:lumMod val="65000"/>
                    <a:lumOff val="35000"/>
                  </a:schemeClr>
                </a:solidFill>
              </a:rPr>
              <a:t>be </a:t>
            </a:r>
            <a:r>
              <a:rPr lang="en-US" b="1" dirty="0" smtClean="0">
                <a:solidFill>
                  <a:schemeClr val="tx1">
                    <a:lumMod val="65000"/>
                    <a:lumOff val="35000"/>
                  </a:schemeClr>
                </a:solidFill>
              </a:rPr>
              <a:t>angry, without </a:t>
            </a:r>
            <a:r>
              <a:rPr lang="en-US" b="1" dirty="0">
                <a:solidFill>
                  <a:schemeClr val="tx1">
                    <a:lumMod val="65000"/>
                    <a:lumOff val="35000"/>
                  </a:schemeClr>
                </a:solidFill>
              </a:rPr>
              <a:t>a cause. </a:t>
            </a:r>
            <a:endParaRPr lang="en-US" dirty="0">
              <a:solidFill>
                <a:schemeClr val="tx1">
                  <a:lumMod val="65000"/>
                  <a:lumOff val="35000"/>
                </a:schemeClr>
              </a:solidFill>
            </a:endParaRPr>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106128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Samuel 19:4-5  And Jonathan spake good of David unto Saul his father, and said unto him, Let not the king sin against his servant, against David; because </a:t>
            </a:r>
            <a:r>
              <a:rPr lang="en-US" u="sng" dirty="0"/>
              <a:t>he hath not sinned against thee</a:t>
            </a:r>
            <a:r>
              <a:rPr lang="en-US" dirty="0"/>
              <a:t>, and because </a:t>
            </a:r>
            <a:r>
              <a:rPr lang="en-US" u="sng" dirty="0"/>
              <a:t>his works have been to thee-ward very good</a:t>
            </a:r>
            <a:r>
              <a:rPr lang="en-US" dirty="0"/>
              <a:t>:  5  For he did put his life in his hand, and slew the Philistine, and the LORD wrought a great salvation for all Israel: thou </a:t>
            </a:r>
            <a:r>
              <a:rPr lang="en-US" dirty="0" err="1"/>
              <a:t>sawest</a:t>
            </a:r>
            <a:r>
              <a:rPr lang="en-US" dirty="0"/>
              <a:t> it, and didst rejoice: wherefore then wilt thou </a:t>
            </a:r>
            <a:r>
              <a:rPr lang="en-US" u="sng" dirty="0"/>
              <a:t>sin against innocent blood</a:t>
            </a:r>
            <a:r>
              <a:rPr lang="en-US" dirty="0"/>
              <a:t>, to slay David </a:t>
            </a:r>
            <a:r>
              <a:rPr lang="en-US" b="1" u="sng" dirty="0"/>
              <a:t>without a cause</a:t>
            </a:r>
            <a:r>
              <a:rPr lang="en-US" dirty="0" smtClean="0"/>
              <a:t>?</a:t>
            </a:r>
          </a:p>
          <a:p>
            <a:pPr lvl="1"/>
            <a:r>
              <a:rPr lang="en-US" dirty="0" smtClean="0"/>
              <a:t>There was no VALID or JUSTIFIABLE cause.</a:t>
            </a:r>
          </a:p>
          <a:p>
            <a:pPr lvl="1"/>
            <a:r>
              <a:rPr lang="en-US" dirty="0" smtClean="0"/>
              <a:t>Of course there was a cause. What was the cause?</a:t>
            </a:r>
          </a:p>
          <a:p>
            <a:pPr lvl="1"/>
            <a:r>
              <a:rPr lang="en-US" dirty="0" smtClean="0"/>
              <a:t>There is a just cause to be angry, but this is not it. We’ll learn of it later.</a:t>
            </a:r>
            <a:endParaRPr lang="en-US" dirty="0"/>
          </a:p>
          <a:p>
            <a:r>
              <a:rPr lang="en-US" dirty="0"/>
              <a:t>John 15:25  But this cometh to pass, that the word might be fulfilled that is written in their law, </a:t>
            </a:r>
            <a:r>
              <a:rPr lang="en-US" u="sng" dirty="0"/>
              <a:t>They hated me without a cause</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2475205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a:t>
            </a:r>
            <a:r>
              <a:rPr lang="en-US" dirty="0" smtClean="0"/>
              <a:t>5:21-22a  </a:t>
            </a:r>
            <a:r>
              <a:rPr lang="en-US" dirty="0"/>
              <a:t>Ye have heard that it was said by them of old time, </a:t>
            </a:r>
            <a:r>
              <a:rPr lang="en-US" u="sng" dirty="0"/>
              <a:t>Thou shalt not kill</a:t>
            </a:r>
            <a:r>
              <a:rPr lang="en-US" dirty="0"/>
              <a:t>; and whosoever shall kill shall be in danger of the judgment:  22  But I say unto you, That whosoever is </a:t>
            </a:r>
            <a:r>
              <a:rPr lang="en-US" u="sng" dirty="0"/>
              <a:t>angry with his brother without a cause</a:t>
            </a:r>
            <a:r>
              <a:rPr lang="en-US" dirty="0"/>
              <a:t> shall be in danger of the </a:t>
            </a:r>
            <a:r>
              <a:rPr lang="en-US" dirty="0" smtClean="0"/>
              <a:t>judgment: ...</a:t>
            </a:r>
            <a:endParaRPr lang="en-US" dirty="0"/>
          </a:p>
          <a:p>
            <a:pPr lvl="1"/>
            <a:r>
              <a:rPr lang="en-US" dirty="0"/>
              <a:t>Hating your brother without a cause is murder, you’ve killed them in your heart.</a:t>
            </a:r>
          </a:p>
          <a:p>
            <a:pPr lvl="1"/>
            <a:r>
              <a:rPr lang="en-US" dirty="0"/>
              <a:t>Most often this is due to Envy (Saul/David, Jesus/Pharisees)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2468820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15:9-13  But Pilate answered them, saying, Will ye that I release unto you the King of the Jews?  10  For he knew that </a:t>
            </a:r>
            <a:r>
              <a:rPr lang="en-US" u="sng" dirty="0"/>
              <a:t>the chief priests had delivered him for envy</a:t>
            </a:r>
            <a:r>
              <a:rPr lang="en-US" dirty="0"/>
              <a:t>.  11  But the chief priests moved the people, that he should rather release Barabbas unto them.  12  And Pilate answered and said again unto them, What will ye then that I shall do unto him whom ye call the King of the Jews?  13  And they cried out again, </a:t>
            </a:r>
            <a:r>
              <a:rPr lang="en-US" u="sng" dirty="0"/>
              <a:t>Crucify him</a:t>
            </a:r>
            <a:r>
              <a:rPr lang="en-US" dirty="0"/>
              <a:t>.</a:t>
            </a:r>
          </a:p>
          <a:p>
            <a:pPr lvl="1"/>
            <a:r>
              <a:rPr lang="en-US" dirty="0" smtClean="0"/>
              <a:t>Envy will make you hate someone without a cause.</a:t>
            </a:r>
          </a:p>
          <a:p>
            <a:pPr lvl="1"/>
            <a:r>
              <a:rPr lang="en-US" dirty="0" smtClean="0"/>
              <a:t>Envy </a:t>
            </a:r>
            <a:r>
              <a:rPr lang="en-US" dirty="0"/>
              <a:t>will make you condemn an innocent person, and persecute one who is in God’s favor.</a:t>
            </a:r>
          </a:p>
          <a:p>
            <a:pPr lvl="1"/>
            <a:r>
              <a:rPr lang="en-US" dirty="0"/>
              <a:t>Be very careful when you are angry and striving</a:t>
            </a:r>
            <a:r>
              <a:rPr lang="en-US" dirty="0" smtClean="0"/>
              <a:t>. It better be for the right CAUSE.</a:t>
            </a:r>
            <a:endParaRPr lang="en-US" dirty="0"/>
          </a:p>
          <a:p>
            <a:pPr lvl="1"/>
            <a:r>
              <a:rPr lang="en-US" dirty="0" smtClean="0"/>
              <a:t>You are likely trying to </a:t>
            </a:r>
            <a:r>
              <a:rPr lang="en-US" dirty="0"/>
              <a:t>fill the belly of your sinful flesh.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22529541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7:9  And the patriarchs, </a:t>
            </a:r>
            <a:r>
              <a:rPr lang="en-US" u="sng" dirty="0"/>
              <a:t>moved with envy, sold Joseph into Egypt</a:t>
            </a:r>
            <a:r>
              <a:rPr lang="en-US" dirty="0"/>
              <a:t>: but God was with him, </a:t>
            </a:r>
          </a:p>
          <a:p>
            <a:r>
              <a:rPr lang="en-US" dirty="0"/>
              <a:t>Acts 13:45  But when the Jews saw the multitudes, </a:t>
            </a:r>
            <a:r>
              <a:rPr lang="en-US" u="sng" dirty="0"/>
              <a:t>they were filled with envy</a:t>
            </a:r>
            <a:r>
              <a:rPr lang="en-US" dirty="0"/>
              <a:t>, and spake against those things which were spoken by Paul, </a:t>
            </a:r>
            <a:r>
              <a:rPr lang="en-US" u="sng" dirty="0"/>
              <a:t>contradicting and blaspheming</a:t>
            </a:r>
            <a:r>
              <a:rPr lang="en-US" dirty="0"/>
              <a:t>.</a:t>
            </a:r>
          </a:p>
          <a:p>
            <a:r>
              <a:rPr lang="en-US" dirty="0"/>
              <a:t>Galatians 5:26  </a:t>
            </a:r>
            <a:r>
              <a:rPr lang="en-US" u="sng" dirty="0"/>
              <a:t>Let us not be desirous of vain glory</a:t>
            </a:r>
            <a:r>
              <a:rPr lang="en-US" dirty="0"/>
              <a:t>, provoking one another, </a:t>
            </a:r>
            <a:r>
              <a:rPr lang="en-US" u="sng" dirty="0"/>
              <a:t>envying one another</a:t>
            </a:r>
            <a:r>
              <a:rPr lang="en-US" dirty="0"/>
              <a:t>.</a:t>
            </a:r>
          </a:p>
          <a:p>
            <a:pPr lvl="1"/>
            <a:r>
              <a:rPr lang="en-US" dirty="0" smtClean="0"/>
              <a:t>We should not be desirous, covetous of glory or of mammon.</a:t>
            </a:r>
          </a:p>
          <a:p>
            <a:pPr lvl="1"/>
            <a:r>
              <a:rPr lang="en-US" dirty="0" smtClean="0"/>
              <a:t>You </a:t>
            </a:r>
            <a:r>
              <a:rPr lang="en-US" dirty="0"/>
              <a:t>better have a just cause for your anger. Otherwise it is likely just due to envy.</a:t>
            </a:r>
          </a:p>
          <a:p>
            <a:pPr lvl="1"/>
            <a:r>
              <a:rPr lang="en-US" dirty="0"/>
              <a:t>You may be envious of money/stuff, or maybe of social status or religious status.</a:t>
            </a:r>
          </a:p>
          <a:p>
            <a:pPr lvl="1"/>
            <a:r>
              <a:rPr lang="en-US" dirty="0"/>
              <a:t>So what is a just cause to be angry? </a:t>
            </a:r>
            <a:endParaRPr lang="en-US" dirty="0" smtClean="0"/>
          </a:p>
          <a:p>
            <a:pPr lvl="2"/>
            <a:r>
              <a:rPr lang="en-US" dirty="0" smtClean="0"/>
              <a:t>Is it that you’ve been offended? That your child is being bullied, maybe?</a:t>
            </a:r>
          </a:p>
          <a:p>
            <a:pPr lvl="1"/>
            <a:r>
              <a:rPr lang="en-US" dirty="0" smtClean="0"/>
              <a:t>What </a:t>
            </a:r>
            <a:r>
              <a:rPr lang="en-US" dirty="0"/>
              <a:t>is a just cause </a:t>
            </a:r>
            <a:r>
              <a:rPr lang="en-US" dirty="0" smtClean="0"/>
              <a:t>for anger and </a:t>
            </a:r>
            <a:r>
              <a:rPr lang="en-US" dirty="0"/>
              <a:t>strife?</a:t>
            </a:r>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33738992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20434188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4</a:t>
            </a:r>
            <a:r>
              <a:rPr lang="en-US" b="1" dirty="0" smtClean="0">
                <a:solidFill>
                  <a:schemeClr val="tx1">
                    <a:lumMod val="65000"/>
                    <a:lumOff val="35000"/>
                  </a:schemeClr>
                </a:solidFill>
              </a:rPr>
              <a:t>) </a:t>
            </a:r>
            <a:r>
              <a:rPr lang="en-US" dirty="0"/>
              <a:t>Be </a:t>
            </a:r>
            <a:r>
              <a:rPr lang="en-US" dirty="0" smtClean="0"/>
              <a:t>Slow </a:t>
            </a:r>
            <a:r>
              <a:rPr lang="en-US" dirty="0"/>
              <a:t>to </a:t>
            </a:r>
            <a:r>
              <a:rPr lang="en-US" dirty="0" smtClean="0"/>
              <a:t>Wrath </a:t>
            </a:r>
            <a:r>
              <a:rPr lang="en-US" b="1" dirty="0" smtClean="0">
                <a:solidFill>
                  <a:schemeClr val="tx1">
                    <a:lumMod val="65000"/>
                    <a:lumOff val="35000"/>
                  </a:schemeClr>
                </a:solidFill>
              </a:rPr>
              <a:t> </a:t>
            </a:r>
            <a:endParaRPr lang="en-US" dirty="0"/>
          </a:p>
        </p:txBody>
      </p:sp>
      <p:sp>
        <p:nvSpPr>
          <p:cNvPr id="3" name="Text Placeholder 2"/>
          <p:cNvSpPr>
            <a:spLocks noGrp="1"/>
          </p:cNvSpPr>
          <p:nvPr>
            <p:ph type="body" idx="1"/>
          </p:nvPr>
        </p:nvSpPr>
        <p:spPr/>
        <p:txBody>
          <a:bodyPr/>
          <a:lstStyle/>
          <a:p>
            <a:r>
              <a:rPr lang="en-US" dirty="0"/>
              <a:t>B</a:t>
            </a:r>
            <a:r>
              <a:rPr lang="en-US" dirty="0" smtClean="0"/>
              <a:t>e patient and longsuffering.</a:t>
            </a:r>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2693004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15:18  A wrathful man </a:t>
            </a:r>
            <a:r>
              <a:rPr lang="en-US" dirty="0" err="1"/>
              <a:t>stirreth</a:t>
            </a:r>
            <a:r>
              <a:rPr lang="en-US" dirty="0"/>
              <a:t> up strife: but </a:t>
            </a:r>
            <a:r>
              <a:rPr lang="en-US" u="sng" dirty="0"/>
              <a:t>he that is </a:t>
            </a:r>
            <a:r>
              <a:rPr lang="en-US" b="1" u="sng" dirty="0"/>
              <a:t>slow to anger</a:t>
            </a:r>
            <a:r>
              <a:rPr lang="en-US" u="sng" dirty="0"/>
              <a:t> </a:t>
            </a:r>
            <a:r>
              <a:rPr lang="en-US" u="sng" dirty="0" err="1"/>
              <a:t>appeaseth</a:t>
            </a:r>
            <a:r>
              <a:rPr lang="en-US" u="sng" dirty="0"/>
              <a:t> strife</a:t>
            </a:r>
            <a:r>
              <a:rPr lang="en-US" dirty="0"/>
              <a:t>.</a:t>
            </a:r>
          </a:p>
          <a:p>
            <a:r>
              <a:rPr lang="en-US" dirty="0"/>
              <a:t>Nahum 1:3  </a:t>
            </a:r>
            <a:r>
              <a:rPr lang="en-US" u="sng" dirty="0"/>
              <a:t>The LORD is slow to anger</a:t>
            </a:r>
            <a:r>
              <a:rPr lang="en-US" dirty="0"/>
              <a:t>, and great in power, and </a:t>
            </a:r>
            <a:r>
              <a:rPr lang="en-US" u="sng" dirty="0"/>
              <a:t>will not at all acquit the wicked</a:t>
            </a:r>
            <a:r>
              <a:rPr lang="en-US" dirty="0"/>
              <a:t>: the LORD hath his way in the whirlwind and in the storm, and the clouds are the dust of his feet.</a:t>
            </a:r>
          </a:p>
          <a:p>
            <a:pPr lvl="1"/>
            <a:r>
              <a:rPr lang="en-US" dirty="0"/>
              <a:t>The Bible isn’t saying  we sweep everything under the rug.</a:t>
            </a:r>
          </a:p>
          <a:p>
            <a:pPr lvl="2"/>
            <a:r>
              <a:rPr lang="en-US" dirty="0"/>
              <a:t>God </a:t>
            </a:r>
            <a:r>
              <a:rPr lang="en-US" dirty="0" smtClean="0"/>
              <a:t>isn’t </a:t>
            </a:r>
            <a:r>
              <a:rPr lang="en-US" dirty="0"/>
              <a:t>going to clear the guilty, to set the guilty free.</a:t>
            </a:r>
          </a:p>
          <a:p>
            <a:pPr lvl="1"/>
            <a:r>
              <a:rPr lang="en-US" dirty="0"/>
              <a:t>God gets angry! But he is SLOW to that anger.</a:t>
            </a:r>
          </a:p>
          <a:p>
            <a:pPr lvl="1"/>
            <a:r>
              <a:rPr lang="en-US" dirty="0"/>
              <a:t>Never be a hot-head. Never be quick to anger</a:t>
            </a:r>
            <a:r>
              <a:rPr lang="en-US" dirty="0" smtClean="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9429577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1:19-20  Wherefore, my beloved brethren, let every man be </a:t>
            </a:r>
            <a:r>
              <a:rPr lang="en-US" u="sng" dirty="0"/>
              <a:t>swift to hear</a:t>
            </a:r>
            <a:r>
              <a:rPr lang="en-US" dirty="0"/>
              <a:t>, </a:t>
            </a:r>
            <a:r>
              <a:rPr lang="en-US" u="sng" dirty="0"/>
              <a:t>slow to speak</a:t>
            </a:r>
            <a:r>
              <a:rPr lang="en-US" dirty="0"/>
              <a:t>, </a:t>
            </a:r>
            <a:r>
              <a:rPr lang="en-US" b="1" u="sng" dirty="0"/>
              <a:t>slow to wrath</a:t>
            </a:r>
            <a:r>
              <a:rPr lang="en-US" dirty="0"/>
              <a:t>:  20  For </a:t>
            </a:r>
            <a:r>
              <a:rPr lang="en-US" u="sng" dirty="0"/>
              <a:t>the wrath of man</a:t>
            </a:r>
            <a:r>
              <a:rPr lang="en-US" dirty="0"/>
              <a:t> worketh not the righteousness of God.</a:t>
            </a:r>
          </a:p>
          <a:p>
            <a:pPr lvl="1"/>
            <a:r>
              <a:rPr lang="en-US" dirty="0"/>
              <a:t>There are principles of Godly jealousy and Godly wrath. But he gets there slowly.</a:t>
            </a:r>
          </a:p>
          <a:p>
            <a:pPr lvl="2"/>
            <a:r>
              <a:rPr lang="en-US" dirty="0"/>
              <a:t>The earth was filled with violence (Gen 6:11) and men’s thoughts were evil continually (Gen 6:5)</a:t>
            </a:r>
          </a:p>
          <a:p>
            <a:pPr lvl="2"/>
            <a:r>
              <a:rPr lang="en-US" dirty="0"/>
              <a:t>God waits with longsuffering (1 Pet 3:20), 1600+ years of patience before the flood.</a:t>
            </a:r>
          </a:p>
          <a:p>
            <a:pPr lvl="1"/>
            <a:r>
              <a:rPr lang="en-US" dirty="0" smtClean="0"/>
              <a:t>Godly wrath does not come on quickly.</a:t>
            </a:r>
          </a:p>
          <a:p>
            <a:pPr lvl="1"/>
            <a:r>
              <a:rPr lang="en-US" dirty="0" smtClean="0"/>
              <a:t>If </a:t>
            </a:r>
            <a:r>
              <a:rPr lang="en-US" dirty="0"/>
              <a:t>you jump to wrath and anger straight away, most likely </a:t>
            </a:r>
            <a:r>
              <a:rPr lang="en-US" dirty="0" smtClean="0"/>
              <a:t>it’s </a:t>
            </a:r>
            <a:r>
              <a:rPr lang="en-US" dirty="0"/>
              <a:t>not a Godly wrath, but the wrath of man.</a:t>
            </a:r>
          </a:p>
          <a:p>
            <a:pPr lvl="1"/>
            <a:r>
              <a:rPr lang="en-US" dirty="0"/>
              <a:t>Thus, you will not be working for him, but serving yourself.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22010589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3:13-18  Who is </a:t>
            </a:r>
            <a:r>
              <a:rPr lang="en-US" u="sng" dirty="0"/>
              <a:t>a wise man and endued with knowledge</a:t>
            </a:r>
            <a:r>
              <a:rPr lang="en-US" dirty="0"/>
              <a:t> among you? let him shew out of a good conversation his works with meekness of wisdom.  14  But if ye have </a:t>
            </a:r>
            <a:r>
              <a:rPr lang="en-US" u="sng" dirty="0"/>
              <a:t>bitter envying and strife</a:t>
            </a:r>
            <a:r>
              <a:rPr lang="en-US" dirty="0"/>
              <a:t> in your hearts, glory not, and lie not against the truth.  15  This wisdom </a:t>
            </a:r>
            <a:r>
              <a:rPr lang="en-US" u="sng" dirty="0" err="1"/>
              <a:t>descendeth</a:t>
            </a:r>
            <a:r>
              <a:rPr lang="en-US" u="sng" dirty="0"/>
              <a:t> not from above</a:t>
            </a:r>
            <a:r>
              <a:rPr lang="en-US" dirty="0"/>
              <a:t>, but is earthly, sensual, devilish.  16  For where envying and strife is, there is confusion and every evil work.  17  But </a:t>
            </a:r>
            <a:r>
              <a:rPr lang="en-US" u="sng" dirty="0"/>
              <a:t>the wisdom that is from above</a:t>
            </a:r>
            <a:r>
              <a:rPr lang="en-US" dirty="0"/>
              <a:t> is first pure, then </a:t>
            </a:r>
            <a:r>
              <a:rPr lang="en-US" u="sng" dirty="0"/>
              <a:t>peaceable</a:t>
            </a:r>
            <a:r>
              <a:rPr lang="en-US" dirty="0"/>
              <a:t>, </a:t>
            </a:r>
            <a:r>
              <a:rPr lang="en-US" u="sng" dirty="0"/>
              <a:t>gentle</a:t>
            </a:r>
            <a:r>
              <a:rPr lang="en-US" dirty="0"/>
              <a:t>, and </a:t>
            </a:r>
            <a:r>
              <a:rPr lang="en-US" b="1" u="sng" dirty="0"/>
              <a:t>easy to be </a:t>
            </a:r>
            <a:r>
              <a:rPr lang="en-US" b="1" u="sng" dirty="0" err="1"/>
              <a:t>intreated</a:t>
            </a:r>
            <a:r>
              <a:rPr lang="en-US" dirty="0"/>
              <a:t>, full of mercy and good fruits, without partiality, and without hypocrisy. </a:t>
            </a:r>
          </a:p>
          <a:p>
            <a:pPr lvl="1"/>
            <a:r>
              <a:rPr lang="en-US" dirty="0"/>
              <a:t>Wisdom is being </a:t>
            </a:r>
            <a:r>
              <a:rPr lang="en-US" dirty="0" smtClean="0"/>
              <a:t>peaceable </a:t>
            </a:r>
            <a:r>
              <a:rPr lang="en-US" dirty="0"/>
              <a:t>and gentle.</a:t>
            </a:r>
          </a:p>
          <a:p>
            <a:pPr lvl="1"/>
            <a:r>
              <a:rPr lang="en-US" dirty="0"/>
              <a:t>Godly wisdom is the opposite of getting into fights.</a:t>
            </a:r>
          </a:p>
          <a:p>
            <a:pPr lvl="1"/>
            <a:r>
              <a:rPr lang="en-US" dirty="0"/>
              <a:t>It should be difficult to make you angry, and make you fight, but easy to </a:t>
            </a:r>
            <a:r>
              <a:rPr lang="en-US" dirty="0" err="1"/>
              <a:t>intreat</a:t>
            </a:r>
            <a:r>
              <a:rPr lang="en-US" dirty="0"/>
              <a:t> you away from wrath. </a:t>
            </a:r>
          </a:p>
          <a:p>
            <a:r>
              <a:rPr lang="en-US" dirty="0"/>
              <a:t>Isaiah 54:8  In </a:t>
            </a:r>
            <a:r>
              <a:rPr lang="en-US" u="sng" dirty="0"/>
              <a:t>a little wrath</a:t>
            </a:r>
            <a:r>
              <a:rPr lang="en-US" dirty="0"/>
              <a:t> I hid my face from thee for a moment; but with everlasting kindness will I have mercy on thee, saith the LORD thy Redeemer</a:t>
            </a:r>
            <a:r>
              <a:rPr lang="en-US" dirty="0" smtClean="0"/>
              <a:t>.</a:t>
            </a:r>
          </a:p>
          <a:p>
            <a:pPr lvl="1"/>
            <a:r>
              <a:rPr lang="en-US" dirty="0" smtClean="0"/>
              <a:t>As great as God’s wrath is, it is SMALL and slow compared to his kindness and mercy.</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8227357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3297099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Be </a:t>
            </a:r>
            <a:r>
              <a:rPr lang="en-US" dirty="0"/>
              <a:t>Q</a:t>
            </a:r>
            <a:r>
              <a:rPr lang="en-US" dirty="0" smtClean="0"/>
              <a:t>uick </a:t>
            </a:r>
            <a:r>
              <a:rPr lang="en-US" dirty="0"/>
              <a:t>to F</a:t>
            </a:r>
            <a:r>
              <a:rPr lang="en-US" dirty="0" smtClean="0"/>
              <a:t>orgive.</a:t>
            </a:r>
            <a:endParaRPr lang="en-US" dirty="0"/>
          </a:p>
        </p:txBody>
      </p:sp>
      <p:sp>
        <p:nvSpPr>
          <p:cNvPr id="3" name="Text Placeholder 2"/>
          <p:cNvSpPr>
            <a:spLocks noGrp="1"/>
          </p:cNvSpPr>
          <p:nvPr>
            <p:ph type="body" idx="1"/>
          </p:nvPr>
        </p:nvSpPr>
        <p:spPr/>
        <p:txBody>
          <a:bodyPr/>
          <a:lstStyle/>
          <a:p>
            <a:r>
              <a:rPr lang="en-US" dirty="0"/>
              <a:t>D</a:t>
            </a:r>
            <a:r>
              <a:rPr lang="en-US" dirty="0" smtClean="0"/>
              <a:t>on’t </a:t>
            </a:r>
            <a:r>
              <a:rPr lang="en-US" dirty="0"/>
              <a:t>hold grudges.</a:t>
            </a:r>
          </a:p>
        </p:txBody>
      </p:sp>
      <p:sp>
        <p:nvSpPr>
          <p:cNvPr id="4" name="Slide Number Placeholder 3"/>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17149028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Ephesians 4:30-32  And </a:t>
            </a:r>
            <a:r>
              <a:rPr lang="en-US" u="sng" dirty="0"/>
              <a:t>grieve not the holy Spirit of God</a:t>
            </a:r>
            <a:r>
              <a:rPr lang="en-US" dirty="0"/>
              <a:t>, whereby ye are sealed unto the day of redemption.  31  Let all </a:t>
            </a:r>
            <a:r>
              <a:rPr lang="en-US" u="sng" dirty="0"/>
              <a:t>bitterness, and wrath, and anger,</a:t>
            </a:r>
            <a:r>
              <a:rPr lang="en-US" dirty="0"/>
              <a:t> and </a:t>
            </a:r>
            <a:r>
              <a:rPr lang="en-US" dirty="0" err="1"/>
              <a:t>clamour</a:t>
            </a:r>
            <a:r>
              <a:rPr lang="en-US" dirty="0"/>
              <a:t>, and evil speaking, be put away from you, </a:t>
            </a:r>
            <a:r>
              <a:rPr lang="en-US" u="sng" dirty="0"/>
              <a:t>with all malice</a:t>
            </a:r>
            <a:r>
              <a:rPr lang="en-US" dirty="0"/>
              <a:t>:  32  And be ye kind one to another, tenderhearted, </a:t>
            </a:r>
            <a:r>
              <a:rPr lang="en-US" u="sng" dirty="0"/>
              <a:t>forgiving one another, even as God for Christ's sake hath forgiven you</a:t>
            </a:r>
            <a:r>
              <a:rPr lang="en-US" dirty="0"/>
              <a:t>.</a:t>
            </a:r>
          </a:p>
          <a:p>
            <a:pPr lvl="1"/>
            <a:r>
              <a:rPr lang="en-US" dirty="0"/>
              <a:t>When you aren’t kind, when you are angry and </a:t>
            </a:r>
            <a:r>
              <a:rPr lang="en-US" dirty="0" smtClean="0"/>
              <a:t>bitter, </a:t>
            </a:r>
            <a:r>
              <a:rPr lang="en-US" dirty="0"/>
              <a:t>it </a:t>
            </a:r>
            <a:r>
              <a:rPr lang="en-US" dirty="0" smtClean="0"/>
              <a:t>grieves </a:t>
            </a:r>
            <a:r>
              <a:rPr lang="en-US" dirty="0"/>
              <a:t>the </a:t>
            </a:r>
            <a:r>
              <a:rPr lang="en-US" dirty="0" smtClean="0"/>
              <a:t>Holy Spirit</a:t>
            </a:r>
            <a:r>
              <a:rPr lang="en-US" dirty="0"/>
              <a:t>.</a:t>
            </a:r>
          </a:p>
          <a:p>
            <a:pPr lvl="1"/>
            <a:r>
              <a:rPr lang="en-US" dirty="0"/>
              <a:t>When you hold grudges and don’t forgive, it grieves God.</a:t>
            </a:r>
          </a:p>
          <a:p>
            <a:r>
              <a:rPr lang="en-US" dirty="0"/>
              <a:t>Colossians 3:12-13  Put on therefore, as the elect of God, holy and beloved, bowels of </a:t>
            </a:r>
            <a:r>
              <a:rPr lang="en-US" b="1" u="sng" dirty="0"/>
              <a:t>mercies</a:t>
            </a:r>
            <a:r>
              <a:rPr lang="en-US" u="sng" dirty="0"/>
              <a:t>, kindness, humbleness of mind, meekness, </a:t>
            </a:r>
            <a:r>
              <a:rPr lang="en-US" b="1" u="sng" dirty="0"/>
              <a:t>longsuffering</a:t>
            </a:r>
            <a:r>
              <a:rPr lang="en-US" dirty="0"/>
              <a:t>;  13  </a:t>
            </a:r>
            <a:r>
              <a:rPr lang="en-US" b="1" u="sng" dirty="0"/>
              <a:t>Forbearing</a:t>
            </a:r>
            <a:r>
              <a:rPr lang="en-US" dirty="0"/>
              <a:t> one another, and </a:t>
            </a:r>
            <a:r>
              <a:rPr lang="en-US" b="1" u="sng" dirty="0"/>
              <a:t>forgiving</a:t>
            </a:r>
            <a:r>
              <a:rPr lang="en-US" dirty="0"/>
              <a:t> one another, </a:t>
            </a:r>
            <a:r>
              <a:rPr lang="en-US" u="sng" dirty="0"/>
              <a:t>if any man have a quarrel against any</a:t>
            </a:r>
            <a:r>
              <a:rPr lang="en-US" dirty="0"/>
              <a:t>: </a:t>
            </a:r>
            <a:r>
              <a:rPr lang="en-US" u="sng" dirty="0"/>
              <a:t>even as Christ forgave you, so also do ye</a:t>
            </a:r>
            <a:r>
              <a:rPr lang="en-US" dirty="0"/>
              <a:t>.  </a:t>
            </a:r>
          </a:p>
          <a:p>
            <a:pPr lvl="1"/>
            <a:r>
              <a:rPr lang="en-US" dirty="0"/>
              <a:t>We should be longsuffering and forbearing of one another. </a:t>
            </a:r>
          </a:p>
          <a:p>
            <a:pPr lvl="2"/>
            <a:r>
              <a:rPr lang="en-US" dirty="0" smtClean="0"/>
              <a:t>We need to stop </a:t>
            </a:r>
            <a:r>
              <a:rPr lang="en-US" dirty="0"/>
              <a:t>getting angry and annoyed by </a:t>
            </a:r>
            <a:r>
              <a:rPr lang="en-US" dirty="0" err="1"/>
              <a:t>eachother</a:t>
            </a:r>
            <a:r>
              <a:rPr lang="en-US" dirty="0"/>
              <a:t>. That’s tough for us.</a:t>
            </a:r>
          </a:p>
          <a:p>
            <a:pPr lvl="1"/>
            <a:r>
              <a:rPr lang="en-US" dirty="0"/>
              <a:t>This is serious to God: Parable of Forgiveness of Debt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13937075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18:32-33  Then his lord, after that he had called him, said unto him, O thou wicked servant, </a:t>
            </a:r>
            <a:r>
              <a:rPr lang="en-US" u="sng" dirty="0"/>
              <a:t>I forgave thee all that debt</a:t>
            </a:r>
            <a:r>
              <a:rPr lang="en-US" dirty="0"/>
              <a:t>, because thou </a:t>
            </a:r>
            <a:r>
              <a:rPr lang="en-US" dirty="0" err="1"/>
              <a:t>desiredst</a:t>
            </a:r>
            <a:r>
              <a:rPr lang="en-US" dirty="0"/>
              <a:t> me:  33  </a:t>
            </a:r>
            <a:r>
              <a:rPr lang="en-US" u="sng" dirty="0" err="1"/>
              <a:t>Shouldest</a:t>
            </a:r>
            <a:r>
              <a:rPr lang="en-US" u="sng" dirty="0"/>
              <a:t> not thou also have had compassion on thy </a:t>
            </a:r>
            <a:r>
              <a:rPr lang="en-US" u="sng" dirty="0" err="1"/>
              <a:t>fellowservant</a:t>
            </a:r>
            <a:r>
              <a:rPr lang="en-US" u="sng" dirty="0"/>
              <a:t>, even as I had pity on thee</a:t>
            </a:r>
            <a:r>
              <a:rPr lang="en-US" dirty="0"/>
              <a:t>?</a:t>
            </a:r>
          </a:p>
          <a:p>
            <a:pPr lvl="1"/>
            <a:r>
              <a:rPr lang="en-US" dirty="0" smtClean="0"/>
              <a:t>What do we do instead to the people that do wrong, or that wrong us?</a:t>
            </a:r>
          </a:p>
          <a:p>
            <a:pPr lvl="1"/>
            <a:r>
              <a:rPr lang="en-US" dirty="0" smtClean="0"/>
              <a:t>We look to punish them, and exact revenge, and shame them.</a:t>
            </a:r>
          </a:p>
          <a:p>
            <a:pPr lvl="1"/>
            <a:r>
              <a:rPr lang="en-US" dirty="0" smtClean="0"/>
              <a:t>One big problem with this… it is feeding out flesh! And our flesh can’t be satisfied.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18991129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a:t>
            </a:r>
            <a:r>
              <a:rPr lang="en-US" dirty="0" smtClean="0"/>
              <a:t>2:6-8,11  </a:t>
            </a:r>
            <a:r>
              <a:rPr lang="en-US" u="sng" dirty="0"/>
              <a:t>Sufficient</a:t>
            </a:r>
            <a:r>
              <a:rPr lang="en-US" dirty="0"/>
              <a:t> to such a man is this </a:t>
            </a:r>
            <a:r>
              <a:rPr lang="en-US" u="sng" dirty="0"/>
              <a:t>punishment, which was inflicted of many</a:t>
            </a:r>
            <a:r>
              <a:rPr lang="en-US" dirty="0"/>
              <a:t>.  7  So that contrariwise ye ought rather to </a:t>
            </a:r>
            <a:r>
              <a:rPr lang="en-US" u="sng" dirty="0"/>
              <a:t>forgive him, and comfort him</a:t>
            </a:r>
            <a:r>
              <a:rPr lang="en-US" dirty="0"/>
              <a:t>, lest perhaps such a one should be swallowed up with overmuch sorrow.  8  Wherefore I beseech you that ye would </a:t>
            </a:r>
            <a:r>
              <a:rPr lang="en-US" u="sng" dirty="0"/>
              <a:t>confirm your love toward him</a:t>
            </a:r>
            <a:r>
              <a:rPr lang="en-US" dirty="0"/>
              <a:t>. </a:t>
            </a:r>
            <a:r>
              <a:rPr lang="en-US" dirty="0" smtClean="0"/>
              <a:t>11  </a:t>
            </a:r>
            <a:r>
              <a:rPr lang="en-US" dirty="0"/>
              <a:t>Lest Satan should get an advantage of us: for we are not ignorant of his devices.</a:t>
            </a:r>
          </a:p>
          <a:p>
            <a:pPr lvl="1"/>
            <a:r>
              <a:rPr lang="en-US" dirty="0"/>
              <a:t>The church was likely excessive with their punishment and continual shaming of the one who had sinned. Paul says, okay the punishment is enough, it’s sufficient. Now it’s just cruel.</a:t>
            </a:r>
          </a:p>
          <a:p>
            <a:pPr lvl="2"/>
            <a:r>
              <a:rPr lang="en-US" dirty="0"/>
              <a:t>This is who we are, who our flesh wants to be.</a:t>
            </a:r>
          </a:p>
          <a:p>
            <a:pPr lvl="1"/>
            <a:r>
              <a:rPr lang="en-US" dirty="0"/>
              <a:t>Being a part of that church must have been unbearable. And since he likely had no other options, they were driving a brother to give up on serving God.</a:t>
            </a:r>
          </a:p>
          <a:p>
            <a:pPr lvl="1"/>
            <a:r>
              <a:rPr lang="en-US" dirty="0"/>
              <a:t>Why doesn’t God tell us what the grief was? Maybe because it does not matter.</a:t>
            </a:r>
          </a:p>
          <a:p>
            <a:pPr lvl="1"/>
            <a:r>
              <a:rPr lang="en-US" dirty="0"/>
              <a:t>Once the punishment is dealt, you need to forgive, not drive the brother away.</a:t>
            </a:r>
          </a:p>
          <a:p>
            <a:pPr lvl="1"/>
            <a:r>
              <a:rPr lang="en-US" dirty="0"/>
              <a:t>God warns against this…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35150424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25:1-3  If there be a controversy between men, and they come unto judgment, that the judges may judge them; then they shall justify the righteous, and condemn the wicked.  2  And it shall be, if the wicked man be worthy to be beaten, that the judge shall cause him to lie down, and to be beaten before his face, </a:t>
            </a:r>
            <a:r>
              <a:rPr lang="en-US" u="sng" dirty="0"/>
              <a:t>according to his fault, by a certain number</a:t>
            </a:r>
            <a:r>
              <a:rPr lang="en-US" dirty="0"/>
              <a:t>.  3  Forty stripes he may give him, </a:t>
            </a:r>
            <a:r>
              <a:rPr lang="en-US" b="1" u="sng" dirty="0"/>
              <a:t>and not exceed</a:t>
            </a:r>
            <a:r>
              <a:rPr lang="en-US" dirty="0"/>
              <a:t>: lest, if he should exceed, and beat him above these with many stripes, </a:t>
            </a:r>
            <a:r>
              <a:rPr lang="en-US" u="sng" dirty="0"/>
              <a:t>then thy brother should seem vile unto thee</a:t>
            </a:r>
            <a:r>
              <a:rPr lang="en-US" dirty="0"/>
              <a:t>.</a:t>
            </a:r>
          </a:p>
          <a:p>
            <a:pPr lvl="1"/>
            <a:r>
              <a:rPr lang="en-US" dirty="0"/>
              <a:t>The punishment should fit the offence, and never be more.</a:t>
            </a:r>
          </a:p>
          <a:p>
            <a:pPr lvl="1"/>
            <a:r>
              <a:rPr lang="en-US" dirty="0"/>
              <a:t>Keep anger and envy and strife out of it.</a:t>
            </a:r>
          </a:p>
          <a:p>
            <a:pPr lvl="1"/>
            <a:r>
              <a:rPr lang="en-US" dirty="0"/>
              <a:t>The judge (the church if necessary) should deal the punishment, and then the guilty should be forgiven.</a:t>
            </a:r>
          </a:p>
          <a:p>
            <a:pPr lvl="1"/>
            <a:r>
              <a:rPr lang="en-US" dirty="0"/>
              <a:t>But what do </a:t>
            </a:r>
            <a:r>
              <a:rPr lang="en-US" dirty="0" smtClean="0"/>
              <a:t>men do? What do churches </a:t>
            </a:r>
            <a:r>
              <a:rPr lang="en-US" dirty="0"/>
              <a:t>do? </a:t>
            </a:r>
            <a:endParaRPr lang="en-US" dirty="0" smtClean="0"/>
          </a:p>
          <a:p>
            <a:pPr lvl="1"/>
            <a:r>
              <a:rPr lang="en-US" dirty="0" smtClean="0"/>
              <a:t>They </a:t>
            </a:r>
            <a:r>
              <a:rPr lang="en-US" dirty="0"/>
              <a:t>don’t forgive, they hold grudges, and lay marks on others that make them </a:t>
            </a:r>
            <a:r>
              <a:rPr lang="en-US" dirty="0" smtClean="0"/>
              <a:t>seem vile and makes them unable </a:t>
            </a:r>
            <a:r>
              <a:rPr lang="en-US" dirty="0"/>
              <a:t>to continue on in the Church.</a:t>
            </a:r>
          </a:p>
          <a:p>
            <a:pPr lvl="2"/>
            <a:r>
              <a:rPr lang="en-US" dirty="0"/>
              <a:t>Does Chuck or Rich have any examples?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7449949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Grudges and Bitterness</a:t>
            </a:r>
            <a:endParaRPr lang="en-US" dirty="0">
              <a:solidFill>
                <a:schemeClr val="tx1">
                  <a:lumMod val="65000"/>
                  <a:lumOff val="35000"/>
                </a:schemeClr>
              </a:solidFill>
            </a:endParaRPr>
          </a:p>
          <a:p>
            <a:r>
              <a:rPr lang="en-US" dirty="0"/>
              <a:t>Jeremiah 9:8-9  Their tongue is as an arrow shot out; it </a:t>
            </a:r>
            <a:r>
              <a:rPr lang="en-US" dirty="0" err="1"/>
              <a:t>speaketh</a:t>
            </a:r>
            <a:r>
              <a:rPr lang="en-US" dirty="0"/>
              <a:t> deceit: </a:t>
            </a:r>
            <a:r>
              <a:rPr lang="en-US" u="sng" dirty="0"/>
              <a:t>one </a:t>
            </a:r>
            <a:r>
              <a:rPr lang="en-US" u="sng" dirty="0" err="1"/>
              <a:t>speaketh</a:t>
            </a:r>
            <a:r>
              <a:rPr lang="en-US" u="sng" dirty="0"/>
              <a:t> peaceably to his </a:t>
            </a:r>
            <a:r>
              <a:rPr lang="en-US" u="sng" dirty="0" err="1"/>
              <a:t>neighbour</a:t>
            </a:r>
            <a:r>
              <a:rPr lang="en-US" u="sng" dirty="0"/>
              <a:t> with his mouth, but in heart he </a:t>
            </a:r>
            <a:r>
              <a:rPr lang="en-US" u="sng" dirty="0" err="1"/>
              <a:t>layeth</a:t>
            </a:r>
            <a:r>
              <a:rPr lang="en-US" u="sng" dirty="0"/>
              <a:t> his wait</a:t>
            </a:r>
            <a:r>
              <a:rPr lang="en-US" dirty="0"/>
              <a:t>.  9  Shall I not visit them for these things? saith the LORD: shall not my soul be avenged on such a nation as this?</a:t>
            </a:r>
          </a:p>
          <a:p>
            <a:pPr lvl="1"/>
            <a:r>
              <a:rPr lang="en-US" dirty="0" smtClean="0"/>
              <a:t>Grudges and bitterness are the opposite of true forgiveness.</a:t>
            </a:r>
          </a:p>
          <a:p>
            <a:pPr lvl="1"/>
            <a:r>
              <a:rPr lang="en-US" dirty="0" smtClean="0"/>
              <a:t>God </a:t>
            </a:r>
            <a:r>
              <a:rPr lang="en-US" dirty="0"/>
              <a:t>hates this. He calls this being </a:t>
            </a:r>
            <a:r>
              <a:rPr lang="en-US" dirty="0" err="1"/>
              <a:t>doubletongued</a:t>
            </a:r>
            <a:r>
              <a:rPr lang="en-US" dirty="0" smtClean="0"/>
              <a:t>.</a:t>
            </a:r>
          </a:p>
          <a:p>
            <a:pPr lvl="1"/>
            <a:r>
              <a:rPr lang="en-US" dirty="0" smtClean="0"/>
              <a:t>Deacons are not to be </a:t>
            </a:r>
            <a:r>
              <a:rPr lang="en-US" dirty="0" err="1" smtClean="0"/>
              <a:t>doubletounged</a:t>
            </a:r>
            <a:r>
              <a:rPr lang="en-US" dirty="0" smtClean="0"/>
              <a:t>. 1 Timothy 3:8.</a:t>
            </a:r>
            <a:endParaRPr lang="en-US" dirty="0"/>
          </a:p>
          <a:p>
            <a:pPr lvl="1"/>
            <a:r>
              <a:rPr lang="en-US" dirty="0" smtClean="0"/>
              <a:t>Don’t </a:t>
            </a:r>
            <a:r>
              <a:rPr lang="en-US" dirty="0"/>
              <a:t>“forgive” and then continue to be bitter.</a:t>
            </a:r>
          </a:p>
          <a:p>
            <a:r>
              <a:rPr lang="en-US" dirty="0"/>
              <a:t>Revelation 8:11  And the name of the star is called Wormwood: and the third part of the waters became wormwood; and many men died of the waters, because they were made bitter.</a:t>
            </a:r>
          </a:p>
          <a:p>
            <a:pPr lvl="1"/>
            <a:r>
              <a:rPr lang="en-US" dirty="0"/>
              <a:t>Bitterness is Poison</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16508187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3:19  Husbands, love your wives, and </a:t>
            </a:r>
            <a:r>
              <a:rPr lang="en-US" u="sng" dirty="0"/>
              <a:t>be not bitter</a:t>
            </a:r>
            <a:r>
              <a:rPr lang="en-US" dirty="0"/>
              <a:t> against them.</a:t>
            </a:r>
          </a:p>
          <a:p>
            <a:pPr lvl="1"/>
            <a:r>
              <a:rPr lang="en-US" dirty="0"/>
              <a:t>When you talk to your wife in bitterness, when you treat her spitefully, you are POISONING your marriage.</a:t>
            </a:r>
          </a:p>
          <a:p>
            <a:pPr lvl="2"/>
            <a:r>
              <a:rPr lang="en-US" dirty="0"/>
              <a:t>Likewise, your </a:t>
            </a:r>
            <a:r>
              <a:rPr lang="en-US" dirty="0" smtClean="0"/>
              <a:t>tongue and your grudges will poison </a:t>
            </a:r>
            <a:r>
              <a:rPr lang="en-US" dirty="0"/>
              <a:t>the fellowships, brotherhoods, friendships in the church</a:t>
            </a:r>
            <a:r>
              <a:rPr lang="en-US" dirty="0" smtClean="0"/>
              <a:t>.</a:t>
            </a:r>
            <a:endParaRPr lang="en-US" dirty="0"/>
          </a:p>
          <a:p>
            <a:r>
              <a:rPr lang="en-US" dirty="0"/>
              <a:t>Hebrews 12:15  Looking diligently lest any man fail of the grace of God; lest any </a:t>
            </a:r>
            <a:r>
              <a:rPr lang="en-US" u="sng" dirty="0"/>
              <a:t>root of bitterness springing up</a:t>
            </a:r>
            <a:r>
              <a:rPr lang="en-US" dirty="0"/>
              <a:t> trouble you, and </a:t>
            </a:r>
            <a:r>
              <a:rPr lang="en-US" u="sng" dirty="0"/>
              <a:t>thereby many be defiled</a:t>
            </a:r>
            <a:r>
              <a:rPr lang="en-US" dirty="0"/>
              <a:t>;</a:t>
            </a:r>
          </a:p>
          <a:p>
            <a:pPr lvl="1"/>
            <a:r>
              <a:rPr lang="en-US" dirty="0" smtClean="0"/>
              <a:t>Bitterness takes deep root within.</a:t>
            </a:r>
          </a:p>
          <a:p>
            <a:pPr lvl="1"/>
            <a:r>
              <a:rPr lang="en-US" dirty="0" smtClean="0"/>
              <a:t>Not just like poison, but also like a virus.</a:t>
            </a:r>
          </a:p>
          <a:p>
            <a:r>
              <a:rPr lang="en-US" dirty="0" smtClean="0"/>
              <a:t>Matthew </a:t>
            </a:r>
            <a:r>
              <a:rPr lang="en-US" dirty="0"/>
              <a:t>18:21-22  Then came Peter to him, and said, Lord, how oft shall my brother sin against me, and I forgive him? till seven times?  22  Jesus saith unto him, I say not unto thee, Until seven times: but, Until seventy times seven.</a:t>
            </a:r>
          </a:p>
          <a:p>
            <a:pPr lvl="1"/>
            <a:r>
              <a:rPr lang="en-US" dirty="0"/>
              <a:t>There really shouldn’t be an end to forgiveness.</a:t>
            </a:r>
          </a:p>
          <a:p>
            <a:pPr lvl="1"/>
            <a:r>
              <a:rPr lang="en-US" dirty="0"/>
              <a:t>Jesus didn’t say you have to trust him again, but do FORGIVE him</a:t>
            </a:r>
            <a:r>
              <a:rPr lang="en-US" dirty="0" smtClean="0"/>
              <a:t>.</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8854530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5:9  </a:t>
            </a:r>
            <a:r>
              <a:rPr lang="en-US" u="sng" dirty="0"/>
              <a:t>Grudge not</a:t>
            </a:r>
            <a:r>
              <a:rPr lang="en-US" dirty="0"/>
              <a:t> one against another, brethren, </a:t>
            </a:r>
            <a:r>
              <a:rPr lang="en-US" u="sng" dirty="0"/>
              <a:t>lest ye be condemned</a:t>
            </a:r>
            <a:r>
              <a:rPr lang="en-US" dirty="0"/>
              <a:t>: behold, the judge </a:t>
            </a:r>
            <a:r>
              <a:rPr lang="en-US" dirty="0" err="1"/>
              <a:t>standeth</a:t>
            </a:r>
            <a:r>
              <a:rPr lang="en-US" dirty="0"/>
              <a:t> before the door.</a:t>
            </a:r>
          </a:p>
          <a:p>
            <a:pPr lvl="1"/>
            <a:r>
              <a:rPr lang="en-US" dirty="0"/>
              <a:t>Its you who will be </a:t>
            </a:r>
            <a:r>
              <a:rPr lang="en-US" dirty="0" smtClean="0"/>
              <a:t>blamed and condemned.</a:t>
            </a:r>
          </a:p>
          <a:p>
            <a:r>
              <a:rPr lang="en-US" dirty="0" smtClean="0"/>
              <a:t>Leviticus </a:t>
            </a:r>
            <a:r>
              <a:rPr lang="en-US" dirty="0"/>
              <a:t>19:17-18  </a:t>
            </a:r>
            <a:r>
              <a:rPr lang="en-US" u="sng" dirty="0"/>
              <a:t>Thou shalt not hate thy brother in thine heart</a:t>
            </a:r>
            <a:r>
              <a:rPr lang="en-US" dirty="0"/>
              <a:t>: thou shalt in any wise rebuke thy </a:t>
            </a:r>
            <a:r>
              <a:rPr lang="en-US" dirty="0" err="1"/>
              <a:t>neighbour</a:t>
            </a:r>
            <a:r>
              <a:rPr lang="en-US" dirty="0"/>
              <a:t>, and not suffer sin upon him.  18  </a:t>
            </a:r>
            <a:r>
              <a:rPr lang="en-US" u="sng" dirty="0"/>
              <a:t>Thou shalt not avenge, nor bear any grudge</a:t>
            </a:r>
            <a:r>
              <a:rPr lang="en-US" dirty="0"/>
              <a:t> against the children of thy people, but thou shalt </a:t>
            </a:r>
            <a:r>
              <a:rPr lang="en-US" u="sng" dirty="0"/>
              <a:t>love thy </a:t>
            </a:r>
            <a:r>
              <a:rPr lang="en-US" u="sng" dirty="0" err="1"/>
              <a:t>neighbour</a:t>
            </a:r>
            <a:r>
              <a:rPr lang="en-US" u="sng" dirty="0"/>
              <a:t> as thyself</a:t>
            </a:r>
            <a:r>
              <a:rPr lang="en-US" dirty="0"/>
              <a:t>: I am the LORD.</a:t>
            </a:r>
          </a:p>
          <a:p>
            <a:pPr lvl="1"/>
            <a:r>
              <a:rPr lang="en-US" dirty="0" smtClean="0"/>
              <a:t>Don’t avenge. Don’t over punish.</a:t>
            </a:r>
          </a:p>
          <a:p>
            <a:pPr lvl="1"/>
            <a:r>
              <a:rPr lang="en-US" dirty="0" smtClean="0"/>
              <a:t>Don’t bear a grudge or bitterness.</a:t>
            </a:r>
          </a:p>
          <a:p>
            <a:pPr lvl="1"/>
            <a:r>
              <a:rPr lang="en-US" dirty="0"/>
              <a:t>Be quick to </a:t>
            </a:r>
            <a:r>
              <a:rPr lang="en-US" dirty="0" smtClean="0"/>
              <a:t>TRULY forgive</a:t>
            </a:r>
            <a:r>
              <a:rPr lang="en-US" dirty="0"/>
              <a:t>.</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6354997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Controversy</a:t>
            </a:r>
          </a:p>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5127195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Listen</a:t>
            </a:r>
            <a:endParaRPr lang="en-US" dirty="0"/>
          </a:p>
        </p:txBody>
      </p:sp>
      <p:sp>
        <p:nvSpPr>
          <p:cNvPr id="3" name="Text Placeholder 2"/>
          <p:cNvSpPr>
            <a:spLocks noGrp="1"/>
          </p:cNvSpPr>
          <p:nvPr>
            <p:ph type="body" idx="1"/>
          </p:nvPr>
        </p:nvSpPr>
        <p:spPr/>
        <p:txBody>
          <a:bodyPr/>
          <a:lstStyle/>
          <a:p>
            <a:r>
              <a:rPr lang="en-US" dirty="0" smtClean="0"/>
              <a:t>Listen before you speak.</a:t>
            </a:r>
          </a:p>
          <a:p>
            <a:r>
              <a:rPr lang="en-US" dirty="0" smtClean="0"/>
              <a:t>Listen </a:t>
            </a:r>
            <a:r>
              <a:rPr lang="en-US" dirty="0"/>
              <a:t>to reproof, instruction</a:t>
            </a:r>
            <a:r>
              <a:rPr lang="en-US" dirty="0" smtClean="0"/>
              <a:t>.</a:t>
            </a:r>
          </a:p>
        </p:txBody>
      </p:sp>
      <p:sp>
        <p:nvSpPr>
          <p:cNvPr id="4" name="Slide Number Placeholder 3"/>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6476701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Stop Talking</a:t>
            </a:r>
            <a:endParaRPr lang="en-US" dirty="0">
              <a:solidFill>
                <a:schemeClr val="tx1">
                  <a:lumMod val="65000"/>
                  <a:lumOff val="35000"/>
                </a:schemeClr>
              </a:solidFill>
            </a:endParaRPr>
          </a:p>
          <a:p>
            <a:r>
              <a:rPr lang="en-US" dirty="0"/>
              <a:t>Proverbs 10:19  In the multitude of words there </a:t>
            </a:r>
            <a:r>
              <a:rPr lang="en-US" dirty="0" err="1"/>
              <a:t>wanteth</a:t>
            </a:r>
            <a:r>
              <a:rPr lang="en-US" dirty="0"/>
              <a:t> not sin: but </a:t>
            </a:r>
            <a:r>
              <a:rPr lang="en-US" u="sng" dirty="0"/>
              <a:t>he that </a:t>
            </a:r>
            <a:r>
              <a:rPr lang="en-US" u="sng" dirty="0" err="1"/>
              <a:t>refraineth</a:t>
            </a:r>
            <a:r>
              <a:rPr lang="en-US" u="sng" dirty="0"/>
              <a:t> his lips is wise</a:t>
            </a:r>
            <a:r>
              <a:rPr lang="en-US" dirty="0"/>
              <a:t>.</a:t>
            </a:r>
          </a:p>
          <a:p>
            <a:pPr lvl="1"/>
            <a:r>
              <a:rPr lang="en-US" dirty="0"/>
              <a:t>Stop talking so much. The more you talk the more you get in trouble.</a:t>
            </a:r>
          </a:p>
          <a:p>
            <a:r>
              <a:rPr lang="en-US" dirty="0"/>
              <a:t>Proverbs 18:7  </a:t>
            </a:r>
            <a:r>
              <a:rPr lang="en-US" u="sng" dirty="0"/>
              <a:t>A fool's mouth is his destruction</a:t>
            </a:r>
            <a:r>
              <a:rPr lang="en-US" dirty="0"/>
              <a:t>, and </a:t>
            </a:r>
            <a:r>
              <a:rPr lang="en-US" u="sng" dirty="0"/>
              <a:t>his lips are the snare of his soul</a:t>
            </a:r>
            <a:r>
              <a:rPr lang="en-US" dirty="0"/>
              <a:t>. </a:t>
            </a:r>
          </a:p>
          <a:p>
            <a:pPr lvl="1"/>
            <a:r>
              <a:rPr lang="en-US" dirty="0"/>
              <a:t>It’s one part of your seeking </a:t>
            </a:r>
            <a:r>
              <a:rPr lang="en-US" dirty="0" smtClean="0"/>
              <a:t>glory/lust for pride</a:t>
            </a:r>
            <a:r>
              <a:rPr lang="en-US" dirty="0"/>
              <a:t>.</a:t>
            </a:r>
          </a:p>
          <a:p>
            <a:pPr lvl="2"/>
            <a:r>
              <a:rPr lang="en-US" dirty="0"/>
              <a:t>You just want to talk. You just want to be heard. You want to put in your two cents.</a:t>
            </a:r>
          </a:p>
          <a:p>
            <a:pPr lvl="1"/>
            <a:r>
              <a:rPr lang="en-US" dirty="0"/>
              <a:t>How many times has what you said gotten you into trouble?</a:t>
            </a:r>
          </a:p>
          <a:p>
            <a:pPr lvl="1"/>
            <a:r>
              <a:rPr lang="en-US" dirty="0"/>
              <a:t>How many times do you wish you could take back what you said, when you were ignorant of the facts.</a:t>
            </a:r>
          </a:p>
          <a:p>
            <a:pPr lvl="1"/>
            <a:r>
              <a:rPr lang="en-US" dirty="0"/>
              <a:t>How many times have </a:t>
            </a:r>
            <a:r>
              <a:rPr lang="en-US" dirty="0" smtClean="0"/>
              <a:t>you made yourself look foolish by coming into </a:t>
            </a:r>
            <a:r>
              <a:rPr lang="en-US" dirty="0"/>
              <a:t>the middle of a conversation or a controversy and </a:t>
            </a:r>
            <a:r>
              <a:rPr lang="en-US" dirty="0" smtClean="0"/>
              <a:t>quickly making </a:t>
            </a:r>
            <a:r>
              <a:rPr lang="en-US" dirty="0"/>
              <a:t>assumptions about the </a:t>
            </a:r>
            <a:r>
              <a:rPr lang="en-US" dirty="0" smtClean="0"/>
              <a:t>context.</a:t>
            </a:r>
            <a:endParaRPr lang="en-US" dirty="0"/>
          </a:p>
          <a:p>
            <a:pPr lvl="1"/>
            <a:r>
              <a:rPr lang="en-US" dirty="0"/>
              <a:t>Your lips are a potential snare, a trap. People are going to catch you in your ignorance, and count you as a fool</a:t>
            </a:r>
            <a:r>
              <a:rPr lang="en-US" dirty="0" smtClean="0"/>
              <a:t>.</a:t>
            </a:r>
          </a:p>
          <a:p>
            <a:pPr lvl="1"/>
            <a:r>
              <a:rPr lang="en-US" dirty="0" smtClean="0"/>
              <a:t>The lips of a man can be used to trap him.</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639459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11:54  Laying wait for him, and seeking </a:t>
            </a:r>
            <a:r>
              <a:rPr lang="en-US" u="sng" dirty="0"/>
              <a:t>to catch something out of his mouth</a:t>
            </a:r>
            <a:r>
              <a:rPr lang="en-US" dirty="0"/>
              <a:t>, that they might accuse him</a:t>
            </a:r>
            <a:r>
              <a:rPr lang="en-US" dirty="0" smtClean="0"/>
              <a:t>.</a:t>
            </a:r>
            <a:endParaRPr lang="en-US" dirty="0"/>
          </a:p>
          <a:p>
            <a:r>
              <a:rPr lang="en-US" dirty="0" smtClean="0"/>
              <a:t>Mark </a:t>
            </a:r>
            <a:r>
              <a:rPr lang="en-US" dirty="0"/>
              <a:t>12:13  And they send unto him certain of the Pharisees and of the </a:t>
            </a:r>
            <a:r>
              <a:rPr lang="en-US" dirty="0" err="1"/>
              <a:t>Herodians</a:t>
            </a:r>
            <a:r>
              <a:rPr lang="en-US" dirty="0"/>
              <a:t>, </a:t>
            </a:r>
            <a:r>
              <a:rPr lang="en-US" u="sng" dirty="0"/>
              <a:t>to catch him in his words</a:t>
            </a:r>
            <a:r>
              <a:rPr lang="en-US" dirty="0"/>
              <a:t>.</a:t>
            </a:r>
          </a:p>
          <a:p>
            <a:pPr lvl="1"/>
            <a:r>
              <a:rPr lang="en-US" dirty="0" smtClean="0"/>
              <a:t>We men tried </a:t>
            </a:r>
            <a:r>
              <a:rPr lang="en-US" dirty="0"/>
              <a:t>numerous times to catch Jesus in his words.</a:t>
            </a:r>
          </a:p>
          <a:p>
            <a:pPr lvl="1"/>
            <a:r>
              <a:rPr lang="en-US" dirty="0"/>
              <a:t>Unfortunately for you, you CAN be caught in your words. You ARE foolish.</a:t>
            </a:r>
          </a:p>
          <a:p>
            <a:r>
              <a:rPr lang="en-US" dirty="0"/>
              <a:t>Proverbs 17:27-28  He that hath knowledge </a:t>
            </a:r>
            <a:r>
              <a:rPr lang="en-US" b="1" u="sng" dirty="0" err="1"/>
              <a:t>spareth</a:t>
            </a:r>
            <a:r>
              <a:rPr lang="en-US" b="1" u="sng" dirty="0"/>
              <a:t> his words</a:t>
            </a:r>
            <a:r>
              <a:rPr lang="en-US" dirty="0"/>
              <a:t>: and a man of understanding is of an excellent spirit.  28  </a:t>
            </a:r>
            <a:r>
              <a:rPr lang="en-US" u="sng" dirty="0"/>
              <a:t>Even a fool, when he </a:t>
            </a:r>
            <a:r>
              <a:rPr lang="en-US" u="sng" dirty="0" err="1"/>
              <a:t>holdeth</a:t>
            </a:r>
            <a:r>
              <a:rPr lang="en-US" u="sng" dirty="0"/>
              <a:t> his peace, is counted wise</a:t>
            </a:r>
            <a:r>
              <a:rPr lang="en-US" dirty="0"/>
              <a:t>: and he that </a:t>
            </a:r>
            <a:r>
              <a:rPr lang="en-US" dirty="0" err="1"/>
              <a:t>shutteth</a:t>
            </a:r>
            <a:r>
              <a:rPr lang="en-US" dirty="0"/>
              <a:t> his lips is esteemed a man of understanding.</a:t>
            </a:r>
          </a:p>
          <a:p>
            <a:pPr lvl="1"/>
            <a:r>
              <a:rPr lang="en-US" dirty="0"/>
              <a:t>You can apply this in every aspect of your life.</a:t>
            </a:r>
          </a:p>
          <a:p>
            <a:pPr lvl="1"/>
            <a:r>
              <a:rPr lang="en-US" dirty="0"/>
              <a:t>If you don’t have knowledge, keep your mouth SHUT.</a:t>
            </a:r>
          </a:p>
          <a:p>
            <a:pPr lvl="2"/>
            <a:r>
              <a:rPr lang="en-US" dirty="0"/>
              <a:t>At work. With your friends. In your marriage. In your church</a:t>
            </a:r>
            <a:r>
              <a:rPr lang="en-US" dirty="0" smtClean="0"/>
              <a:t>!</a:t>
            </a:r>
          </a:p>
          <a:p>
            <a:pPr lvl="2"/>
            <a:r>
              <a:rPr lang="en-US" dirty="0" smtClean="0"/>
              <a:t>Shut your mouth, and listen!</a:t>
            </a:r>
            <a:endParaRPr lang="en-US" dirty="0"/>
          </a:p>
          <a:p>
            <a:pPr lvl="1"/>
            <a:r>
              <a:rPr lang="en-US" dirty="0" smtClean="0"/>
              <a:t>The more you talk, the more chance that people </a:t>
            </a:r>
            <a:r>
              <a:rPr lang="en-US" dirty="0"/>
              <a:t>are going to </a:t>
            </a:r>
            <a:r>
              <a:rPr lang="en-US" dirty="0" smtClean="0"/>
              <a:t>count you a fool.</a:t>
            </a:r>
            <a:endParaRPr lang="en-US" dirty="0"/>
          </a:p>
          <a:p>
            <a:pPr lvl="1"/>
            <a:r>
              <a:rPr lang="en-US" dirty="0"/>
              <a:t>Ask questions, and listen.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6044640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Ecclesiastes 10:14  </a:t>
            </a:r>
            <a:r>
              <a:rPr lang="en-US" u="sng" dirty="0"/>
              <a:t>A fool also is full of words</a:t>
            </a:r>
            <a:r>
              <a:rPr lang="en-US" dirty="0"/>
              <a:t>: a man cannot tell what shall be; and what shall be after him, who can tell him?</a:t>
            </a:r>
          </a:p>
          <a:p>
            <a:pPr lvl="1"/>
            <a:r>
              <a:rPr lang="en-US" dirty="0"/>
              <a:t>You want to make someone look foolish, then get them </a:t>
            </a:r>
            <a:r>
              <a:rPr lang="en-US" dirty="0" smtClean="0"/>
              <a:t>talking.</a:t>
            </a:r>
          </a:p>
          <a:p>
            <a:pPr lvl="1"/>
            <a:r>
              <a:rPr lang="en-US" dirty="0" smtClean="0"/>
              <a:t>Politicians train to be careful with their mouths.</a:t>
            </a:r>
          </a:p>
          <a:p>
            <a:r>
              <a:rPr lang="en-US" dirty="0" smtClean="0"/>
              <a:t>Ecclesiastes </a:t>
            </a:r>
            <a:r>
              <a:rPr lang="en-US" dirty="0"/>
              <a:t>5:2-3  Be not rash with thy mouth, and let not thine heart be hasty to utter any thing before God: for God is in heaven, and thou upon earth: therefore </a:t>
            </a:r>
            <a:r>
              <a:rPr lang="en-US" b="1" u="sng" dirty="0"/>
              <a:t>let thy words be few</a:t>
            </a:r>
            <a:r>
              <a:rPr lang="en-US" dirty="0"/>
              <a:t>.  3  For a dream cometh through the multitude of business; and </a:t>
            </a:r>
            <a:r>
              <a:rPr lang="en-US" u="sng" dirty="0"/>
              <a:t>a fool's voice is known by multitude of words</a:t>
            </a:r>
            <a:r>
              <a:rPr lang="en-US" dirty="0"/>
              <a:t>.</a:t>
            </a:r>
          </a:p>
          <a:p>
            <a:pPr lvl="1"/>
            <a:r>
              <a:rPr lang="en-US" dirty="0"/>
              <a:t>You’re talking is not only going to get yourself in trouble here on Earth, but before God in heaven too.</a:t>
            </a:r>
          </a:p>
          <a:p>
            <a:pPr lvl="1"/>
            <a:r>
              <a:rPr lang="en-US" dirty="0" smtClean="0"/>
              <a:t>Stop Talking. Let </a:t>
            </a:r>
            <a:r>
              <a:rPr lang="en-US" dirty="0"/>
              <a:t>thy words be few</a:t>
            </a:r>
            <a:r>
              <a:rPr lang="en-US" dirty="0" smtClean="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18561004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53996"/>
            <a:ext cx="10515600" cy="6053666"/>
          </a:xfrm>
        </p:spPr>
        <p:txBody>
          <a:bodyPr/>
          <a:lstStyle/>
          <a:p>
            <a:pPr marL="0" indent="0">
              <a:buNone/>
            </a:pPr>
            <a:r>
              <a:rPr lang="en-US" b="1" u="sng" dirty="0">
                <a:solidFill>
                  <a:schemeClr val="tx1">
                    <a:lumMod val="65000"/>
                    <a:lumOff val="35000"/>
                  </a:schemeClr>
                </a:solidFill>
              </a:rPr>
              <a:t>Listen for the </a:t>
            </a:r>
            <a:r>
              <a:rPr lang="en-US" b="1" u="sng" dirty="0" smtClean="0">
                <a:solidFill>
                  <a:schemeClr val="tx1">
                    <a:lumMod val="65000"/>
                    <a:lumOff val="35000"/>
                  </a:schemeClr>
                </a:solidFill>
              </a:rPr>
              <a:t>Whole Story</a:t>
            </a:r>
            <a:endParaRPr lang="en-US" dirty="0">
              <a:solidFill>
                <a:schemeClr val="tx1">
                  <a:lumMod val="65000"/>
                  <a:lumOff val="35000"/>
                </a:schemeClr>
              </a:solidFill>
            </a:endParaRPr>
          </a:p>
          <a:p>
            <a:r>
              <a:rPr lang="en-US" dirty="0"/>
              <a:t>Proverbs 18:13  He that </a:t>
            </a:r>
            <a:r>
              <a:rPr lang="en-US" dirty="0" err="1"/>
              <a:t>answereth</a:t>
            </a:r>
            <a:r>
              <a:rPr lang="en-US" dirty="0"/>
              <a:t> a matter before he </a:t>
            </a:r>
            <a:r>
              <a:rPr lang="en-US" dirty="0" err="1"/>
              <a:t>heareth</a:t>
            </a:r>
            <a:r>
              <a:rPr lang="en-US" dirty="0"/>
              <a:t> it, it is folly and shame unto him.</a:t>
            </a:r>
          </a:p>
          <a:p>
            <a:pPr lvl="1"/>
            <a:r>
              <a:rPr lang="en-US" dirty="0" smtClean="0"/>
              <a:t>We answer matters before we really hear (understand) them.</a:t>
            </a:r>
          </a:p>
          <a:p>
            <a:pPr lvl="2"/>
            <a:r>
              <a:rPr lang="en-US" dirty="0" smtClean="0"/>
              <a:t>I argued ___ until I knew/saw ____.</a:t>
            </a:r>
          </a:p>
          <a:p>
            <a:pPr lvl="1"/>
            <a:r>
              <a:rPr lang="en-US" dirty="0"/>
              <a:t>Just like a jury is not permitted to speak, they need to listen.</a:t>
            </a:r>
          </a:p>
          <a:p>
            <a:pPr lvl="1"/>
            <a:r>
              <a:rPr lang="en-US" dirty="0" smtClean="0"/>
              <a:t>Always </a:t>
            </a:r>
            <a:r>
              <a:rPr lang="en-US" dirty="0"/>
              <a:t>listen before you speak.</a:t>
            </a:r>
          </a:p>
          <a:p>
            <a:r>
              <a:rPr lang="en-US" dirty="0"/>
              <a:t>John 8:17  It is also </a:t>
            </a:r>
            <a:r>
              <a:rPr lang="en-US" u="sng" dirty="0"/>
              <a:t>written in your law</a:t>
            </a:r>
            <a:r>
              <a:rPr lang="en-US" dirty="0"/>
              <a:t>, that the testimony of two men is true.</a:t>
            </a:r>
          </a:p>
          <a:p>
            <a:pPr lvl="1"/>
            <a:r>
              <a:rPr lang="en-US" dirty="0" smtClean="0"/>
              <a:t>Also, don’t </a:t>
            </a:r>
            <a:r>
              <a:rPr lang="en-US" dirty="0"/>
              <a:t>listen to just one person. Or even just one side of the story</a:t>
            </a:r>
            <a:r>
              <a:rPr lang="en-US" dirty="0" smtClean="0"/>
              <a:t>.</a:t>
            </a:r>
          </a:p>
          <a:p>
            <a:r>
              <a:rPr lang="en-US" dirty="0"/>
              <a:t>Deuteronomy 19:15  </a:t>
            </a:r>
            <a:r>
              <a:rPr lang="en-US" u="sng" dirty="0"/>
              <a:t>One witness shall not rise up against a man</a:t>
            </a:r>
            <a:r>
              <a:rPr lang="en-US" dirty="0"/>
              <a:t> for any iniquity, or for any sin, in any sin that he </a:t>
            </a:r>
            <a:r>
              <a:rPr lang="en-US" dirty="0" err="1"/>
              <a:t>sinneth</a:t>
            </a:r>
            <a:r>
              <a:rPr lang="en-US" dirty="0"/>
              <a:t>: at the mouth of </a:t>
            </a:r>
            <a:r>
              <a:rPr lang="en-US" u="sng" dirty="0"/>
              <a:t>two witnesses</a:t>
            </a:r>
            <a:r>
              <a:rPr lang="en-US" dirty="0"/>
              <a:t>, or at the mouth of </a:t>
            </a:r>
            <a:r>
              <a:rPr lang="en-US" u="sng" dirty="0"/>
              <a:t>three witnesses</a:t>
            </a:r>
            <a:r>
              <a:rPr lang="en-US" dirty="0"/>
              <a:t>, shall the matter be established</a:t>
            </a:r>
            <a:r>
              <a:rPr lang="en-US" dirty="0" smtClean="0"/>
              <a:t>.</a:t>
            </a:r>
          </a:p>
          <a:p>
            <a:pPr lvl="1"/>
            <a:r>
              <a:rPr lang="en-US" dirty="0" smtClean="0"/>
              <a:t>They need to be WITNESSES! They need to SEE the evil! OJ would have walked in the OT.</a:t>
            </a:r>
          </a:p>
          <a:p>
            <a:pPr lvl="1"/>
            <a:r>
              <a:rPr lang="en-US" dirty="0" smtClean="0"/>
              <a:t>You need MORE THAN ONE source!</a:t>
            </a:r>
          </a:p>
          <a:p>
            <a:pPr lvl="1"/>
            <a:r>
              <a:rPr lang="en-US" dirty="0" smtClean="0"/>
              <a:t>And, they need to agree!</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8616420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Listen to </a:t>
            </a:r>
            <a:r>
              <a:rPr lang="en-US" b="1" u="sng" dirty="0">
                <a:solidFill>
                  <a:schemeClr val="tx1">
                    <a:lumMod val="65000"/>
                    <a:lumOff val="35000"/>
                  </a:schemeClr>
                </a:solidFill>
              </a:rPr>
              <a:t>Instruction/Correction</a:t>
            </a:r>
            <a:endParaRPr lang="en-US" dirty="0">
              <a:solidFill>
                <a:schemeClr val="tx1">
                  <a:lumMod val="65000"/>
                  <a:lumOff val="35000"/>
                </a:schemeClr>
              </a:solidFill>
            </a:endParaRPr>
          </a:p>
          <a:p>
            <a:r>
              <a:rPr lang="en-US" dirty="0"/>
              <a:t>Jeremiah 5:3-4  O LORD, are not thine eyes upon the truth? thou hast stricken them, but they have not grieved; thou hast consumed them, but they have </a:t>
            </a:r>
            <a:r>
              <a:rPr lang="en-US" u="sng" dirty="0"/>
              <a:t>refused to receive correction</a:t>
            </a:r>
            <a:r>
              <a:rPr lang="en-US" dirty="0"/>
              <a:t>: they have made their faces harder than a rock; they have refused to return.  4  Therefore I said, Surely these are poor; they are foolish: for they know not </a:t>
            </a:r>
            <a:r>
              <a:rPr lang="en-US" u="sng" dirty="0"/>
              <a:t>the way of the LORD</a:t>
            </a:r>
            <a:r>
              <a:rPr lang="en-US" dirty="0"/>
              <a:t>, nor the judgment of their God.</a:t>
            </a:r>
          </a:p>
          <a:p>
            <a:pPr lvl="1"/>
            <a:r>
              <a:rPr lang="en-US" dirty="0"/>
              <a:t>Receiving correction, being wrong and then turning to the truth.</a:t>
            </a:r>
          </a:p>
          <a:p>
            <a:pPr lvl="1"/>
            <a:r>
              <a:rPr lang="en-US" dirty="0"/>
              <a:t>That is the way of the Lord. His way of dealing with us.</a:t>
            </a:r>
          </a:p>
          <a:p>
            <a:pPr lvl="1"/>
            <a:r>
              <a:rPr lang="en-US" dirty="0"/>
              <a:t>But it hurts to admit we are wrong.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4157806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13:18  Poverty and shame shall be to </a:t>
            </a:r>
            <a:r>
              <a:rPr lang="en-US" b="1" u="sng" dirty="0"/>
              <a:t>him that </a:t>
            </a:r>
            <a:r>
              <a:rPr lang="en-US" b="1" u="sng" dirty="0" err="1"/>
              <a:t>refuseth</a:t>
            </a:r>
            <a:r>
              <a:rPr lang="en-US" b="1" u="sng" dirty="0"/>
              <a:t> instruction</a:t>
            </a:r>
            <a:r>
              <a:rPr lang="en-US" dirty="0"/>
              <a:t>: but he that </a:t>
            </a:r>
            <a:r>
              <a:rPr lang="en-US" dirty="0" err="1"/>
              <a:t>regardeth</a:t>
            </a:r>
            <a:r>
              <a:rPr lang="en-US" dirty="0"/>
              <a:t> reproof shall be </a:t>
            </a:r>
            <a:r>
              <a:rPr lang="en-US" dirty="0" err="1"/>
              <a:t>honoured</a:t>
            </a:r>
            <a:r>
              <a:rPr lang="en-US" dirty="0"/>
              <a:t>.</a:t>
            </a:r>
          </a:p>
          <a:p>
            <a:pPr lvl="1"/>
            <a:r>
              <a:rPr lang="en-US" dirty="0"/>
              <a:t>Remember who you are. You are a human. You are subject to being wrong.</a:t>
            </a:r>
          </a:p>
          <a:p>
            <a:pPr lvl="1"/>
            <a:r>
              <a:rPr lang="en-US" dirty="0"/>
              <a:t>You might be wrong about the truth of a situation. You might not have the whole story. You might be missing a large piece of information.</a:t>
            </a:r>
          </a:p>
          <a:p>
            <a:pPr lvl="1"/>
            <a:r>
              <a:rPr lang="en-US" dirty="0"/>
              <a:t>You </a:t>
            </a:r>
            <a:r>
              <a:rPr lang="en-US" dirty="0" smtClean="0"/>
              <a:t>may </a:t>
            </a:r>
            <a:r>
              <a:rPr lang="en-US" dirty="0"/>
              <a:t>be wrong </a:t>
            </a:r>
            <a:r>
              <a:rPr lang="en-US" dirty="0" smtClean="0"/>
              <a:t>about ____, because you aren’t aware of ___. </a:t>
            </a:r>
            <a:endParaRPr lang="en-US" dirty="0"/>
          </a:p>
          <a:p>
            <a:pPr lvl="1"/>
            <a:r>
              <a:rPr lang="en-US" dirty="0" smtClean="0"/>
              <a:t>If </a:t>
            </a:r>
            <a:r>
              <a:rPr lang="en-US" dirty="0"/>
              <a:t>you aren’t willing to listen to correction and </a:t>
            </a:r>
            <a:r>
              <a:rPr lang="en-US" dirty="0" smtClean="0"/>
              <a:t>instruction, </a:t>
            </a:r>
            <a:r>
              <a:rPr lang="en-US" dirty="0"/>
              <a:t>you will be ashamed</a:t>
            </a:r>
            <a:r>
              <a:rPr lang="en-US" dirty="0" smtClean="0"/>
              <a:t>.</a:t>
            </a:r>
          </a:p>
          <a:p>
            <a:r>
              <a:rPr lang="en-US" dirty="0"/>
              <a:t>Proverbs 15:10  Correction is grievous unto him that </a:t>
            </a:r>
            <a:r>
              <a:rPr lang="en-US" dirty="0" err="1"/>
              <a:t>forsaketh</a:t>
            </a:r>
            <a:r>
              <a:rPr lang="en-US" dirty="0"/>
              <a:t> the way: and he that </a:t>
            </a:r>
            <a:r>
              <a:rPr lang="en-US" dirty="0" err="1"/>
              <a:t>hateth</a:t>
            </a:r>
            <a:r>
              <a:rPr lang="en-US" dirty="0"/>
              <a:t> reproof </a:t>
            </a:r>
            <a:r>
              <a:rPr lang="en-US" u="sng" dirty="0"/>
              <a:t>shall die</a:t>
            </a:r>
            <a:r>
              <a:rPr lang="en-US" dirty="0" smtClean="0"/>
              <a:t>.</a:t>
            </a:r>
          </a:p>
          <a:p>
            <a:pPr lvl="1"/>
            <a:r>
              <a:rPr lang="en-US" dirty="0" smtClean="0"/>
              <a:t>I believed ____ until I knew ____.</a:t>
            </a:r>
          </a:p>
          <a:p>
            <a:pPr lvl="1"/>
            <a:r>
              <a:rPr lang="en-US" dirty="0" smtClean="0"/>
              <a:t>You need to be corrected!</a:t>
            </a:r>
          </a:p>
          <a:p>
            <a:pPr lvl="1"/>
            <a:r>
              <a:rPr lang="en-US" dirty="0" smtClean="0"/>
              <a:t>Foolish: Knowing the truth, but believing the lie.</a:t>
            </a:r>
            <a:endParaRPr lang="en-US" dirty="0"/>
          </a:p>
          <a:p>
            <a:r>
              <a:rPr lang="en-US" dirty="0"/>
              <a:t>Proverbs 3:11-12  My son, despise not the chastening of the LORD; </a:t>
            </a:r>
            <a:r>
              <a:rPr lang="en-US" u="sng" dirty="0"/>
              <a:t>neither be weary of his correction</a:t>
            </a:r>
            <a:r>
              <a:rPr lang="en-US" dirty="0"/>
              <a:t>:  12  For </a:t>
            </a:r>
            <a:r>
              <a:rPr lang="en-US" u="sng" dirty="0"/>
              <a:t>whom the LORD </a:t>
            </a:r>
            <a:r>
              <a:rPr lang="en-US" u="sng" dirty="0" err="1"/>
              <a:t>loveth</a:t>
            </a:r>
            <a:r>
              <a:rPr lang="en-US" u="sng" dirty="0"/>
              <a:t> he </a:t>
            </a:r>
            <a:r>
              <a:rPr lang="en-US" u="sng" dirty="0" err="1"/>
              <a:t>correcteth</a:t>
            </a:r>
            <a:r>
              <a:rPr lang="en-US" dirty="0"/>
              <a:t>; even as a father the son in whom he </a:t>
            </a:r>
            <a:r>
              <a:rPr lang="en-US" dirty="0" err="1"/>
              <a:t>delighteth</a:t>
            </a:r>
            <a:r>
              <a:rPr lang="en-US" dirty="0"/>
              <a:t>.</a:t>
            </a:r>
          </a:p>
          <a:p>
            <a:pPr lvl="1"/>
            <a:r>
              <a:rPr lang="en-US" dirty="0" smtClean="0"/>
              <a:t>You are going to be WRONG, you are going to have missing/bad information.</a:t>
            </a:r>
          </a:p>
          <a:p>
            <a:pPr lvl="1"/>
            <a:r>
              <a:rPr lang="en-US" dirty="0" smtClean="0"/>
              <a:t>You need to be receptive to correction!</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46</a:t>
            </a:fld>
            <a:endParaRPr lang="en-US"/>
          </a:p>
        </p:txBody>
      </p:sp>
    </p:spTree>
    <p:extLst>
      <p:ext uri="{BB962C8B-B14F-4D97-AF65-F5344CB8AC3E}">
        <p14:creationId xmlns:p14="http://schemas.microsoft.com/office/powerpoint/2010/main" val="29081443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15:12  A scorner </a:t>
            </a:r>
            <a:r>
              <a:rPr lang="en-US" dirty="0" err="1"/>
              <a:t>loveth</a:t>
            </a:r>
            <a:r>
              <a:rPr lang="en-US" dirty="0"/>
              <a:t> not one that </a:t>
            </a:r>
            <a:r>
              <a:rPr lang="en-US" dirty="0" err="1"/>
              <a:t>reproveth</a:t>
            </a:r>
            <a:r>
              <a:rPr lang="en-US" dirty="0"/>
              <a:t> him: neither will he go unto the wise.</a:t>
            </a:r>
          </a:p>
          <a:p>
            <a:pPr lvl="1"/>
            <a:r>
              <a:rPr lang="en-US" dirty="0"/>
              <a:t>When someone is trying to enlighten you, to instruct you, and you won’t listen, when you stop your ears, and even hate them for it, you’re just a fool.</a:t>
            </a:r>
          </a:p>
          <a:p>
            <a:r>
              <a:rPr lang="en-US" dirty="0" smtClean="0"/>
              <a:t>Proverbs </a:t>
            </a:r>
            <a:r>
              <a:rPr lang="en-US" dirty="0"/>
              <a:t>5:11-13  And thou mourn at the last, when thy flesh and thy body are consumed,  12  And say, </a:t>
            </a:r>
            <a:r>
              <a:rPr lang="en-US" u="sng" dirty="0"/>
              <a:t>How have I hated instruction</a:t>
            </a:r>
            <a:r>
              <a:rPr lang="en-US" dirty="0"/>
              <a:t>, and my heart </a:t>
            </a:r>
            <a:r>
              <a:rPr lang="en-US" u="sng" dirty="0"/>
              <a:t>despised reproof</a:t>
            </a:r>
            <a:r>
              <a:rPr lang="en-US" dirty="0"/>
              <a:t>;  13  And have not obeyed the voice of my teachers, </a:t>
            </a:r>
            <a:r>
              <a:rPr lang="en-US" u="sng" dirty="0"/>
              <a:t>nor inclined mine ear to them that instructed me</a:t>
            </a:r>
            <a:r>
              <a:rPr lang="en-US" dirty="0"/>
              <a:t>!</a:t>
            </a:r>
          </a:p>
          <a:p>
            <a:r>
              <a:rPr lang="en-US" dirty="0"/>
              <a:t>Revelation 3:19  </a:t>
            </a:r>
            <a:r>
              <a:rPr lang="en-US" u="sng" dirty="0"/>
              <a:t>As many as I love, I rebuke and chasten</a:t>
            </a:r>
            <a:r>
              <a:rPr lang="en-US" dirty="0"/>
              <a:t>: be zealous therefore, and repent.</a:t>
            </a:r>
          </a:p>
          <a:p>
            <a:pPr lvl="1"/>
            <a:r>
              <a:rPr lang="en-US" dirty="0"/>
              <a:t>We need to instruct and rebuke IN LOVE.</a:t>
            </a:r>
          </a:p>
          <a:p>
            <a:pPr lvl="1"/>
            <a:r>
              <a:rPr lang="en-US" dirty="0"/>
              <a:t>And we need to listen to rebuke and instruction, because instruction IS love</a:t>
            </a:r>
            <a:r>
              <a:rPr lang="en-US" dirty="0" smtClean="0"/>
              <a:t>.</a:t>
            </a:r>
          </a:p>
          <a:p>
            <a:pPr lvl="1"/>
            <a:r>
              <a:rPr lang="en-US" dirty="0" smtClean="0"/>
              <a:t>Reproof and correction are the way of the Lord.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47</a:t>
            </a:fld>
            <a:endParaRPr lang="en-US"/>
          </a:p>
        </p:txBody>
      </p:sp>
    </p:spTree>
    <p:extLst>
      <p:ext uri="{BB962C8B-B14F-4D97-AF65-F5344CB8AC3E}">
        <p14:creationId xmlns:p14="http://schemas.microsoft.com/office/powerpoint/2010/main" val="7494547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8:33  </a:t>
            </a:r>
            <a:r>
              <a:rPr lang="en-US" u="sng" dirty="0"/>
              <a:t>Hear instruction</a:t>
            </a:r>
            <a:r>
              <a:rPr lang="en-US" dirty="0"/>
              <a:t>, and be wise, and </a:t>
            </a:r>
            <a:r>
              <a:rPr lang="en-US" u="sng" dirty="0"/>
              <a:t>refuse it not</a:t>
            </a:r>
            <a:r>
              <a:rPr lang="en-US" dirty="0"/>
              <a:t>.</a:t>
            </a:r>
          </a:p>
          <a:p>
            <a:pPr lvl="1"/>
            <a:r>
              <a:rPr lang="en-US" dirty="0"/>
              <a:t>Who wrote this?</a:t>
            </a:r>
          </a:p>
          <a:p>
            <a:r>
              <a:rPr lang="en-US" dirty="0"/>
              <a:t>Proverbs 23:19  </a:t>
            </a:r>
            <a:r>
              <a:rPr lang="en-US" b="1" u="sng" dirty="0"/>
              <a:t>Hear thou</a:t>
            </a:r>
            <a:r>
              <a:rPr lang="en-US" dirty="0"/>
              <a:t>, my son, and be wise, and guide thine heart in the way.</a:t>
            </a:r>
          </a:p>
          <a:p>
            <a:r>
              <a:rPr lang="en-US" dirty="0" smtClean="0"/>
              <a:t>James </a:t>
            </a:r>
            <a:r>
              <a:rPr lang="en-US" dirty="0"/>
              <a:t>1:19-20  Wherefore, my beloved brethren, let every man </a:t>
            </a:r>
            <a:r>
              <a:rPr lang="en-US" b="1" u="sng" dirty="0"/>
              <a:t>be swift to hear</a:t>
            </a:r>
            <a:r>
              <a:rPr lang="en-US" u="sng" dirty="0"/>
              <a:t>,</a:t>
            </a:r>
            <a:r>
              <a:rPr lang="en-US" dirty="0"/>
              <a:t> </a:t>
            </a:r>
            <a:r>
              <a:rPr lang="en-US" u="sng" dirty="0"/>
              <a:t>slow to speak</a:t>
            </a:r>
            <a:r>
              <a:rPr lang="en-US" dirty="0"/>
              <a:t>, </a:t>
            </a:r>
            <a:r>
              <a:rPr lang="en-US" u="sng" dirty="0"/>
              <a:t>slow to wrath</a:t>
            </a:r>
            <a:r>
              <a:rPr lang="en-US" dirty="0"/>
              <a:t>:  </a:t>
            </a:r>
          </a:p>
          <a:p>
            <a:pPr lvl="1"/>
            <a:r>
              <a:rPr lang="en-US" dirty="0"/>
              <a:t>Everyone wants to be the fixer.</a:t>
            </a:r>
          </a:p>
          <a:p>
            <a:pPr lvl="1"/>
            <a:r>
              <a:rPr lang="en-US" dirty="0"/>
              <a:t>Everyone wants to give the great speech and explain their side.</a:t>
            </a:r>
          </a:p>
          <a:p>
            <a:pPr lvl="1"/>
            <a:r>
              <a:rPr lang="en-US" dirty="0"/>
              <a:t>Everyone wants to chime in with their two cents, piece of the picture, or their own advice.</a:t>
            </a:r>
          </a:p>
          <a:p>
            <a:pPr lvl="1"/>
            <a:r>
              <a:rPr lang="en-US" dirty="0"/>
              <a:t>Stop speaking! Instead listen.</a:t>
            </a:r>
          </a:p>
          <a:p>
            <a:pPr lvl="1"/>
            <a:r>
              <a:rPr lang="en-US" dirty="0" smtClean="0"/>
              <a:t>Shut your mouth, and listen.</a:t>
            </a:r>
          </a:p>
          <a:p>
            <a:pPr lvl="1"/>
            <a:r>
              <a:rPr lang="en-US" dirty="0" smtClean="0"/>
              <a:t>Don’t just listen for what you want to hear!</a:t>
            </a:r>
          </a:p>
          <a:p>
            <a:pPr lvl="2"/>
            <a:r>
              <a:rPr lang="en-US" dirty="0" smtClean="0"/>
              <a:t>Sometimes what you think or what you hear first before hearing the whole story, is wrong.</a:t>
            </a:r>
          </a:p>
          <a:p>
            <a:pPr lvl="2"/>
            <a:r>
              <a:rPr lang="en-US" dirty="0" smtClean="0"/>
              <a:t>Sometimes you need to be corrected!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39823517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err="1" smtClean="0">
                <a:solidFill>
                  <a:schemeClr val="tx1">
                    <a:lumMod val="65000"/>
                    <a:lumOff val="35000"/>
                  </a:schemeClr>
                </a:solidFill>
              </a:rPr>
              <a:t>Stubborness</a:t>
            </a:r>
            <a:endParaRPr lang="en-US" dirty="0" smtClean="0">
              <a:solidFill>
                <a:schemeClr val="tx1">
                  <a:lumMod val="65000"/>
                  <a:lumOff val="35000"/>
                </a:schemeClr>
              </a:solidFill>
            </a:endParaRPr>
          </a:p>
          <a:p>
            <a:r>
              <a:rPr lang="en-US" dirty="0"/>
              <a:t>Deuteronomy 21:18-19, 21  If a man have a </a:t>
            </a:r>
            <a:r>
              <a:rPr lang="en-US" u="sng" dirty="0"/>
              <a:t>stubborn</a:t>
            </a:r>
            <a:r>
              <a:rPr lang="en-US" dirty="0"/>
              <a:t> and rebellious son, which will not obey the voice of his father, or the voice of his mother, and that, when they have chastened him, will not hearken unto them:  19  Then shall his father and his mother lay hold on him, and bring him out unto the elders of his city, and unto the gate of his place;  21  And all the men of his city shall stone him with stones, that he die: so shalt thou put evil away from among you; and all Israel shall hear, and fear</a:t>
            </a:r>
            <a:r>
              <a:rPr lang="en-US" dirty="0" smtClean="0"/>
              <a:t>.</a:t>
            </a:r>
          </a:p>
          <a:p>
            <a:pPr lvl="1"/>
            <a:r>
              <a:rPr lang="en-US" dirty="0"/>
              <a:t>Stubborn is only in the Bible 5 times. It is never used in a good way.</a:t>
            </a:r>
          </a:p>
          <a:p>
            <a:pPr lvl="1"/>
            <a:r>
              <a:rPr lang="en-US" dirty="0"/>
              <a:t>A stubborn man is someone that won’t change and won’t listen: I’m right, you’re wrong!</a:t>
            </a:r>
          </a:p>
          <a:p>
            <a:r>
              <a:rPr lang="en-US" dirty="0" smtClean="0"/>
              <a:t>Proverbs </a:t>
            </a:r>
            <a:r>
              <a:rPr lang="en-US" dirty="0"/>
              <a:t>7:10-11  And, behold, there met him a woman with the attire of an harlot, and </a:t>
            </a:r>
            <a:r>
              <a:rPr lang="en-US" dirty="0" err="1"/>
              <a:t>subtil</a:t>
            </a:r>
            <a:r>
              <a:rPr lang="en-US" dirty="0"/>
              <a:t> of heart.  11  (</a:t>
            </a:r>
            <a:r>
              <a:rPr lang="en-US" u="sng" dirty="0"/>
              <a:t>She is loud and stubborn</a:t>
            </a:r>
            <a:r>
              <a:rPr lang="en-US" dirty="0"/>
              <a:t>; her feet abide not in her house:</a:t>
            </a:r>
          </a:p>
          <a:p>
            <a:pPr lvl="1"/>
            <a:r>
              <a:rPr lang="en-US" dirty="0" smtClean="0"/>
              <a:t>That’s </a:t>
            </a:r>
            <a:r>
              <a:rPr lang="en-US" dirty="0"/>
              <a:t>not what God wants you to be.</a:t>
            </a:r>
          </a:p>
          <a:p>
            <a:pPr lvl="1"/>
            <a:r>
              <a:rPr lang="en-US" dirty="0"/>
              <a:t>Is it good to be proud?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49</a:t>
            </a:fld>
            <a:endParaRPr lang="en-US"/>
          </a:p>
        </p:txBody>
      </p:sp>
    </p:spTree>
    <p:extLst>
      <p:ext uri="{BB962C8B-B14F-4D97-AF65-F5344CB8AC3E}">
        <p14:creationId xmlns:p14="http://schemas.microsoft.com/office/powerpoint/2010/main" val="32843672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16:5  </a:t>
            </a:r>
            <a:r>
              <a:rPr lang="en-US" u="sng" dirty="0"/>
              <a:t>Every one that is proud in heart is an abomination to the LORD</a:t>
            </a:r>
            <a:r>
              <a:rPr lang="en-US" dirty="0"/>
              <a:t>: though hand join in hand, </a:t>
            </a:r>
            <a:r>
              <a:rPr lang="en-US" u="sng" dirty="0"/>
              <a:t>he shall not be unpunished</a:t>
            </a:r>
            <a:r>
              <a:rPr lang="en-US" dirty="0"/>
              <a:t>.</a:t>
            </a:r>
          </a:p>
          <a:p>
            <a:pPr lvl="1"/>
            <a:r>
              <a:rPr lang="en-US" dirty="0"/>
              <a:t>You will be </a:t>
            </a:r>
            <a:r>
              <a:rPr lang="en-US" dirty="0" smtClean="0"/>
              <a:t>punished for your pride.</a:t>
            </a:r>
          </a:p>
          <a:p>
            <a:pPr lvl="1"/>
            <a:r>
              <a:rPr lang="en-US" dirty="0" smtClean="0"/>
              <a:t>Though </a:t>
            </a:r>
            <a:r>
              <a:rPr lang="en-US" dirty="0"/>
              <a:t>others pray for you. Though the whole country join hands for you. </a:t>
            </a:r>
          </a:p>
          <a:p>
            <a:pPr lvl="1"/>
            <a:r>
              <a:rPr lang="en-US" dirty="0"/>
              <a:t>Do NOT be proud or stubborn in your views, stances, opinions</a:t>
            </a:r>
            <a:r>
              <a:rPr lang="en-US" dirty="0" smtClean="0"/>
              <a:t>.</a:t>
            </a:r>
          </a:p>
          <a:p>
            <a:pPr lvl="1"/>
            <a:r>
              <a:rPr lang="en-US" dirty="0" smtClean="0"/>
              <a:t>Always </a:t>
            </a:r>
            <a:r>
              <a:rPr lang="en-US" u="sng" dirty="0"/>
              <a:t>listen</a:t>
            </a:r>
            <a:r>
              <a:rPr lang="en-US" dirty="0"/>
              <a:t> to instruction.</a:t>
            </a:r>
          </a:p>
          <a:p>
            <a:pPr lvl="1"/>
            <a:r>
              <a:rPr lang="en-US" dirty="0"/>
              <a:t>Chuck Burke as an example: </a:t>
            </a:r>
          </a:p>
          <a:p>
            <a:pPr lvl="2"/>
            <a:r>
              <a:rPr lang="en-US" dirty="0" smtClean="0"/>
              <a:t>General case: Why </a:t>
            </a:r>
            <a:r>
              <a:rPr lang="en-US" dirty="0"/>
              <a:t>does Chuck Burke have a </a:t>
            </a:r>
            <a:r>
              <a:rPr lang="en-US" dirty="0" smtClean="0"/>
              <a:t>deep </a:t>
            </a:r>
            <a:r>
              <a:rPr lang="en-US" dirty="0"/>
              <a:t>understanding of scripture?</a:t>
            </a:r>
          </a:p>
          <a:p>
            <a:pPr lvl="2"/>
            <a:r>
              <a:rPr lang="en-US" dirty="0"/>
              <a:t>Specific case: </a:t>
            </a:r>
            <a:r>
              <a:rPr lang="en-US" dirty="0" smtClean="0"/>
              <a:t>controversial situation – I talked/accused, he listened</a:t>
            </a:r>
            <a:r>
              <a:rPr lang="en-US" dirty="0"/>
              <a:t>, then talked from experience.</a:t>
            </a:r>
          </a:p>
          <a:p>
            <a:pPr lvl="1"/>
            <a:r>
              <a:rPr lang="en-US" dirty="0"/>
              <a:t>We need to listen, spare our words, and speak wisely.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Tree>
    <p:extLst>
      <p:ext uri="{BB962C8B-B14F-4D97-AF65-F5344CB8AC3E}">
        <p14:creationId xmlns:p14="http://schemas.microsoft.com/office/powerpoint/2010/main" val="39182760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
        <p:nvSpPr>
          <p:cNvPr id="5" name="Content Placeholder 1"/>
          <p:cNvSpPr txBox="1">
            <a:spLocks/>
          </p:cNvSpPr>
          <p:nvPr/>
        </p:nvSpPr>
        <p:spPr>
          <a:xfrm>
            <a:off x="838200"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arenR"/>
            </a:pPr>
            <a:r>
              <a:rPr lang="en-US" dirty="0" smtClean="0">
                <a:solidFill>
                  <a:schemeClr val="tx1">
                    <a:lumMod val="65000"/>
                    <a:lumOff val="35000"/>
                  </a:schemeClr>
                </a:solidFill>
              </a:rPr>
              <a:t>Don’t Strive, Don’t Fight</a:t>
            </a:r>
          </a:p>
          <a:p>
            <a:pPr marL="514350" indent="-514350">
              <a:buFont typeface="Arial" panose="020B0604020202020204" pitchFamily="34" charset="0"/>
              <a:buAutoNum type="arabicParenR"/>
            </a:pPr>
            <a:r>
              <a:rPr lang="en-US" dirty="0" smtClean="0">
                <a:solidFill>
                  <a:schemeClr val="tx1">
                    <a:lumMod val="65000"/>
                    <a:lumOff val="35000"/>
                  </a:schemeClr>
                </a:solidFill>
              </a:rPr>
              <a:t>Love, Don’t Hate/Envy</a:t>
            </a:r>
          </a:p>
          <a:p>
            <a:pPr marL="514350" indent="-514350">
              <a:buFont typeface="Arial" panose="020B0604020202020204" pitchFamily="34" charset="0"/>
              <a:buAutoNum type="arabicParenR"/>
            </a:pPr>
            <a:r>
              <a:rPr lang="en-US" dirty="0" smtClean="0">
                <a:solidFill>
                  <a:schemeClr val="tx1">
                    <a:lumMod val="65000"/>
                    <a:lumOff val="35000"/>
                  </a:schemeClr>
                </a:solidFill>
              </a:rPr>
              <a:t>Don’t be Angry Without a Cause</a:t>
            </a:r>
          </a:p>
          <a:p>
            <a:pPr marL="514350" indent="-514350">
              <a:buFont typeface="Arial" panose="020B0604020202020204" pitchFamily="34" charset="0"/>
              <a:buAutoNum type="arabicParenR"/>
            </a:pPr>
            <a:r>
              <a:rPr lang="en-US" dirty="0" smtClean="0">
                <a:solidFill>
                  <a:schemeClr val="tx1">
                    <a:lumMod val="65000"/>
                    <a:lumOff val="35000"/>
                  </a:schemeClr>
                </a:solidFill>
              </a:rPr>
              <a:t>Be Slow to Wrath</a:t>
            </a:r>
          </a:p>
          <a:p>
            <a:pPr marL="514350" indent="-514350">
              <a:buFont typeface="Arial" panose="020B0604020202020204" pitchFamily="34" charset="0"/>
              <a:buAutoNum type="arabicParenR"/>
            </a:pPr>
            <a:r>
              <a:rPr lang="en-US" dirty="0" smtClean="0">
                <a:solidFill>
                  <a:schemeClr val="tx1">
                    <a:lumMod val="65000"/>
                    <a:lumOff val="35000"/>
                  </a:schemeClr>
                </a:solidFill>
              </a:rPr>
              <a:t>Be Quick to Forgive</a:t>
            </a:r>
          </a:p>
          <a:p>
            <a:pPr marL="514350" indent="-514350">
              <a:buFont typeface="Arial" panose="020B0604020202020204" pitchFamily="34" charset="0"/>
              <a:buAutoNum type="arabicParenR"/>
            </a:pPr>
            <a:r>
              <a:rPr lang="en-US" dirty="0" smtClean="0">
                <a:solidFill>
                  <a:schemeClr val="tx1">
                    <a:lumMod val="65000"/>
                    <a:lumOff val="35000"/>
                  </a:schemeClr>
                </a:solidFill>
              </a:rPr>
              <a:t>Listen</a:t>
            </a:r>
          </a:p>
        </p:txBody>
      </p:sp>
      <p:sp>
        <p:nvSpPr>
          <p:cNvPr id="6"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37058979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Listen for the </a:t>
            </a:r>
            <a:r>
              <a:rPr lang="en-US" b="1" u="sng" dirty="0" smtClean="0">
                <a:solidFill>
                  <a:schemeClr val="tx1">
                    <a:lumMod val="65000"/>
                    <a:lumOff val="35000"/>
                  </a:schemeClr>
                </a:solidFill>
              </a:rPr>
              <a:t>Truth, </a:t>
            </a:r>
            <a:r>
              <a:rPr lang="en-US" b="1" u="sng" dirty="0">
                <a:solidFill>
                  <a:schemeClr val="tx1">
                    <a:lumMod val="65000"/>
                    <a:lumOff val="35000"/>
                  </a:schemeClr>
                </a:solidFill>
              </a:rPr>
              <a:t>And Be Willing to Buy the </a:t>
            </a:r>
            <a:r>
              <a:rPr lang="en-US" b="1" u="sng" dirty="0" smtClean="0">
                <a:solidFill>
                  <a:schemeClr val="tx1">
                    <a:lumMod val="65000"/>
                    <a:lumOff val="35000"/>
                  </a:schemeClr>
                </a:solidFill>
              </a:rPr>
              <a:t>Truth</a:t>
            </a:r>
            <a:endParaRPr lang="en-US" dirty="0">
              <a:solidFill>
                <a:schemeClr val="tx1">
                  <a:lumMod val="65000"/>
                  <a:lumOff val="35000"/>
                </a:schemeClr>
              </a:solidFill>
            </a:endParaRPr>
          </a:p>
          <a:p>
            <a:r>
              <a:rPr lang="en-US" dirty="0" smtClean="0"/>
              <a:t>Proverbs </a:t>
            </a:r>
            <a:r>
              <a:rPr lang="en-US" dirty="0"/>
              <a:t>23:23  </a:t>
            </a:r>
            <a:r>
              <a:rPr lang="en-US" b="1" u="sng" dirty="0"/>
              <a:t>Buy</a:t>
            </a:r>
            <a:r>
              <a:rPr lang="en-US" dirty="0"/>
              <a:t> </a:t>
            </a:r>
            <a:r>
              <a:rPr lang="en-US" u="sng" dirty="0"/>
              <a:t>the truth</a:t>
            </a:r>
            <a:r>
              <a:rPr lang="en-US" dirty="0"/>
              <a:t>, and sell it not; also wisdom, </a:t>
            </a:r>
            <a:r>
              <a:rPr lang="en-US" u="sng" dirty="0"/>
              <a:t>and instruction, and understanding</a:t>
            </a:r>
            <a:r>
              <a:rPr lang="en-US" dirty="0"/>
              <a:t>.</a:t>
            </a:r>
          </a:p>
          <a:p>
            <a:pPr lvl="1"/>
            <a:r>
              <a:rPr lang="en-US" dirty="0"/>
              <a:t>Don’t get something back for what you believe.</a:t>
            </a:r>
          </a:p>
          <a:p>
            <a:pPr lvl="1"/>
            <a:r>
              <a:rPr lang="en-US" dirty="0"/>
              <a:t>Spend for the truth. The truth may often COST you.</a:t>
            </a:r>
          </a:p>
          <a:p>
            <a:pPr lvl="1"/>
            <a:r>
              <a:rPr lang="en-US" dirty="0"/>
              <a:t>You do not know everything. You are human, often wrong and easily </a:t>
            </a:r>
            <a:r>
              <a:rPr lang="en-US" dirty="0" smtClean="0"/>
              <a:t>deceived, easily influenced.</a:t>
            </a:r>
          </a:p>
          <a:p>
            <a:pPr lvl="2"/>
            <a:r>
              <a:rPr lang="en-US" dirty="0" smtClean="0"/>
              <a:t>“the gift </a:t>
            </a:r>
            <a:r>
              <a:rPr lang="en-US" dirty="0" err="1" smtClean="0"/>
              <a:t>blindeth</a:t>
            </a:r>
            <a:r>
              <a:rPr lang="en-US" dirty="0" smtClean="0"/>
              <a:t> the wise”</a:t>
            </a:r>
          </a:p>
          <a:p>
            <a:pPr lvl="1"/>
            <a:r>
              <a:rPr lang="en-US" dirty="0" smtClean="0"/>
              <a:t>Seek the truth, not what is convenient.</a:t>
            </a:r>
            <a:endParaRPr lang="en-US" dirty="0"/>
          </a:p>
          <a:p>
            <a:r>
              <a:rPr lang="en-US" dirty="0"/>
              <a:t>Proverbs 15:14  The heart of him that hath understanding </a:t>
            </a:r>
            <a:r>
              <a:rPr lang="en-US" b="1" u="sng" dirty="0" err="1"/>
              <a:t>seeketh</a:t>
            </a:r>
            <a:r>
              <a:rPr lang="en-US" b="1" u="sng" dirty="0"/>
              <a:t> knowledge</a:t>
            </a:r>
            <a:r>
              <a:rPr lang="en-US" dirty="0"/>
              <a:t>: but the mouth of fools </a:t>
            </a:r>
            <a:r>
              <a:rPr lang="en-US" u="sng" dirty="0" err="1"/>
              <a:t>feedeth</a:t>
            </a:r>
            <a:r>
              <a:rPr lang="en-US" u="sng" dirty="0"/>
              <a:t> on foolishness</a:t>
            </a:r>
            <a:r>
              <a:rPr lang="en-US" dirty="0"/>
              <a:t>.</a:t>
            </a:r>
          </a:p>
          <a:p>
            <a:pPr lvl="1"/>
            <a:r>
              <a:rPr lang="en-US" dirty="0" smtClean="0"/>
              <a:t>The world seeks to fight, win, and make a difference.</a:t>
            </a:r>
          </a:p>
          <a:p>
            <a:pPr lvl="2"/>
            <a:r>
              <a:rPr lang="en-US" dirty="0" smtClean="0"/>
              <a:t>Another opportunity to FEED.</a:t>
            </a:r>
          </a:p>
          <a:p>
            <a:pPr lvl="1"/>
            <a:r>
              <a:rPr lang="en-US" dirty="0" smtClean="0"/>
              <a:t>We hear of some perceived injustice and we jump at the chance to strive.</a:t>
            </a:r>
          </a:p>
          <a:p>
            <a:pPr lvl="1"/>
            <a:r>
              <a:rPr lang="en-US" dirty="0" smtClean="0"/>
              <a:t>We pick their battles and fight, often against the truth.</a:t>
            </a:r>
          </a:p>
          <a:p>
            <a:pPr lvl="1"/>
            <a:r>
              <a:rPr lang="en-US" dirty="0" smtClean="0"/>
              <a:t>The wise man seeks the truth, not a meal, not a feeding.</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3887350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3:8  Now as </a:t>
            </a:r>
            <a:r>
              <a:rPr lang="en-US" dirty="0" err="1"/>
              <a:t>Jannes</a:t>
            </a:r>
            <a:r>
              <a:rPr lang="en-US" dirty="0"/>
              <a:t> and </a:t>
            </a:r>
            <a:r>
              <a:rPr lang="en-US" dirty="0" err="1"/>
              <a:t>Jambres</a:t>
            </a:r>
            <a:r>
              <a:rPr lang="en-US" dirty="0"/>
              <a:t> withstood Moses, so do these also </a:t>
            </a:r>
            <a:r>
              <a:rPr lang="en-US" b="1" u="sng" dirty="0"/>
              <a:t>resist the truth</a:t>
            </a:r>
            <a:r>
              <a:rPr lang="en-US" dirty="0"/>
              <a:t>: men of corrupt minds, reprobate concerning the faith.</a:t>
            </a:r>
          </a:p>
          <a:p>
            <a:pPr lvl="1"/>
            <a:r>
              <a:rPr lang="en-US" dirty="0" smtClean="0"/>
              <a:t>The truth doesn’t hurt, the truth hurts you.</a:t>
            </a:r>
          </a:p>
          <a:p>
            <a:pPr lvl="1"/>
            <a:r>
              <a:rPr lang="en-US" dirty="0" smtClean="0"/>
              <a:t>The truth costs you, it hurts you.</a:t>
            </a:r>
          </a:p>
          <a:p>
            <a:pPr lvl="2"/>
            <a:r>
              <a:rPr lang="en-US" dirty="0" smtClean="0"/>
              <a:t>Example of mother of Allie’s Kindergartener.</a:t>
            </a:r>
          </a:p>
          <a:p>
            <a:pPr lvl="1"/>
            <a:r>
              <a:rPr lang="en-US" dirty="0" smtClean="0"/>
              <a:t>Listen for the truth!</a:t>
            </a:r>
          </a:p>
          <a:p>
            <a:pPr lvl="2"/>
            <a:r>
              <a:rPr lang="en-US" dirty="0" smtClean="0"/>
              <a:t>Do not </a:t>
            </a:r>
            <a:r>
              <a:rPr lang="en-US" dirty="0"/>
              <a:t>resist the truth. Accept it with a willing and ready mind</a:t>
            </a:r>
            <a:r>
              <a:rPr lang="en-US" dirty="0" smtClean="0"/>
              <a:t>.</a:t>
            </a:r>
          </a:p>
          <a:p>
            <a:r>
              <a:rPr lang="en-US" dirty="0"/>
              <a:t>Acts 17:11  These were more noble than those in Thessalonica, in that they received the word with all readiness of mind, and </a:t>
            </a:r>
            <a:r>
              <a:rPr lang="en-US" b="1" u="sng" dirty="0"/>
              <a:t>searched</a:t>
            </a:r>
            <a:r>
              <a:rPr lang="en-US" dirty="0"/>
              <a:t> the scriptures daily, </a:t>
            </a:r>
            <a:r>
              <a:rPr lang="en-US" u="sng" dirty="0"/>
              <a:t>whether those things were so</a:t>
            </a:r>
            <a:r>
              <a:rPr lang="en-US" dirty="0"/>
              <a:t>.</a:t>
            </a:r>
          </a:p>
          <a:p>
            <a:pPr lvl="1"/>
            <a:r>
              <a:rPr lang="en-US" dirty="0" smtClean="0"/>
              <a:t>Don’t stop your ears and believe what is convenient, search for the truth.</a:t>
            </a:r>
          </a:p>
          <a:p>
            <a:pPr lvl="1"/>
            <a:r>
              <a:rPr lang="en-US" dirty="0" smtClean="0"/>
              <a:t>Whatever </a:t>
            </a:r>
            <a:r>
              <a:rPr lang="en-US" dirty="0"/>
              <a:t>the truth may be, </a:t>
            </a:r>
            <a:r>
              <a:rPr lang="en-US" dirty="0" smtClean="0"/>
              <a:t>be ready </a:t>
            </a:r>
            <a:r>
              <a:rPr lang="en-US" dirty="0"/>
              <a:t>to accept it.</a:t>
            </a:r>
          </a:p>
          <a:p>
            <a:pPr lvl="1"/>
            <a:r>
              <a:rPr lang="en-US" dirty="0" smtClean="0"/>
              <a:t>But </a:t>
            </a:r>
            <a:r>
              <a:rPr lang="en-US" dirty="0"/>
              <a:t>don’t be stubborn, be ready to accept the truth no matter what it is.</a:t>
            </a:r>
          </a:p>
          <a:p>
            <a:pPr lvl="1"/>
            <a:r>
              <a:rPr lang="en-US" dirty="0"/>
              <a:t>It is valuable, and it will make you (and others) free.</a:t>
            </a:r>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a:p>
        </p:txBody>
      </p:sp>
    </p:spTree>
    <p:extLst>
      <p:ext uri="{BB962C8B-B14F-4D97-AF65-F5344CB8AC3E}">
        <p14:creationId xmlns:p14="http://schemas.microsoft.com/office/powerpoint/2010/main" val="23607249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11:3  And shall make him of quick understanding in the fear of the LORD: and </a:t>
            </a:r>
            <a:r>
              <a:rPr lang="en-US" u="sng" dirty="0"/>
              <a:t>he shall not judge after the sight of his eyes</a:t>
            </a:r>
            <a:r>
              <a:rPr lang="en-US" dirty="0"/>
              <a:t>, </a:t>
            </a:r>
            <a:r>
              <a:rPr lang="en-US" u="sng" dirty="0"/>
              <a:t>neither reprove after the hearing of his ears</a:t>
            </a:r>
            <a:r>
              <a:rPr lang="en-US" dirty="0"/>
              <a:t>:</a:t>
            </a:r>
          </a:p>
          <a:p>
            <a:pPr lvl="1"/>
            <a:r>
              <a:rPr lang="en-US" dirty="0"/>
              <a:t>We make quick judgments when something looks bad. We jump to conclusions.</a:t>
            </a:r>
          </a:p>
          <a:p>
            <a:pPr lvl="1"/>
            <a:r>
              <a:rPr lang="en-US" dirty="0"/>
              <a:t>We get outraged when we hear of sins, or some things we consider injustices</a:t>
            </a:r>
            <a:r>
              <a:rPr lang="en-US" dirty="0" smtClean="0"/>
              <a:t>.</a:t>
            </a:r>
          </a:p>
          <a:p>
            <a:pPr lvl="1"/>
            <a:r>
              <a:rPr lang="en-US" dirty="0" smtClean="0"/>
              <a:t>We see one thing, we hear one thing, and we judge.</a:t>
            </a:r>
          </a:p>
          <a:p>
            <a:r>
              <a:rPr lang="en-US" dirty="0"/>
              <a:t>John 8:4  They say unto him, Master, this woman was taken in adultery, in the very act</a:t>
            </a:r>
            <a:r>
              <a:rPr lang="en-US" dirty="0" smtClean="0"/>
              <a:t>.</a:t>
            </a:r>
            <a:endParaRPr lang="en-US" dirty="0"/>
          </a:p>
          <a:p>
            <a:pPr lvl="1"/>
            <a:r>
              <a:rPr lang="en-US" dirty="0" smtClean="0"/>
              <a:t>Even though he heard second-hand. Jesus </a:t>
            </a:r>
            <a:r>
              <a:rPr lang="en-US" dirty="0"/>
              <a:t>knew the truth.</a:t>
            </a:r>
          </a:p>
          <a:p>
            <a:pPr lvl="1"/>
            <a:r>
              <a:rPr lang="en-US" dirty="0" smtClean="0"/>
              <a:t>Even </a:t>
            </a:r>
            <a:r>
              <a:rPr lang="en-US" dirty="0"/>
              <a:t>when it was true, Jesus didn’t judge. He didn’t CONDEMN.</a:t>
            </a:r>
          </a:p>
          <a:p>
            <a:pPr lvl="1"/>
            <a:r>
              <a:rPr lang="en-US" dirty="0" smtClean="0"/>
              <a:t>You </a:t>
            </a:r>
            <a:r>
              <a:rPr lang="en-US" dirty="0"/>
              <a:t>need to not react to one piece of information. You need to not assume you know the whole picture</a:t>
            </a:r>
            <a:r>
              <a:rPr lang="en-US" dirty="0" smtClean="0"/>
              <a:t>.</a:t>
            </a:r>
          </a:p>
          <a:p>
            <a:pPr lvl="1"/>
            <a:r>
              <a:rPr lang="en-US" dirty="0"/>
              <a:t>You need to STOP talking, and you need to LISTEN.</a:t>
            </a:r>
          </a:p>
          <a:p>
            <a:pPr lvl="1"/>
            <a:r>
              <a:rPr lang="en-US" dirty="0"/>
              <a:t>Listen to correction, listen to reproof.</a:t>
            </a:r>
          </a:p>
          <a:p>
            <a:pPr lvl="1"/>
            <a:r>
              <a:rPr lang="en-US" dirty="0"/>
              <a:t>And be willing to accept the truth, whatever it may be and whatever it may cost.</a:t>
            </a:r>
          </a:p>
          <a:p>
            <a:pPr lvl="2"/>
            <a:r>
              <a:rPr lang="en-US" dirty="0" smtClean="0"/>
              <a:t>Even when you DO know the truth of a matter, is it your job to condemn? Or to carry out justice?</a:t>
            </a:r>
          </a:p>
          <a:p>
            <a:pPr lvl="2"/>
            <a:r>
              <a:rPr lang="en-US" dirty="0" smtClean="0"/>
              <a:t>What is a just cause to be angry, to strive, to condemn?</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Tree>
    <p:extLst>
      <p:ext uri="{BB962C8B-B14F-4D97-AF65-F5344CB8AC3E}">
        <p14:creationId xmlns:p14="http://schemas.microsoft.com/office/powerpoint/2010/main" val="1060585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
        <p:nvSpPr>
          <p:cNvPr id="5" name="Content Placeholder 1"/>
          <p:cNvSpPr txBox="1">
            <a:spLocks/>
          </p:cNvSpPr>
          <p:nvPr/>
        </p:nvSpPr>
        <p:spPr>
          <a:xfrm>
            <a:off x="838200"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arenR"/>
            </a:pPr>
            <a:r>
              <a:rPr lang="en-US" dirty="0" smtClean="0">
                <a:solidFill>
                  <a:schemeClr val="tx1">
                    <a:lumMod val="65000"/>
                    <a:lumOff val="35000"/>
                  </a:schemeClr>
                </a:solidFill>
              </a:rPr>
              <a:t>Don’t Strive, Don’t Fight</a:t>
            </a:r>
          </a:p>
          <a:p>
            <a:pPr marL="514350" indent="-514350">
              <a:buFont typeface="Arial" panose="020B0604020202020204" pitchFamily="34" charset="0"/>
              <a:buAutoNum type="arabicParenR"/>
            </a:pPr>
            <a:r>
              <a:rPr lang="en-US" dirty="0" smtClean="0">
                <a:solidFill>
                  <a:schemeClr val="tx1">
                    <a:lumMod val="65000"/>
                    <a:lumOff val="35000"/>
                  </a:schemeClr>
                </a:solidFill>
              </a:rPr>
              <a:t>Love, Don’t Hate/Envy</a:t>
            </a:r>
          </a:p>
          <a:p>
            <a:pPr marL="514350" indent="-514350">
              <a:buFont typeface="Arial" panose="020B0604020202020204" pitchFamily="34" charset="0"/>
              <a:buAutoNum type="arabicParenR"/>
            </a:pPr>
            <a:r>
              <a:rPr lang="en-US" dirty="0" smtClean="0">
                <a:solidFill>
                  <a:schemeClr val="tx1">
                    <a:lumMod val="65000"/>
                    <a:lumOff val="35000"/>
                  </a:schemeClr>
                </a:solidFill>
              </a:rPr>
              <a:t>Don’t be Angry Without a Cause</a:t>
            </a:r>
          </a:p>
          <a:p>
            <a:pPr marL="514350" indent="-514350">
              <a:buFont typeface="Arial" panose="020B0604020202020204" pitchFamily="34" charset="0"/>
              <a:buAutoNum type="arabicParenR"/>
            </a:pPr>
            <a:r>
              <a:rPr lang="en-US" dirty="0" smtClean="0">
                <a:solidFill>
                  <a:schemeClr val="tx1">
                    <a:lumMod val="65000"/>
                    <a:lumOff val="35000"/>
                  </a:schemeClr>
                </a:solidFill>
              </a:rPr>
              <a:t>Be Slow to Wrath</a:t>
            </a:r>
          </a:p>
          <a:p>
            <a:pPr marL="514350" indent="-514350">
              <a:buFont typeface="Arial" panose="020B0604020202020204" pitchFamily="34" charset="0"/>
              <a:buAutoNum type="arabicParenR"/>
            </a:pPr>
            <a:r>
              <a:rPr lang="en-US" dirty="0" smtClean="0">
                <a:solidFill>
                  <a:schemeClr val="tx1">
                    <a:lumMod val="65000"/>
                    <a:lumOff val="35000"/>
                  </a:schemeClr>
                </a:solidFill>
              </a:rPr>
              <a:t>Be Quick to Forgive</a:t>
            </a:r>
          </a:p>
          <a:p>
            <a:pPr marL="514350" indent="-514350">
              <a:buFont typeface="Arial" panose="020B0604020202020204" pitchFamily="34" charset="0"/>
              <a:buAutoNum type="arabicParenR"/>
            </a:pPr>
            <a:r>
              <a:rPr lang="en-US" dirty="0" smtClean="0">
                <a:solidFill>
                  <a:schemeClr val="tx1">
                    <a:lumMod val="65000"/>
                    <a:lumOff val="35000"/>
                  </a:schemeClr>
                </a:solidFill>
              </a:rPr>
              <a:t>Listen</a:t>
            </a:r>
          </a:p>
        </p:txBody>
      </p:sp>
      <p:sp>
        <p:nvSpPr>
          <p:cNvPr id="6"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2148269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a:t>
            </a:r>
            <a:r>
              <a:rPr lang="en-US" dirty="0" smtClean="0"/>
              <a:t>) Speak</a:t>
            </a:r>
            <a:endParaRPr lang="en-US" dirty="0"/>
          </a:p>
        </p:txBody>
      </p:sp>
      <p:sp>
        <p:nvSpPr>
          <p:cNvPr id="3" name="Text Placeholder 2"/>
          <p:cNvSpPr>
            <a:spLocks noGrp="1"/>
          </p:cNvSpPr>
          <p:nvPr>
            <p:ph type="body" idx="1"/>
          </p:nvPr>
        </p:nvSpPr>
        <p:spPr/>
        <p:txBody>
          <a:bodyPr/>
          <a:lstStyle/>
          <a:p>
            <a:r>
              <a:rPr lang="en-US" dirty="0" smtClean="0"/>
              <a:t>Do not </a:t>
            </a:r>
            <a:r>
              <a:rPr lang="en-US" dirty="0"/>
              <a:t>sit stagnant</a:t>
            </a:r>
            <a:r>
              <a:rPr lang="en-US" dirty="0" smtClean="0"/>
              <a:t>.</a:t>
            </a:r>
          </a:p>
          <a:p>
            <a:r>
              <a:rPr lang="en-US" dirty="0"/>
              <a:t>Hear and be heard.</a:t>
            </a:r>
          </a:p>
        </p:txBody>
      </p:sp>
      <p:sp>
        <p:nvSpPr>
          <p:cNvPr id="4" name="Slide Number Placeholder 3"/>
          <p:cNvSpPr>
            <a:spLocks noGrp="1"/>
          </p:cNvSpPr>
          <p:nvPr>
            <p:ph type="sldNum" sz="quarter" idx="12"/>
          </p:nvPr>
        </p:nvSpPr>
        <p:spPr/>
        <p:txBody>
          <a:bodyPr/>
          <a:lstStyle/>
          <a:p>
            <a:fld id="{172C059E-16DE-4C0D-A377-2C3D2DE09514}" type="slidenum">
              <a:rPr lang="en-US" smtClean="0"/>
              <a:t>56</a:t>
            </a:fld>
            <a:endParaRPr lang="en-US"/>
          </a:p>
        </p:txBody>
      </p:sp>
    </p:spTree>
    <p:extLst>
      <p:ext uri="{BB962C8B-B14F-4D97-AF65-F5344CB8AC3E}">
        <p14:creationId xmlns:p14="http://schemas.microsoft.com/office/powerpoint/2010/main" val="38425056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Chronicles 36:14-16  Moreover all the chief of the priests, and the people, </a:t>
            </a:r>
            <a:r>
              <a:rPr lang="en-US" u="sng" dirty="0"/>
              <a:t>transgressed very much</a:t>
            </a:r>
            <a:r>
              <a:rPr lang="en-US" dirty="0"/>
              <a:t> after all the abominations of the heathen; and polluted the house of the LORD which he had hallowed in Jerusalem.  15  And the LORD God of their fathers </a:t>
            </a:r>
            <a:r>
              <a:rPr lang="en-US" u="sng" dirty="0"/>
              <a:t>sent to them by his messengers</a:t>
            </a:r>
            <a:r>
              <a:rPr lang="en-US" dirty="0"/>
              <a:t>, </a:t>
            </a:r>
            <a:r>
              <a:rPr lang="en-US" b="1" u="sng" dirty="0"/>
              <a:t>rising up betimes, and sending</a:t>
            </a:r>
            <a:r>
              <a:rPr lang="en-US" dirty="0"/>
              <a:t>; because </a:t>
            </a:r>
            <a:r>
              <a:rPr lang="en-US" b="1" u="sng" dirty="0"/>
              <a:t>he had compassion on his people</a:t>
            </a:r>
            <a:r>
              <a:rPr lang="en-US" dirty="0"/>
              <a:t>, and on his dwelling place:  16  But they mocked the messengers of God, and despised his words, and misused his prophets, </a:t>
            </a:r>
            <a:r>
              <a:rPr lang="en-US" u="sng" dirty="0"/>
              <a:t>until the wrath of the LORD arose</a:t>
            </a:r>
            <a:r>
              <a:rPr lang="en-US" dirty="0"/>
              <a:t> against his people, </a:t>
            </a:r>
            <a:r>
              <a:rPr lang="en-US" b="1" u="sng" dirty="0"/>
              <a:t>till there was no remedy</a:t>
            </a:r>
            <a:r>
              <a:rPr lang="en-US" dirty="0"/>
              <a:t>.</a:t>
            </a:r>
          </a:p>
          <a:p>
            <a:pPr lvl="1"/>
            <a:r>
              <a:rPr lang="en-US" dirty="0" smtClean="0"/>
              <a:t>Here is the model for how we should deal with transgressions in our lives, our churches.</a:t>
            </a:r>
          </a:p>
          <a:p>
            <a:pPr lvl="1"/>
            <a:r>
              <a:rPr lang="en-US" dirty="0" smtClean="0"/>
              <a:t>He </a:t>
            </a:r>
            <a:r>
              <a:rPr lang="en-US" dirty="0"/>
              <a:t>had compassion first, EARLY, and sent messengers to WARN them.</a:t>
            </a:r>
          </a:p>
          <a:p>
            <a:pPr lvl="1"/>
            <a:r>
              <a:rPr lang="en-US" dirty="0"/>
              <a:t>How long did it take for the wrath of God to arise?</a:t>
            </a:r>
          </a:p>
          <a:p>
            <a:pPr lvl="1"/>
            <a:r>
              <a:rPr lang="en-US" dirty="0" smtClean="0"/>
              <a:t>When </a:t>
            </a:r>
            <a:r>
              <a:rPr lang="en-US" dirty="0"/>
              <a:t>would you throw someone out of the church? When would you fight?</a:t>
            </a:r>
          </a:p>
          <a:p>
            <a:pPr lvl="1"/>
            <a:r>
              <a:rPr lang="en-US" dirty="0"/>
              <a:t>It should be after the </a:t>
            </a:r>
            <a:r>
              <a:rPr lang="en-US" dirty="0" smtClean="0"/>
              <a:t>warnings, </a:t>
            </a:r>
            <a:r>
              <a:rPr lang="en-US" dirty="0"/>
              <a:t>and when there is no remedy.</a:t>
            </a:r>
          </a:p>
          <a:p>
            <a:pPr lvl="1"/>
            <a:r>
              <a:rPr lang="en-US" dirty="0"/>
              <a:t>We skip the compassion. We think ‘they’ are wrong. ‘They’ have wronged me or this other person.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21469945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Jeremiah </a:t>
            </a:r>
            <a:r>
              <a:rPr lang="en-US" dirty="0"/>
              <a:t>44:4-6  Howbeit </a:t>
            </a:r>
            <a:r>
              <a:rPr lang="en-US" u="sng" dirty="0"/>
              <a:t>I sent unto you all my servants the prophets</a:t>
            </a:r>
            <a:r>
              <a:rPr lang="en-US" dirty="0"/>
              <a:t>, rising </a:t>
            </a:r>
            <a:r>
              <a:rPr lang="en-US" b="1" u="sng" dirty="0"/>
              <a:t>early</a:t>
            </a:r>
            <a:r>
              <a:rPr lang="en-US" dirty="0"/>
              <a:t> and sending them, saying, </a:t>
            </a:r>
            <a:r>
              <a:rPr lang="en-US" u="sng" dirty="0"/>
              <a:t>Oh, do not this abominable thing that I hate</a:t>
            </a:r>
            <a:r>
              <a:rPr lang="en-US" dirty="0"/>
              <a:t>.  5  </a:t>
            </a:r>
            <a:r>
              <a:rPr lang="en-US" u="sng" dirty="0"/>
              <a:t>But they hearkened not,</a:t>
            </a:r>
            <a:r>
              <a:rPr lang="en-US" dirty="0"/>
              <a:t> nor inclined their ear to turn from their wickedness, to burn no incense unto other gods.  6  Wherefore </a:t>
            </a:r>
            <a:r>
              <a:rPr lang="en-US" u="sng" dirty="0"/>
              <a:t>my fury and mine anger was poured forth</a:t>
            </a:r>
            <a:r>
              <a:rPr lang="en-US" dirty="0"/>
              <a:t>, and </a:t>
            </a:r>
            <a:r>
              <a:rPr lang="en-US" u="sng" dirty="0"/>
              <a:t>was kindled</a:t>
            </a:r>
            <a:r>
              <a:rPr lang="en-US" dirty="0"/>
              <a:t> in the cities of Judah and in the streets of Jerusalem; and they are wasted and desolate, as at this day.	</a:t>
            </a:r>
          </a:p>
          <a:p>
            <a:pPr lvl="1"/>
            <a:r>
              <a:rPr lang="en-US" dirty="0"/>
              <a:t>Did God crush them when they did abominable things? No, he sent prophets, and teachers.</a:t>
            </a:r>
          </a:p>
          <a:p>
            <a:pPr lvl="1"/>
            <a:r>
              <a:rPr lang="en-US" dirty="0"/>
              <a:t>When did he send them?</a:t>
            </a:r>
          </a:p>
          <a:p>
            <a:pPr lvl="1"/>
            <a:r>
              <a:rPr lang="en-US" dirty="0"/>
              <a:t>Not only does God </a:t>
            </a:r>
            <a:r>
              <a:rPr lang="en-US" dirty="0" smtClean="0"/>
              <a:t>speak </a:t>
            </a:r>
            <a:r>
              <a:rPr lang="en-US" dirty="0"/>
              <a:t>to be heard, he </a:t>
            </a:r>
            <a:r>
              <a:rPr lang="en-US" dirty="0" smtClean="0"/>
              <a:t>speak to hear as well!</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58</a:t>
            </a:fld>
            <a:endParaRPr lang="en-US"/>
          </a:p>
        </p:txBody>
      </p:sp>
    </p:spTree>
    <p:extLst>
      <p:ext uri="{BB962C8B-B14F-4D97-AF65-F5344CB8AC3E}">
        <p14:creationId xmlns:p14="http://schemas.microsoft.com/office/powerpoint/2010/main" val="2626141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Micah 6:2-3  </a:t>
            </a:r>
            <a:r>
              <a:rPr lang="en-US" u="sng" dirty="0" smtClean="0"/>
              <a:t>Hear ye, O mountains, </a:t>
            </a:r>
            <a:r>
              <a:rPr lang="en-US" b="1" u="sng" dirty="0" smtClean="0"/>
              <a:t>the LORD'S controversy</a:t>
            </a:r>
            <a:r>
              <a:rPr lang="en-US" dirty="0" smtClean="0"/>
              <a:t>, </a:t>
            </a:r>
            <a:r>
              <a:rPr lang="en-US" dirty="0"/>
              <a:t>and ye strong foundations of the earth: for the LORD </a:t>
            </a:r>
            <a:r>
              <a:rPr lang="en-US" dirty="0" smtClean="0"/>
              <a:t>hath </a:t>
            </a:r>
            <a:r>
              <a:rPr lang="en-US" dirty="0"/>
              <a:t>a controversy with his people, and </a:t>
            </a:r>
            <a:r>
              <a:rPr lang="en-US" b="1" u="sng" dirty="0"/>
              <a:t>he will plead with Israel</a:t>
            </a:r>
            <a:r>
              <a:rPr lang="en-US" dirty="0"/>
              <a:t>.  3  </a:t>
            </a:r>
            <a:r>
              <a:rPr lang="en-US" u="sng" dirty="0"/>
              <a:t>O my people, what have I done unto thee? and wherein have I wearied thee? </a:t>
            </a:r>
            <a:r>
              <a:rPr lang="en-US" b="1" u="sng" dirty="0"/>
              <a:t>testify against me</a:t>
            </a:r>
            <a:r>
              <a:rPr lang="en-US" dirty="0"/>
              <a:t>.</a:t>
            </a:r>
          </a:p>
          <a:p>
            <a:pPr lvl="1"/>
            <a:r>
              <a:rPr lang="en-US" dirty="0"/>
              <a:t>How does God handle controversies? He doesn’t sit and stew.</a:t>
            </a:r>
          </a:p>
          <a:p>
            <a:pPr lvl="1"/>
            <a:r>
              <a:rPr lang="en-US" dirty="0"/>
              <a:t>He doesn’t stop his ears and say “you’re wrong!”</a:t>
            </a:r>
          </a:p>
          <a:p>
            <a:pPr lvl="1"/>
            <a:r>
              <a:rPr lang="en-US" dirty="0"/>
              <a:t>And if you are not willing to hear instruction? You’re a fool</a:t>
            </a:r>
            <a:r>
              <a:rPr lang="en-US" dirty="0" smtClean="0"/>
              <a:t>!</a:t>
            </a:r>
          </a:p>
          <a:p>
            <a:pPr lvl="1"/>
            <a:r>
              <a:rPr lang="en-US" dirty="0" smtClean="0"/>
              <a:t>Likewise, if you are not willing to speak, you’re being also controlled by your flesh’s lusts.</a:t>
            </a:r>
            <a:endParaRPr lang="en-US" dirty="0"/>
          </a:p>
          <a:p>
            <a:r>
              <a:rPr lang="en-US" dirty="0"/>
              <a:t>Ephesians 4:25-27  Wherefore putting away lying, </a:t>
            </a:r>
            <a:r>
              <a:rPr lang="en-US" b="1" u="sng" dirty="0"/>
              <a:t>speak</a:t>
            </a:r>
            <a:r>
              <a:rPr lang="en-US" u="sng" dirty="0"/>
              <a:t> every man truth with his </a:t>
            </a:r>
            <a:r>
              <a:rPr lang="en-US" u="sng" dirty="0" err="1"/>
              <a:t>neighbour</a:t>
            </a:r>
            <a:r>
              <a:rPr lang="en-US" dirty="0"/>
              <a:t>: for we are members one of another.  26  </a:t>
            </a:r>
            <a:r>
              <a:rPr lang="en-US" u="sng" dirty="0"/>
              <a:t>Be ye angry, and sin not</a:t>
            </a:r>
            <a:r>
              <a:rPr lang="en-US" dirty="0"/>
              <a:t>: let not the sun go down upon your wrath:  27  Neither </a:t>
            </a:r>
            <a:r>
              <a:rPr lang="en-US" u="sng" dirty="0"/>
              <a:t>give place to the devil</a:t>
            </a:r>
            <a:r>
              <a:rPr lang="en-US" dirty="0"/>
              <a:t>.</a:t>
            </a:r>
          </a:p>
          <a:p>
            <a:pPr lvl="1"/>
            <a:r>
              <a:rPr lang="en-US" dirty="0"/>
              <a:t>You can be angry, if you have a cause. But you need to SPEAK, not stew.</a:t>
            </a:r>
          </a:p>
          <a:p>
            <a:pPr lvl="1"/>
            <a:r>
              <a:rPr lang="en-US" dirty="0"/>
              <a:t>And when do you get angry? Only after the compassion the speaking and the hearing, when there is no remedy.</a:t>
            </a:r>
          </a:p>
          <a:p>
            <a:pPr lvl="1"/>
            <a:r>
              <a:rPr lang="en-US" dirty="0"/>
              <a:t>What is a just cause to be angry? What is the remedy for?</a:t>
            </a:r>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a:p>
        </p:txBody>
      </p:sp>
    </p:spTree>
    <p:extLst>
      <p:ext uri="{BB962C8B-B14F-4D97-AF65-F5344CB8AC3E}">
        <p14:creationId xmlns:p14="http://schemas.microsoft.com/office/powerpoint/2010/main" val="11551960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60</a:t>
            </a:fld>
            <a:endParaRPr lang="en-US"/>
          </a:p>
        </p:txBody>
      </p:sp>
      <p:sp>
        <p:nvSpPr>
          <p:cNvPr id="7"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p:txBody>
      </p:sp>
      <p:sp>
        <p:nvSpPr>
          <p:cNvPr id="8"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1489771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Watch Your Mouth</a:t>
            </a:r>
            <a:endParaRPr lang="en-US" dirty="0"/>
          </a:p>
        </p:txBody>
      </p:sp>
      <p:sp>
        <p:nvSpPr>
          <p:cNvPr id="3" name="Text Placeholder 2"/>
          <p:cNvSpPr>
            <a:spLocks noGrp="1"/>
          </p:cNvSpPr>
          <p:nvPr>
            <p:ph type="body" idx="1"/>
          </p:nvPr>
        </p:nvSpPr>
        <p:spPr/>
        <p:txBody>
          <a:bodyPr/>
          <a:lstStyle/>
          <a:p>
            <a:r>
              <a:rPr lang="en-US" b="1" dirty="0"/>
              <a:t>When you do talk, Watch what you say.</a:t>
            </a:r>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61</a:t>
            </a:fld>
            <a:endParaRPr lang="en-US"/>
          </a:p>
        </p:txBody>
      </p:sp>
    </p:spTree>
    <p:extLst>
      <p:ext uri="{BB962C8B-B14F-4D97-AF65-F5344CB8AC3E}">
        <p14:creationId xmlns:p14="http://schemas.microsoft.com/office/powerpoint/2010/main" val="746481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11:54  Laying wait for him, and seeking </a:t>
            </a:r>
            <a:r>
              <a:rPr lang="en-US" u="sng" dirty="0"/>
              <a:t>to catch something out of his mouth</a:t>
            </a:r>
            <a:r>
              <a:rPr lang="en-US" dirty="0"/>
              <a:t>, that they might accuse him.</a:t>
            </a:r>
          </a:p>
          <a:p>
            <a:pPr lvl="1"/>
            <a:r>
              <a:rPr lang="en-US" dirty="0"/>
              <a:t>Remember that your mouth can get you into trouble.</a:t>
            </a:r>
          </a:p>
          <a:p>
            <a:pPr lvl="1"/>
            <a:r>
              <a:rPr lang="en-US" dirty="0"/>
              <a:t>There might be men laying wait (a trap) for you to open it.</a:t>
            </a:r>
          </a:p>
          <a:p>
            <a:r>
              <a:rPr lang="en-US" dirty="0"/>
              <a:t>Proverbs 15:1-2  A soft answer </a:t>
            </a:r>
            <a:r>
              <a:rPr lang="en-US" dirty="0" err="1"/>
              <a:t>turneth</a:t>
            </a:r>
            <a:r>
              <a:rPr lang="en-US" dirty="0"/>
              <a:t> away wrath: but </a:t>
            </a:r>
            <a:r>
              <a:rPr lang="en-US" u="sng" dirty="0"/>
              <a:t>grievous words stir up anger</a:t>
            </a:r>
            <a:r>
              <a:rPr lang="en-US" dirty="0"/>
              <a:t>.  2  The tongue of the wise </a:t>
            </a:r>
            <a:r>
              <a:rPr lang="en-US" dirty="0" err="1"/>
              <a:t>useth</a:t>
            </a:r>
            <a:r>
              <a:rPr lang="en-US" dirty="0"/>
              <a:t> knowledge aright: but t</a:t>
            </a:r>
            <a:r>
              <a:rPr lang="en-US" u="sng" dirty="0"/>
              <a:t>he mouth of fools </a:t>
            </a:r>
            <a:r>
              <a:rPr lang="en-US" u="sng" dirty="0" err="1"/>
              <a:t>poureth</a:t>
            </a:r>
            <a:r>
              <a:rPr lang="en-US" u="sng" dirty="0"/>
              <a:t> out foolishness</a:t>
            </a:r>
            <a:r>
              <a:rPr lang="en-US" dirty="0"/>
              <a:t>.</a:t>
            </a:r>
          </a:p>
          <a:p>
            <a:pPr lvl="1"/>
            <a:r>
              <a:rPr lang="en-US" dirty="0"/>
              <a:t>Your mouth/tongue can turn away wrath, or stir it up even more.</a:t>
            </a:r>
          </a:p>
          <a:p>
            <a:pPr lvl="1"/>
            <a:r>
              <a:rPr lang="en-US" dirty="0"/>
              <a:t>It may cause additional strife or offence. </a:t>
            </a:r>
          </a:p>
          <a:p>
            <a:pPr lvl="1"/>
            <a:r>
              <a:rPr lang="en-US" dirty="0"/>
              <a:t>We need to be very careful how we use our mouths</a:t>
            </a:r>
            <a:r>
              <a:rPr lang="en-US" dirty="0" smtClean="0"/>
              <a:t>.</a:t>
            </a:r>
          </a:p>
          <a:p>
            <a:r>
              <a:rPr lang="en-US" dirty="0"/>
              <a:t>Proverbs 18:19  A brother offended is </a:t>
            </a:r>
            <a:r>
              <a:rPr lang="en-US" u="sng" dirty="0"/>
              <a:t>harder to be won</a:t>
            </a:r>
            <a:r>
              <a:rPr lang="en-US" dirty="0"/>
              <a:t> than a strong city: and their contentions are like the bars of a castle.</a:t>
            </a:r>
          </a:p>
          <a:p>
            <a:pPr lvl="1"/>
            <a:r>
              <a:rPr lang="en-US" dirty="0"/>
              <a:t>It takes two sides to settle a controversy. And when one is offended…</a:t>
            </a:r>
          </a:p>
          <a:p>
            <a:pPr lvl="1"/>
            <a:r>
              <a:rPr lang="en-US" dirty="0"/>
              <a:t>It could cause a contention that you won’t be able to stop.</a:t>
            </a:r>
          </a:p>
          <a:p>
            <a:pPr lvl="1"/>
            <a:r>
              <a:rPr lang="en-US" dirty="0"/>
              <a:t>This is also why we shouldn’t ‘offend’ the lost.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2883184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18:7-8  A fool's mouth is his destruction, and his lips are the snare of his soul.  8  The words of a talebearer </a:t>
            </a:r>
            <a:r>
              <a:rPr lang="en-US" b="1" u="sng" dirty="0"/>
              <a:t>are as wounds</a:t>
            </a:r>
            <a:r>
              <a:rPr lang="en-US" dirty="0"/>
              <a:t>, and they go down into the innermost parts of the belly</a:t>
            </a:r>
            <a:r>
              <a:rPr lang="en-US" dirty="0" smtClean="0"/>
              <a:t>.</a:t>
            </a:r>
          </a:p>
          <a:p>
            <a:pPr lvl="1"/>
            <a:r>
              <a:rPr lang="en-US" dirty="0" smtClean="0"/>
              <a:t>Your words can wound. </a:t>
            </a:r>
          </a:p>
          <a:p>
            <a:pPr lvl="2"/>
            <a:r>
              <a:rPr lang="en-US" dirty="0" smtClean="0"/>
              <a:t>Is that what you want to do? Probably</a:t>
            </a:r>
          </a:p>
          <a:p>
            <a:pPr lvl="2"/>
            <a:r>
              <a:rPr lang="en-US" dirty="0" smtClean="0"/>
              <a:t>Is that what God wants you to do?</a:t>
            </a:r>
            <a:endParaRPr lang="en-US" dirty="0"/>
          </a:p>
          <a:p>
            <a:r>
              <a:rPr lang="en-US" dirty="0"/>
              <a:t>James 3:8  But </a:t>
            </a:r>
            <a:r>
              <a:rPr lang="en-US" u="sng" dirty="0"/>
              <a:t>the tongue can no man tame</a:t>
            </a:r>
            <a:r>
              <a:rPr lang="en-US" dirty="0"/>
              <a:t>; it is </a:t>
            </a:r>
            <a:r>
              <a:rPr lang="en-US" u="sng" dirty="0"/>
              <a:t>an unruly evil</a:t>
            </a:r>
            <a:r>
              <a:rPr lang="en-US" dirty="0"/>
              <a:t>, full of deadly poison.</a:t>
            </a:r>
          </a:p>
          <a:p>
            <a:pPr lvl="1"/>
            <a:r>
              <a:rPr lang="en-US" dirty="0"/>
              <a:t>No matter how well trained you are, your tongue is still evil. It is full of bitterness and poison.</a:t>
            </a:r>
          </a:p>
          <a:p>
            <a:pPr lvl="1"/>
            <a:r>
              <a:rPr lang="en-US" dirty="0"/>
              <a:t>This is more reason we need to listen first, then measure our words carefully.</a:t>
            </a:r>
          </a:p>
          <a:p>
            <a:r>
              <a:rPr lang="en-US" dirty="0"/>
              <a:t>Romans 3:13  Their throat is an open </a:t>
            </a:r>
            <a:r>
              <a:rPr lang="en-US" dirty="0" err="1"/>
              <a:t>sepulchre</a:t>
            </a:r>
            <a:r>
              <a:rPr lang="en-US" dirty="0"/>
              <a:t>; with their tongues they have used deceit; the poison of asps is under their lips:</a:t>
            </a:r>
          </a:p>
          <a:p>
            <a:pPr lvl="1"/>
            <a:r>
              <a:rPr lang="en-US" dirty="0"/>
              <a:t>Your </a:t>
            </a:r>
            <a:r>
              <a:rPr lang="en-US" dirty="0" err="1"/>
              <a:t>tounge</a:t>
            </a:r>
            <a:r>
              <a:rPr lang="en-US" dirty="0"/>
              <a:t> is no different, as long as your body is unchanged/unredeemed.</a:t>
            </a:r>
          </a:p>
          <a:p>
            <a:pPr lvl="1"/>
            <a:r>
              <a:rPr lang="en-US" dirty="0"/>
              <a:t>You have poison under your lips, your mouth is just waiting to send it out.</a:t>
            </a:r>
          </a:p>
          <a:p>
            <a:pPr lvl="1"/>
            <a:r>
              <a:rPr lang="en-US" dirty="0"/>
              <a:t>Many use this on purpose to their advantage, because of envy, hatred. </a:t>
            </a:r>
          </a:p>
        </p:txBody>
      </p:sp>
      <p:sp>
        <p:nvSpPr>
          <p:cNvPr id="3" name="Slide Number Placeholder 2"/>
          <p:cNvSpPr>
            <a:spLocks noGrp="1"/>
          </p:cNvSpPr>
          <p:nvPr>
            <p:ph type="sldNum" sz="quarter" idx="12"/>
          </p:nvPr>
        </p:nvSpPr>
        <p:spPr/>
        <p:txBody>
          <a:bodyPr/>
          <a:lstStyle/>
          <a:p>
            <a:fld id="{172C059E-16DE-4C0D-A377-2C3D2DE09514}" type="slidenum">
              <a:rPr lang="en-US" smtClean="0"/>
              <a:t>63</a:t>
            </a:fld>
            <a:endParaRPr lang="en-US"/>
          </a:p>
        </p:txBody>
      </p:sp>
    </p:spTree>
    <p:extLst>
      <p:ext uri="{BB962C8B-B14F-4D97-AF65-F5344CB8AC3E}">
        <p14:creationId xmlns:p14="http://schemas.microsoft.com/office/powerpoint/2010/main" val="41266677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15:14  And I myself also am persuaded of you, my brethren, that ye also are full of goodness, filled with all knowledge, </a:t>
            </a:r>
            <a:r>
              <a:rPr lang="en-US" b="1" u="sng" dirty="0"/>
              <a:t>able</a:t>
            </a:r>
            <a:r>
              <a:rPr lang="en-US" dirty="0"/>
              <a:t> also to </a:t>
            </a:r>
            <a:r>
              <a:rPr lang="en-US" u="sng" dirty="0"/>
              <a:t>admonish</a:t>
            </a:r>
            <a:r>
              <a:rPr lang="en-US" dirty="0"/>
              <a:t> one another.</a:t>
            </a:r>
          </a:p>
          <a:p>
            <a:pPr lvl="1"/>
            <a:r>
              <a:rPr lang="en-US" dirty="0"/>
              <a:t>We are able to use it for good.</a:t>
            </a:r>
          </a:p>
          <a:p>
            <a:pPr lvl="1"/>
            <a:r>
              <a:rPr lang="en-US" dirty="0"/>
              <a:t>We are able to teach, warn, love, and forgive.</a:t>
            </a:r>
          </a:p>
          <a:p>
            <a:r>
              <a:rPr lang="en-US" dirty="0" smtClean="0"/>
              <a:t>James </a:t>
            </a:r>
            <a:r>
              <a:rPr lang="en-US" dirty="0"/>
              <a:t>3:10  Out of the same mouth </a:t>
            </a:r>
            <a:r>
              <a:rPr lang="en-US" dirty="0" err="1"/>
              <a:t>proceedeth</a:t>
            </a:r>
            <a:r>
              <a:rPr lang="en-US" dirty="0"/>
              <a:t> blessing and cursing. My brethren, these things ought not so to be.</a:t>
            </a:r>
          </a:p>
          <a:p>
            <a:pPr lvl="1"/>
            <a:r>
              <a:rPr lang="en-US" dirty="0"/>
              <a:t>We need to tame our tongue and measure our words.</a:t>
            </a:r>
          </a:p>
          <a:p>
            <a:r>
              <a:rPr lang="en-US" dirty="0"/>
              <a:t>Ecclesiastes 5:2-3  </a:t>
            </a:r>
            <a:r>
              <a:rPr lang="en-US" u="sng" dirty="0"/>
              <a:t>Be not rash with thy mouth</a:t>
            </a:r>
            <a:r>
              <a:rPr lang="en-US" dirty="0"/>
              <a:t>, and let not thine heart be hasty to utter any thing before God: for God is in heaven, and thou upon earth: therefore </a:t>
            </a:r>
            <a:r>
              <a:rPr lang="en-US" u="sng" dirty="0"/>
              <a:t>let thy words be few</a:t>
            </a:r>
            <a:r>
              <a:rPr lang="en-US" dirty="0"/>
              <a:t>.  3  For a dream cometh through the multitude of business; and a fool's voice is known by multitude of words.</a:t>
            </a:r>
          </a:p>
          <a:p>
            <a:pPr lvl="1"/>
            <a:r>
              <a:rPr lang="en-US" dirty="0"/>
              <a:t>You’re not only going to get yourself in trouble here on Earth, but before God in heaven too.</a:t>
            </a:r>
          </a:p>
          <a:p>
            <a:pPr lvl="1"/>
            <a:r>
              <a:rPr lang="en-US" dirty="0"/>
              <a:t>Let thy words be few</a:t>
            </a:r>
            <a:r>
              <a:rPr lang="en-US" dirty="0" smtClean="0"/>
              <a:t>. Measure your words carefully.</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64</a:t>
            </a:fld>
            <a:endParaRPr lang="en-US"/>
          </a:p>
        </p:txBody>
      </p:sp>
    </p:spTree>
    <p:extLst>
      <p:ext uri="{BB962C8B-B14F-4D97-AF65-F5344CB8AC3E}">
        <p14:creationId xmlns:p14="http://schemas.microsoft.com/office/powerpoint/2010/main" val="2252375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65</a:t>
            </a:fld>
            <a:endParaRPr lang="en-US"/>
          </a:p>
        </p:txBody>
      </p:sp>
      <p:sp>
        <p:nvSpPr>
          <p:cNvPr id="5"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a:p>
            <a:pPr marL="514350" indent="-514350">
              <a:buAutoNum type="arabicParenR"/>
            </a:pPr>
            <a:r>
              <a:rPr lang="en-US" dirty="0" smtClean="0">
                <a:solidFill>
                  <a:schemeClr val="tx1">
                    <a:lumMod val="65000"/>
                    <a:lumOff val="35000"/>
                  </a:schemeClr>
                </a:solidFill>
              </a:rPr>
              <a:t>Watch Your Mouth</a:t>
            </a:r>
          </a:p>
        </p:txBody>
      </p:sp>
      <p:sp>
        <p:nvSpPr>
          <p:cNvPr id="6"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24241166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Get </a:t>
            </a:r>
            <a:r>
              <a:rPr lang="en-US" dirty="0"/>
              <a:t>it right, or suffer the </a:t>
            </a:r>
            <a:r>
              <a:rPr lang="en-US" dirty="0" smtClean="0"/>
              <a:t>consequences</a:t>
            </a:r>
            <a:endParaRPr lang="en-US" dirty="0"/>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66</a:t>
            </a:fld>
            <a:endParaRPr lang="en-US"/>
          </a:p>
        </p:txBody>
      </p:sp>
    </p:spTree>
    <p:extLst>
      <p:ext uri="{BB962C8B-B14F-4D97-AF65-F5344CB8AC3E}">
        <p14:creationId xmlns:p14="http://schemas.microsoft.com/office/powerpoint/2010/main" val="1331753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God will avenge his </a:t>
            </a:r>
            <a:r>
              <a:rPr lang="en-US" b="1" u="sng" dirty="0" smtClean="0">
                <a:solidFill>
                  <a:schemeClr val="tx1">
                    <a:lumMod val="65000"/>
                    <a:lumOff val="35000"/>
                  </a:schemeClr>
                </a:solidFill>
              </a:rPr>
              <a:t>children</a:t>
            </a:r>
            <a:endParaRPr lang="en-US" u="sng" dirty="0">
              <a:solidFill>
                <a:schemeClr val="tx1">
                  <a:lumMod val="65000"/>
                  <a:lumOff val="35000"/>
                </a:schemeClr>
              </a:solidFill>
            </a:endParaRPr>
          </a:p>
          <a:p>
            <a:r>
              <a:rPr lang="en-US" dirty="0"/>
              <a:t>1 Thessalonians 4:6  That no man go beyond and defraud his brother in any matter: because that the Lord is the avenger of all such, as we also have forewarned you and testified.</a:t>
            </a:r>
          </a:p>
          <a:p>
            <a:pPr lvl="1"/>
            <a:r>
              <a:rPr lang="en-US" dirty="0"/>
              <a:t>When someone defrauds you or does you wrong, remember that God is the avenger</a:t>
            </a:r>
            <a:r>
              <a:rPr lang="en-US" dirty="0" smtClean="0"/>
              <a:t>.</a:t>
            </a:r>
          </a:p>
          <a:p>
            <a:pPr lvl="2"/>
            <a:r>
              <a:rPr lang="en-US" dirty="0" smtClean="0"/>
              <a:t>Ex: Incident with my neighbor.</a:t>
            </a:r>
            <a:endParaRPr lang="en-US" dirty="0"/>
          </a:p>
          <a:p>
            <a:pPr lvl="1"/>
            <a:r>
              <a:rPr lang="en-US" dirty="0"/>
              <a:t>When you defraud a Christian or do them wrong, remember </a:t>
            </a:r>
            <a:r>
              <a:rPr lang="en-US" dirty="0" smtClean="0"/>
              <a:t>that </a:t>
            </a:r>
            <a:r>
              <a:rPr lang="en-US" dirty="0"/>
              <a:t>God is the avenger.</a:t>
            </a:r>
          </a:p>
          <a:p>
            <a:pPr lvl="1"/>
            <a:r>
              <a:rPr lang="en-US" dirty="0"/>
              <a:t>God will give you a little time to get it </a:t>
            </a:r>
            <a:r>
              <a:rPr lang="en-US" dirty="0" smtClean="0"/>
              <a:t>right </a:t>
            </a:r>
            <a:r>
              <a:rPr lang="en-US" dirty="0"/>
              <a:t>first.</a:t>
            </a:r>
          </a:p>
          <a:p>
            <a:pPr lvl="1"/>
            <a:r>
              <a:rPr lang="en-US" dirty="0" smtClean="0"/>
              <a:t>Get </a:t>
            </a:r>
            <a:r>
              <a:rPr lang="en-US" dirty="0"/>
              <a:t>it right quickly, or suffer God’s vengeance</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67</a:t>
            </a:fld>
            <a:endParaRPr lang="en-US"/>
          </a:p>
        </p:txBody>
      </p:sp>
    </p:spTree>
    <p:extLst>
      <p:ext uri="{BB962C8B-B14F-4D97-AF65-F5344CB8AC3E}">
        <p14:creationId xmlns:p14="http://schemas.microsoft.com/office/powerpoint/2010/main" val="12249447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Your service towards God will be </a:t>
            </a:r>
            <a:r>
              <a:rPr lang="en-US" b="1" u="sng" dirty="0" smtClean="0">
                <a:solidFill>
                  <a:schemeClr val="tx1">
                    <a:lumMod val="65000"/>
                    <a:lumOff val="35000"/>
                  </a:schemeClr>
                </a:solidFill>
              </a:rPr>
              <a:t>hindered</a:t>
            </a:r>
            <a:endParaRPr lang="en-US" u="sng" dirty="0">
              <a:solidFill>
                <a:schemeClr val="tx1">
                  <a:lumMod val="65000"/>
                  <a:lumOff val="35000"/>
                </a:schemeClr>
              </a:solidFill>
            </a:endParaRPr>
          </a:p>
          <a:p>
            <a:r>
              <a:rPr lang="en-US" dirty="0"/>
              <a:t>Matthew 5:23-26  Therefore if thou bring thy gift to the altar, and there </a:t>
            </a:r>
            <a:r>
              <a:rPr lang="en-US" dirty="0" err="1"/>
              <a:t>rememberest</a:t>
            </a:r>
            <a:r>
              <a:rPr lang="en-US" dirty="0"/>
              <a:t> that </a:t>
            </a:r>
            <a:r>
              <a:rPr lang="en-US" u="sng" dirty="0"/>
              <a:t>thy brother hath ought against thee</a:t>
            </a:r>
            <a:r>
              <a:rPr lang="en-US" dirty="0"/>
              <a:t>;  24  </a:t>
            </a:r>
            <a:r>
              <a:rPr lang="en-US" u="sng" dirty="0"/>
              <a:t>Leave there thy gift before the altar</a:t>
            </a:r>
            <a:r>
              <a:rPr lang="en-US" dirty="0"/>
              <a:t>, and go thy way; </a:t>
            </a:r>
            <a:r>
              <a:rPr lang="en-US" b="1" u="sng" dirty="0"/>
              <a:t>first be reconciled to thy brother</a:t>
            </a:r>
            <a:r>
              <a:rPr lang="en-US" dirty="0"/>
              <a:t>, and </a:t>
            </a:r>
            <a:r>
              <a:rPr lang="en-US" u="sng" dirty="0"/>
              <a:t>then come and offer thy gift</a:t>
            </a:r>
            <a:r>
              <a:rPr lang="en-US" dirty="0"/>
              <a:t>.  25  Agree with thine adversary quickly, whiles thou art in the way with him; lest at any time the adversary deliver thee to the judge, and the judge deliver thee to the officer, and thou be cast into prison.  26  Verily I say unto thee, </a:t>
            </a:r>
            <a:r>
              <a:rPr lang="en-US" u="sng" dirty="0"/>
              <a:t>Thou shalt by no means come out thence</a:t>
            </a:r>
            <a:r>
              <a:rPr lang="en-US" dirty="0"/>
              <a:t>, till thou hast paid the uttermost farthing.</a:t>
            </a:r>
          </a:p>
          <a:p>
            <a:pPr lvl="1"/>
            <a:r>
              <a:rPr lang="en-US" dirty="0"/>
              <a:t>Stop what you are doing. STOP serving God, and get it right.</a:t>
            </a:r>
          </a:p>
          <a:p>
            <a:pPr lvl="1"/>
            <a:r>
              <a:rPr lang="en-US" dirty="0" smtClean="0"/>
              <a:t>If </a:t>
            </a:r>
            <a:r>
              <a:rPr lang="en-US" dirty="0"/>
              <a:t>you are not on good terms with your brethren, you are not on good terms with God.</a:t>
            </a:r>
          </a:p>
          <a:p>
            <a:pPr lvl="1"/>
            <a:r>
              <a:rPr lang="en-US" dirty="0"/>
              <a:t>And guess what? Its not if you have the beef, its if they have beef against you!</a:t>
            </a:r>
          </a:p>
          <a:p>
            <a:pPr lvl="1"/>
            <a:r>
              <a:rPr lang="en-US" dirty="0"/>
              <a:t>Now, not if they hate you without a cause. But if they do have a cause. </a:t>
            </a:r>
            <a:endParaRPr lang="en-US" dirty="0" smtClean="0"/>
          </a:p>
          <a:p>
            <a:pPr lvl="1"/>
            <a:r>
              <a:rPr lang="en-US" dirty="0" smtClean="0"/>
              <a:t>“</a:t>
            </a:r>
            <a:r>
              <a:rPr lang="en-US" dirty="0"/>
              <a:t>Well what I did wasn’t that bad, they just overreacted, they should just get over it.” Jesus doesn’t agree</a:t>
            </a:r>
            <a:r>
              <a:rPr lang="en-US" dirty="0" smtClean="0"/>
              <a:t>.</a:t>
            </a:r>
          </a:p>
          <a:p>
            <a:pPr lvl="1"/>
            <a:r>
              <a:rPr lang="en-US" dirty="0"/>
              <a:t>Settle the matter, get it right. God is not going to get you out of jail</a:t>
            </a:r>
            <a:r>
              <a:rPr lang="en-US" dirty="0" smtClean="0"/>
              <a: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68</a:t>
            </a:fld>
            <a:endParaRPr lang="en-US"/>
          </a:p>
        </p:txBody>
      </p:sp>
    </p:spTree>
    <p:extLst>
      <p:ext uri="{BB962C8B-B14F-4D97-AF65-F5344CB8AC3E}">
        <p14:creationId xmlns:p14="http://schemas.microsoft.com/office/powerpoint/2010/main" val="26580937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Peter 3:7  Likewise, ye husbands, dwell with them according to knowledge, giving </a:t>
            </a:r>
            <a:r>
              <a:rPr lang="en-US" dirty="0" err="1"/>
              <a:t>honour</a:t>
            </a:r>
            <a:r>
              <a:rPr lang="en-US" dirty="0"/>
              <a:t> unto the wife, as unto the weaker vessel, and as being heirs together of the grace of life; </a:t>
            </a:r>
            <a:r>
              <a:rPr lang="en-US" u="sng" dirty="0"/>
              <a:t>that your prayers be not hindered</a:t>
            </a:r>
            <a:r>
              <a:rPr lang="en-US" dirty="0"/>
              <a:t>.</a:t>
            </a:r>
          </a:p>
          <a:p>
            <a:pPr lvl="1"/>
            <a:r>
              <a:rPr lang="en-US" dirty="0"/>
              <a:t>Are your prayers hindered because you are not honoring your wife?</a:t>
            </a:r>
          </a:p>
          <a:p>
            <a:pPr lvl="1"/>
            <a:r>
              <a:rPr lang="en-US" dirty="0"/>
              <a:t>Or are your prayers hindered because you are not </a:t>
            </a:r>
            <a:r>
              <a:rPr lang="en-US" dirty="0" err="1"/>
              <a:t>honouring</a:t>
            </a:r>
            <a:r>
              <a:rPr lang="en-US" dirty="0"/>
              <a:t> one of God’s children, his heirs; the one that you are the head of, the one that you are responsible for.</a:t>
            </a:r>
          </a:p>
          <a:p>
            <a:pPr lvl="1"/>
            <a:r>
              <a:rPr lang="en-US" dirty="0"/>
              <a:t>Who’s prayers are then hindered?</a:t>
            </a:r>
          </a:p>
          <a:p>
            <a:pPr lvl="2"/>
            <a:r>
              <a:rPr lang="en-US" dirty="0"/>
              <a:t>A pastor who does not deal honestly with his flock.</a:t>
            </a:r>
          </a:p>
          <a:p>
            <a:pPr lvl="2"/>
            <a:r>
              <a:rPr lang="en-US" dirty="0"/>
              <a:t>A  </a:t>
            </a:r>
            <a:r>
              <a:rPr lang="en-US" dirty="0" smtClean="0"/>
              <a:t>Christian </a:t>
            </a:r>
            <a:r>
              <a:rPr lang="en-US" dirty="0"/>
              <a:t>who is bitter against another.</a:t>
            </a:r>
          </a:p>
          <a:p>
            <a:pPr lvl="1"/>
            <a:r>
              <a:rPr lang="en-US" dirty="0"/>
              <a:t>If you are bitter and not treating your brothers and sisters with </a:t>
            </a:r>
            <a:r>
              <a:rPr lang="en-US" dirty="0" err="1" smtClean="0"/>
              <a:t>honour</a:t>
            </a:r>
            <a:r>
              <a:rPr lang="en-US" dirty="0"/>
              <a:t>, your prayers will not reach God.</a:t>
            </a:r>
          </a:p>
          <a:p>
            <a:pPr lvl="1"/>
            <a:r>
              <a:rPr lang="en-US" dirty="0"/>
              <a:t>Get it right, or suffer the consequences.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69</a:t>
            </a:fld>
            <a:endParaRPr lang="en-US"/>
          </a:p>
        </p:txBody>
      </p:sp>
    </p:spTree>
    <p:extLst>
      <p:ext uri="{BB962C8B-B14F-4D97-AF65-F5344CB8AC3E}">
        <p14:creationId xmlns:p14="http://schemas.microsoft.com/office/powerpoint/2010/main" val="26668010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70</a:t>
            </a:fld>
            <a:endParaRPr lang="en-US"/>
          </a:p>
        </p:txBody>
      </p:sp>
      <p:sp>
        <p:nvSpPr>
          <p:cNvPr id="5" name="Content Placeholder 1"/>
          <p:cNvSpPr txBox="1">
            <a:spLocks/>
          </p:cNvSpPr>
          <p:nvPr/>
        </p:nvSpPr>
        <p:spPr>
          <a:xfrm>
            <a:off x="838200"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arenR"/>
            </a:pPr>
            <a:r>
              <a:rPr lang="en-US" dirty="0" smtClean="0">
                <a:solidFill>
                  <a:schemeClr val="tx1">
                    <a:lumMod val="65000"/>
                    <a:lumOff val="35000"/>
                  </a:schemeClr>
                </a:solidFill>
              </a:rPr>
              <a:t>Don’t Strive, Don’t Fight</a:t>
            </a:r>
          </a:p>
          <a:p>
            <a:pPr marL="514350" indent="-514350">
              <a:buFont typeface="Arial" panose="020B0604020202020204" pitchFamily="34" charset="0"/>
              <a:buAutoNum type="arabicParenR"/>
            </a:pPr>
            <a:r>
              <a:rPr lang="en-US" dirty="0" smtClean="0">
                <a:solidFill>
                  <a:schemeClr val="tx1">
                    <a:lumMod val="65000"/>
                    <a:lumOff val="35000"/>
                  </a:schemeClr>
                </a:solidFill>
              </a:rPr>
              <a:t>Love, Don’t Hate/Envy</a:t>
            </a:r>
          </a:p>
          <a:p>
            <a:pPr marL="514350" indent="-514350">
              <a:buFont typeface="Arial" panose="020B0604020202020204" pitchFamily="34" charset="0"/>
              <a:buAutoNum type="arabicParenR"/>
            </a:pPr>
            <a:r>
              <a:rPr lang="en-US" dirty="0" smtClean="0">
                <a:solidFill>
                  <a:schemeClr val="tx1">
                    <a:lumMod val="65000"/>
                    <a:lumOff val="35000"/>
                  </a:schemeClr>
                </a:solidFill>
              </a:rPr>
              <a:t>Don’t be Angry Without a Cause</a:t>
            </a:r>
          </a:p>
          <a:p>
            <a:pPr marL="514350" indent="-514350">
              <a:buFont typeface="Arial" panose="020B0604020202020204" pitchFamily="34" charset="0"/>
              <a:buAutoNum type="arabicParenR"/>
            </a:pPr>
            <a:r>
              <a:rPr lang="en-US" dirty="0" smtClean="0">
                <a:solidFill>
                  <a:schemeClr val="tx1">
                    <a:lumMod val="65000"/>
                    <a:lumOff val="35000"/>
                  </a:schemeClr>
                </a:solidFill>
              </a:rPr>
              <a:t>Be Slow to Wrath</a:t>
            </a:r>
          </a:p>
          <a:p>
            <a:pPr marL="514350" indent="-514350">
              <a:buFont typeface="Arial" panose="020B0604020202020204" pitchFamily="34" charset="0"/>
              <a:buAutoNum type="arabicParenR"/>
            </a:pPr>
            <a:r>
              <a:rPr lang="en-US" dirty="0" smtClean="0">
                <a:solidFill>
                  <a:schemeClr val="tx1">
                    <a:lumMod val="65000"/>
                    <a:lumOff val="35000"/>
                  </a:schemeClr>
                </a:solidFill>
              </a:rPr>
              <a:t>Be Quick to Forgive</a:t>
            </a:r>
          </a:p>
          <a:p>
            <a:pPr marL="514350" indent="-514350">
              <a:buFont typeface="Arial" panose="020B0604020202020204" pitchFamily="34" charset="0"/>
              <a:buAutoNum type="arabicParenR"/>
            </a:pPr>
            <a:r>
              <a:rPr lang="en-US" dirty="0" smtClean="0">
                <a:solidFill>
                  <a:schemeClr val="tx1">
                    <a:lumMod val="65000"/>
                    <a:lumOff val="35000"/>
                  </a:schemeClr>
                </a:solidFill>
              </a:rPr>
              <a:t>Listen</a:t>
            </a:r>
          </a:p>
          <a:p>
            <a:pPr marL="514350" indent="-514350">
              <a:buFont typeface="Arial" panose="020B0604020202020204" pitchFamily="34" charset="0"/>
              <a:buAutoNum type="arabicParenR"/>
            </a:pPr>
            <a:r>
              <a:rPr lang="en-US" dirty="0" smtClean="0">
                <a:solidFill>
                  <a:schemeClr val="tx1">
                    <a:lumMod val="65000"/>
                    <a:lumOff val="35000"/>
                  </a:schemeClr>
                </a:solidFill>
              </a:rPr>
              <a:t>Speak</a:t>
            </a:r>
          </a:p>
          <a:p>
            <a:pPr marL="514350" indent="-514350">
              <a:buFont typeface="Arial" panose="020B0604020202020204" pitchFamily="34" charset="0"/>
              <a:buAutoNum type="arabicParenR"/>
            </a:pPr>
            <a:r>
              <a:rPr lang="en-US" dirty="0" smtClean="0">
                <a:solidFill>
                  <a:schemeClr val="tx1">
                    <a:lumMod val="65000"/>
                    <a:lumOff val="35000"/>
                  </a:schemeClr>
                </a:solidFill>
              </a:rPr>
              <a:t>Watch Your Mouth</a:t>
            </a:r>
          </a:p>
          <a:p>
            <a:pPr marL="514350" indent="-514350">
              <a:buFont typeface="Arial" panose="020B0604020202020204" pitchFamily="34" charset="0"/>
              <a:buAutoNum type="arabicParenR"/>
            </a:pPr>
            <a:r>
              <a:rPr lang="en-US" dirty="0" smtClean="0">
                <a:solidFill>
                  <a:schemeClr val="tx1">
                    <a:lumMod val="65000"/>
                    <a:lumOff val="35000"/>
                  </a:schemeClr>
                </a:solidFill>
              </a:rPr>
              <a:t>Get it Right, or Suffer the Consequences</a:t>
            </a:r>
          </a:p>
          <a:p>
            <a:pPr marL="0" indent="0">
              <a:buFont typeface="Arial" panose="020B0604020202020204" pitchFamily="34" charset="0"/>
              <a:buNone/>
            </a:pPr>
            <a:endParaRPr lang="en-US" dirty="0" smtClean="0">
              <a:solidFill>
                <a:schemeClr val="tx1">
                  <a:lumMod val="65000"/>
                  <a:lumOff val="35000"/>
                </a:schemeClr>
              </a:solidFill>
            </a:endParaRPr>
          </a:p>
        </p:txBody>
      </p:sp>
      <p:sp>
        <p:nvSpPr>
          <p:cNvPr id="6"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52913447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1122584" cy="2852737"/>
          </a:xfrm>
        </p:spPr>
        <p:txBody>
          <a:bodyPr/>
          <a:lstStyle/>
          <a:p>
            <a:r>
              <a:rPr lang="en-US" dirty="0" smtClean="0"/>
              <a:t>10) If </a:t>
            </a:r>
            <a:r>
              <a:rPr lang="en-US" dirty="0"/>
              <a:t>its not your business, stay </a:t>
            </a:r>
            <a:r>
              <a:rPr lang="en-US" dirty="0" smtClean="0"/>
              <a:t>out</a:t>
            </a:r>
            <a:endParaRPr lang="en-US" dirty="0"/>
          </a:p>
        </p:txBody>
      </p:sp>
      <p:sp>
        <p:nvSpPr>
          <p:cNvPr id="3" name="Text Placeholder 2"/>
          <p:cNvSpPr>
            <a:spLocks noGrp="1"/>
          </p:cNvSpPr>
          <p:nvPr>
            <p:ph type="body" idx="1"/>
          </p:nvPr>
        </p:nvSpPr>
        <p:spPr/>
        <p:txBody>
          <a:bodyPr/>
          <a:lstStyle/>
          <a:p>
            <a:r>
              <a:rPr lang="en-US" b="1" dirty="0"/>
              <a:t>Don’t get others involved. Don’t seek for </a:t>
            </a:r>
            <a:r>
              <a:rPr lang="en-US" b="1" dirty="0" smtClean="0"/>
              <a:t>approval/support of others.</a:t>
            </a:r>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71</a:t>
            </a:fld>
            <a:endParaRPr lang="en-US"/>
          </a:p>
        </p:txBody>
      </p:sp>
    </p:spTree>
    <p:extLst>
      <p:ext uri="{BB962C8B-B14F-4D97-AF65-F5344CB8AC3E}">
        <p14:creationId xmlns:p14="http://schemas.microsoft.com/office/powerpoint/2010/main" val="1897854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Mind your own business</a:t>
            </a:r>
            <a:endParaRPr lang="en-US" b="1" dirty="0">
              <a:solidFill>
                <a:schemeClr val="tx1">
                  <a:lumMod val="65000"/>
                  <a:lumOff val="35000"/>
                </a:schemeClr>
              </a:solidFill>
            </a:endParaRPr>
          </a:p>
          <a:p>
            <a:r>
              <a:rPr lang="en-US" dirty="0"/>
              <a:t>1 Thessalonians 4:11  And that ye </a:t>
            </a:r>
            <a:r>
              <a:rPr lang="en-US" u="sng" dirty="0"/>
              <a:t>study to be quiet</a:t>
            </a:r>
            <a:r>
              <a:rPr lang="en-US" dirty="0"/>
              <a:t>, and </a:t>
            </a:r>
            <a:r>
              <a:rPr lang="en-US" u="sng" dirty="0"/>
              <a:t>to do your own business</a:t>
            </a:r>
            <a:r>
              <a:rPr lang="en-US" dirty="0"/>
              <a:t>, and to work with your own hands, as we commanded you;</a:t>
            </a:r>
          </a:p>
          <a:p>
            <a:pPr lvl="1"/>
            <a:r>
              <a:rPr lang="en-US" dirty="0"/>
              <a:t>You need to LEARN HOW to be quiet, and mind your own business.</a:t>
            </a:r>
          </a:p>
          <a:p>
            <a:pPr lvl="1"/>
            <a:r>
              <a:rPr lang="en-US" dirty="0"/>
              <a:t>You should study and be tested in the subject of Minding Your Own Business!</a:t>
            </a:r>
          </a:p>
          <a:p>
            <a:r>
              <a:rPr lang="en-US" dirty="0"/>
              <a:t>1 Timothy 5:13  And withal they learn to be idle, wandering about from house to house; and not only idle, but </a:t>
            </a:r>
            <a:r>
              <a:rPr lang="en-US" u="sng" dirty="0"/>
              <a:t>tattlers also and busybodies, speaking things which they ought not.</a:t>
            </a:r>
            <a:endParaRPr lang="en-US" dirty="0"/>
          </a:p>
          <a:p>
            <a:pPr lvl="1"/>
            <a:r>
              <a:rPr lang="en-US" dirty="0"/>
              <a:t>What is a busybody?</a:t>
            </a:r>
          </a:p>
          <a:p>
            <a:r>
              <a:rPr lang="en-US" dirty="0"/>
              <a:t>1 Peter 4:15  But let none of you suffer as a murderer, or as a thief, or as an evildoer, </a:t>
            </a:r>
            <a:r>
              <a:rPr lang="en-US" u="sng" dirty="0"/>
              <a:t>or as a busybody in other men's matters</a:t>
            </a:r>
            <a:r>
              <a:rPr lang="en-US" dirty="0"/>
              <a:t>.</a:t>
            </a:r>
          </a:p>
          <a:p>
            <a:pPr lvl="1"/>
            <a:r>
              <a:rPr lang="en-US" dirty="0"/>
              <a:t>If its not your matter, stay out of it.</a:t>
            </a:r>
          </a:p>
          <a:p>
            <a:pPr lvl="1"/>
            <a:r>
              <a:rPr lang="en-US" dirty="0" smtClean="0"/>
              <a:t>Man </a:t>
            </a:r>
            <a:r>
              <a:rPr lang="en-US" dirty="0"/>
              <a:t>should not have a just cause against you. The only time you should suffer of man is in well doing, suffering wrongfully. 1Pet 2:19</a:t>
            </a:r>
          </a:p>
          <a:p>
            <a:pPr lvl="1"/>
            <a:r>
              <a:rPr lang="en-US" dirty="0" smtClean="0"/>
              <a:t>The </a:t>
            </a:r>
            <a:r>
              <a:rPr lang="en-US" dirty="0"/>
              <a:t>outstanding question is: When does it become your matter?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72</a:t>
            </a:fld>
            <a:endParaRPr lang="en-US"/>
          </a:p>
        </p:txBody>
      </p:sp>
    </p:spTree>
    <p:extLst>
      <p:ext uri="{BB962C8B-B14F-4D97-AF65-F5344CB8AC3E}">
        <p14:creationId xmlns:p14="http://schemas.microsoft.com/office/powerpoint/2010/main" val="35830949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Titus 3:9  But avoid foolish questions, and genealogies, and contentions, and strivings about the law; for they are </a:t>
            </a:r>
            <a:r>
              <a:rPr lang="en-US" b="1" u="sng" dirty="0"/>
              <a:t>unprofitable and vain</a:t>
            </a:r>
            <a:r>
              <a:rPr lang="en-US" dirty="0"/>
              <a:t>.</a:t>
            </a:r>
          </a:p>
          <a:p>
            <a:pPr lvl="1"/>
            <a:r>
              <a:rPr lang="en-US" dirty="0"/>
              <a:t>There is no profit </a:t>
            </a:r>
            <a:r>
              <a:rPr lang="en-US" u="sng" dirty="0"/>
              <a:t>for you</a:t>
            </a:r>
            <a:r>
              <a:rPr lang="en-US" dirty="0"/>
              <a:t> in these things.</a:t>
            </a:r>
          </a:p>
          <a:p>
            <a:pPr lvl="2"/>
            <a:r>
              <a:rPr lang="en-US" dirty="0"/>
              <a:t>Example: the zoo/gorilla, shootings in Texas.</a:t>
            </a:r>
          </a:p>
          <a:p>
            <a:pPr lvl="1"/>
            <a:r>
              <a:rPr lang="en-US" dirty="0"/>
              <a:t>You just want to fill the lusts/belly of your flesh. </a:t>
            </a:r>
            <a:endParaRPr lang="en-US" dirty="0" smtClean="0"/>
          </a:p>
          <a:p>
            <a:pPr lvl="1"/>
            <a:r>
              <a:rPr lang="en-US" dirty="0" smtClean="0"/>
              <a:t>Mind YOUR business.</a:t>
            </a:r>
          </a:p>
          <a:p>
            <a:pPr lvl="2"/>
            <a:r>
              <a:rPr lang="en-US" dirty="0" smtClean="0"/>
              <a:t>I’d argue your business is not what we typically try to justify it to be.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73</a:t>
            </a:fld>
            <a:endParaRPr lang="en-US"/>
          </a:p>
        </p:txBody>
      </p:sp>
    </p:spTree>
    <p:extLst>
      <p:ext uri="{BB962C8B-B14F-4D97-AF65-F5344CB8AC3E}">
        <p14:creationId xmlns:p14="http://schemas.microsoft.com/office/powerpoint/2010/main" val="193914051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03195"/>
            <a:ext cx="10515600" cy="6053666"/>
          </a:xfrm>
        </p:spPr>
        <p:txBody>
          <a:bodyPr/>
          <a:lstStyle/>
          <a:p>
            <a:pPr marL="0" indent="0">
              <a:buNone/>
            </a:pPr>
            <a:r>
              <a:rPr lang="en-US" b="1" u="sng" dirty="0">
                <a:solidFill>
                  <a:schemeClr val="tx1">
                    <a:lumMod val="65000"/>
                    <a:lumOff val="35000"/>
                  </a:schemeClr>
                </a:solidFill>
              </a:rPr>
              <a:t>Do not </a:t>
            </a:r>
            <a:r>
              <a:rPr lang="en-US" b="1" u="sng" dirty="0" smtClean="0">
                <a:solidFill>
                  <a:schemeClr val="tx1">
                    <a:lumMod val="65000"/>
                    <a:lumOff val="35000"/>
                  </a:schemeClr>
                </a:solidFill>
              </a:rPr>
              <a:t>tattle, spread rumors</a:t>
            </a:r>
            <a:r>
              <a:rPr lang="en-US" b="1" u="sng" dirty="0">
                <a:solidFill>
                  <a:schemeClr val="tx1">
                    <a:lumMod val="65000"/>
                    <a:lumOff val="35000"/>
                  </a:schemeClr>
                </a:solidFill>
              </a:rPr>
              <a:t>, </a:t>
            </a:r>
            <a:r>
              <a:rPr lang="en-US" b="1" u="sng" dirty="0" smtClean="0">
                <a:solidFill>
                  <a:schemeClr val="tx1">
                    <a:lumMod val="65000"/>
                    <a:lumOff val="35000"/>
                  </a:schemeClr>
                </a:solidFill>
              </a:rPr>
              <a:t>or reveal secrets</a:t>
            </a:r>
            <a:endParaRPr lang="en-US" b="1" u="sng" dirty="0">
              <a:solidFill>
                <a:schemeClr val="tx1">
                  <a:lumMod val="65000"/>
                  <a:lumOff val="35000"/>
                </a:schemeClr>
              </a:solidFill>
            </a:endParaRPr>
          </a:p>
          <a:p>
            <a:r>
              <a:rPr lang="en-US" dirty="0"/>
              <a:t>Proverbs 11:13  </a:t>
            </a:r>
            <a:r>
              <a:rPr lang="en-US" u="sng" dirty="0"/>
              <a:t>A talebearer </a:t>
            </a:r>
            <a:r>
              <a:rPr lang="en-US" u="sng" dirty="0" err="1"/>
              <a:t>revealeth</a:t>
            </a:r>
            <a:r>
              <a:rPr lang="en-US" u="sng" dirty="0"/>
              <a:t> secrets</a:t>
            </a:r>
            <a:r>
              <a:rPr lang="en-US" dirty="0"/>
              <a:t>: but he that is of a faithful spirit </a:t>
            </a:r>
            <a:r>
              <a:rPr lang="en-US" u="sng" dirty="0" err="1"/>
              <a:t>concealeth</a:t>
            </a:r>
            <a:r>
              <a:rPr lang="en-US" u="sng" dirty="0"/>
              <a:t> the matter</a:t>
            </a:r>
            <a:r>
              <a:rPr lang="en-US" dirty="0"/>
              <a:t>.</a:t>
            </a:r>
          </a:p>
          <a:p>
            <a:r>
              <a:rPr lang="en-US" dirty="0"/>
              <a:t>Proverbs 18:7-8  A fool's mouth is his destruction, and his lips are the snare of his soul.  8  </a:t>
            </a:r>
            <a:r>
              <a:rPr lang="en-US" u="sng" dirty="0"/>
              <a:t>The words of a talebearer are as wounds</a:t>
            </a:r>
            <a:r>
              <a:rPr lang="en-US" dirty="0"/>
              <a:t>, and they go down into the innermost parts of the belly.</a:t>
            </a:r>
          </a:p>
          <a:p>
            <a:pPr lvl="1"/>
            <a:r>
              <a:rPr lang="en-US" dirty="0"/>
              <a:t>Words do hurt. They hurt your heart/soul.</a:t>
            </a:r>
          </a:p>
          <a:p>
            <a:pPr lvl="1"/>
            <a:r>
              <a:rPr lang="en-US" dirty="0"/>
              <a:t>Talking about others, and sharing their matters behind their backs is </a:t>
            </a:r>
            <a:r>
              <a:rPr lang="en-US" u="sng" dirty="0"/>
              <a:t>a sure way</a:t>
            </a:r>
            <a:r>
              <a:rPr lang="en-US" dirty="0"/>
              <a:t> to destroy yourself and your relationships.</a:t>
            </a:r>
          </a:p>
          <a:p>
            <a:pPr lvl="1"/>
            <a:r>
              <a:rPr lang="en-US" dirty="0"/>
              <a:t>Once again, your mouth is going to entrap you.</a:t>
            </a:r>
          </a:p>
          <a:p>
            <a:r>
              <a:rPr lang="en-US" dirty="0" smtClean="0"/>
              <a:t>James </a:t>
            </a:r>
            <a:r>
              <a:rPr lang="en-US" dirty="0"/>
              <a:t>4:11  </a:t>
            </a:r>
            <a:r>
              <a:rPr lang="en-US" u="sng" dirty="0"/>
              <a:t>Speak not evil one of another, brethren</a:t>
            </a:r>
            <a:r>
              <a:rPr lang="en-US" dirty="0"/>
              <a:t>. He that </a:t>
            </a:r>
            <a:r>
              <a:rPr lang="en-US" dirty="0" err="1"/>
              <a:t>speaketh</a:t>
            </a:r>
            <a:r>
              <a:rPr lang="en-US" dirty="0"/>
              <a:t> evil of his brother, and </a:t>
            </a:r>
            <a:r>
              <a:rPr lang="en-US" dirty="0" err="1"/>
              <a:t>judgeth</a:t>
            </a:r>
            <a:r>
              <a:rPr lang="en-US" dirty="0"/>
              <a:t> his brother, </a:t>
            </a:r>
            <a:r>
              <a:rPr lang="en-US" dirty="0" err="1"/>
              <a:t>speaketh</a:t>
            </a:r>
            <a:r>
              <a:rPr lang="en-US" dirty="0"/>
              <a:t> evil of the law, and </a:t>
            </a:r>
            <a:r>
              <a:rPr lang="en-US" dirty="0" err="1"/>
              <a:t>judgeth</a:t>
            </a:r>
            <a:r>
              <a:rPr lang="en-US" dirty="0"/>
              <a:t> the law: but if thou judge the law, thou art not a doer of the law, but a judge.</a:t>
            </a:r>
          </a:p>
          <a:p>
            <a:pPr lvl="1"/>
            <a:r>
              <a:rPr lang="en-US" dirty="0"/>
              <a:t>You are never in the will of God if you are speaking evil about a Christian brother.</a:t>
            </a:r>
          </a:p>
          <a:p>
            <a:pPr lvl="1"/>
            <a:r>
              <a:rPr lang="en-US" dirty="0" smtClean="0"/>
              <a:t>Stop </a:t>
            </a:r>
            <a:r>
              <a:rPr lang="en-US" dirty="0"/>
              <a:t>talking evil about </a:t>
            </a:r>
            <a:r>
              <a:rPr lang="en-US" dirty="0" err="1"/>
              <a:t>eachother</a:t>
            </a:r>
            <a:r>
              <a:rPr lang="en-US" dirty="0"/>
              <a:t> behind our backs.</a:t>
            </a:r>
          </a:p>
          <a:p>
            <a:pPr lvl="1"/>
            <a:r>
              <a:rPr lang="en-US" dirty="0" smtClean="0"/>
              <a:t>Don’t feed your flesh by speaking evil, revealing secrets.</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74</a:t>
            </a:fld>
            <a:endParaRPr lang="en-US"/>
          </a:p>
        </p:txBody>
      </p:sp>
    </p:spTree>
    <p:extLst>
      <p:ext uri="{BB962C8B-B14F-4D97-AF65-F5344CB8AC3E}">
        <p14:creationId xmlns:p14="http://schemas.microsoft.com/office/powerpoint/2010/main" val="35782326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Deal with a personal grievance one on one</a:t>
            </a:r>
            <a:endParaRPr lang="en-US" b="1" dirty="0">
              <a:solidFill>
                <a:schemeClr val="tx1">
                  <a:lumMod val="65000"/>
                  <a:lumOff val="35000"/>
                </a:schemeClr>
              </a:solidFill>
            </a:endParaRPr>
          </a:p>
          <a:p>
            <a:r>
              <a:rPr lang="en-US" dirty="0"/>
              <a:t>Proverbs 25:9-10  </a:t>
            </a:r>
            <a:r>
              <a:rPr lang="en-US" u="sng" dirty="0"/>
              <a:t>Debate thy cause with thy </a:t>
            </a:r>
            <a:r>
              <a:rPr lang="en-US" u="sng" dirty="0" err="1"/>
              <a:t>neighbour</a:t>
            </a:r>
            <a:r>
              <a:rPr lang="en-US" u="sng" dirty="0"/>
              <a:t> himself</a:t>
            </a:r>
            <a:r>
              <a:rPr lang="en-US" dirty="0"/>
              <a:t>; and </a:t>
            </a:r>
            <a:r>
              <a:rPr lang="en-US" b="1" u="sng" dirty="0"/>
              <a:t>discover not a secret to another</a:t>
            </a:r>
            <a:r>
              <a:rPr lang="en-US" dirty="0"/>
              <a:t>:  10  Lest he that </a:t>
            </a:r>
            <a:r>
              <a:rPr lang="en-US" dirty="0" err="1"/>
              <a:t>heareth</a:t>
            </a:r>
            <a:r>
              <a:rPr lang="en-US" dirty="0"/>
              <a:t> it put thee to shame, and thine infamy turn not away.</a:t>
            </a:r>
          </a:p>
          <a:p>
            <a:pPr lvl="1"/>
            <a:r>
              <a:rPr lang="en-US" dirty="0"/>
              <a:t>Deal with issues one-on-one, if at all possible. Don’t seek approval/support from others.</a:t>
            </a:r>
          </a:p>
          <a:p>
            <a:pPr lvl="1"/>
            <a:r>
              <a:rPr lang="en-US" dirty="0" smtClean="0"/>
              <a:t>If it IS your business, don’t get others involved.</a:t>
            </a:r>
          </a:p>
          <a:p>
            <a:pPr lvl="2"/>
            <a:r>
              <a:rPr lang="en-US" dirty="0" smtClean="0"/>
              <a:t>Don’t go and “Ask Steve”</a:t>
            </a:r>
          </a:p>
          <a:p>
            <a:pPr lvl="1"/>
            <a:r>
              <a:rPr lang="en-US" dirty="0" smtClean="0"/>
              <a:t>You will be ashamed for sharing secrets, tattling, </a:t>
            </a:r>
            <a:r>
              <a:rPr lang="en-US" dirty="0" err="1" smtClean="0"/>
              <a:t>busybodying</a:t>
            </a:r>
            <a:r>
              <a:rPr lang="en-US" dirty="0" smtClean="0"/>
              <a:t>.</a:t>
            </a:r>
          </a:p>
          <a:p>
            <a:pPr lvl="1"/>
            <a:r>
              <a:rPr lang="en-US" dirty="0" smtClean="0"/>
              <a:t>There </a:t>
            </a:r>
            <a:r>
              <a:rPr lang="en-US" dirty="0"/>
              <a:t>is a sentiment that says ‘if you see something, say something’.</a:t>
            </a:r>
          </a:p>
          <a:p>
            <a:pPr lvl="1"/>
            <a:r>
              <a:rPr lang="en-US" dirty="0"/>
              <a:t>This operates under the assumption that we are responsible for finding sin and rooting it out. That is not our job..</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75</a:t>
            </a:fld>
            <a:endParaRPr lang="en-US"/>
          </a:p>
        </p:txBody>
      </p:sp>
    </p:spTree>
    <p:extLst>
      <p:ext uri="{BB962C8B-B14F-4D97-AF65-F5344CB8AC3E}">
        <p14:creationId xmlns:p14="http://schemas.microsoft.com/office/powerpoint/2010/main" val="27660477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Daniel 2:28  But </a:t>
            </a:r>
            <a:r>
              <a:rPr lang="en-US" u="sng" dirty="0"/>
              <a:t>there is a God in heaven that </a:t>
            </a:r>
            <a:r>
              <a:rPr lang="en-US" u="sng" dirty="0" err="1"/>
              <a:t>revealeth</a:t>
            </a:r>
            <a:r>
              <a:rPr lang="en-US" u="sng" dirty="0"/>
              <a:t> secrets</a:t>
            </a:r>
            <a:r>
              <a:rPr lang="en-US" dirty="0"/>
              <a:t>, and maketh known to the king Nebuchadnezzar what shall be in the latter days. Thy dream, and the visions of thy head upon thy bed, are these;</a:t>
            </a:r>
          </a:p>
          <a:p>
            <a:pPr lvl="1"/>
            <a:r>
              <a:rPr lang="en-US" dirty="0"/>
              <a:t>It is not your job to reveal secrets. God is responsible to make known the secrets, the truth.</a:t>
            </a:r>
          </a:p>
          <a:p>
            <a:pPr lvl="1"/>
            <a:r>
              <a:rPr lang="en-US" dirty="0"/>
              <a:t>Think about that.</a:t>
            </a:r>
          </a:p>
          <a:p>
            <a:pPr lvl="2"/>
            <a:r>
              <a:rPr lang="en-US" dirty="0"/>
              <a:t>Should you tell your friend that her husband is cheating on her?</a:t>
            </a:r>
          </a:p>
          <a:p>
            <a:pPr lvl="2"/>
            <a:r>
              <a:rPr lang="en-US" dirty="0"/>
              <a:t>Should you tell your parents that your sibling is </a:t>
            </a:r>
            <a:r>
              <a:rPr lang="en-US" dirty="0" smtClean="0"/>
              <a:t>skipping their </a:t>
            </a:r>
            <a:r>
              <a:rPr lang="en-US" dirty="0"/>
              <a:t>classes</a:t>
            </a:r>
            <a:r>
              <a:rPr lang="en-US" dirty="0" smtClean="0"/>
              <a:t>?</a:t>
            </a:r>
          </a:p>
          <a:p>
            <a:pPr lvl="2"/>
            <a:r>
              <a:rPr lang="en-US" dirty="0" smtClean="0"/>
              <a:t>Should you tell your one friend that another friend stole their money from them?</a:t>
            </a:r>
            <a:endParaRPr lang="en-US" dirty="0"/>
          </a:p>
          <a:p>
            <a:pPr lvl="1"/>
            <a:r>
              <a:rPr lang="en-US" dirty="0" smtClean="0"/>
              <a:t>Outstanding question: When </a:t>
            </a:r>
            <a:r>
              <a:rPr lang="en-US" dirty="0"/>
              <a:t>is it your job to </a:t>
            </a:r>
            <a:r>
              <a:rPr lang="en-US" dirty="0" smtClean="0"/>
              <a:t>tell secrets?</a:t>
            </a:r>
            <a:endParaRPr lang="en-US" dirty="0"/>
          </a:p>
          <a:p>
            <a:r>
              <a:rPr lang="en-US" dirty="0"/>
              <a:t>Daniel 2:22  </a:t>
            </a:r>
            <a:r>
              <a:rPr lang="en-US" u="sng" dirty="0"/>
              <a:t>He </a:t>
            </a:r>
            <a:r>
              <a:rPr lang="en-US" u="sng" dirty="0" err="1"/>
              <a:t>revealeth</a:t>
            </a:r>
            <a:r>
              <a:rPr lang="en-US" u="sng" dirty="0"/>
              <a:t> the deep and secret things</a:t>
            </a:r>
            <a:r>
              <a:rPr lang="en-US" dirty="0"/>
              <a:t>: he knoweth what is in the darkness, and the light </a:t>
            </a:r>
            <a:r>
              <a:rPr lang="en-US" dirty="0" err="1"/>
              <a:t>dwelleth</a:t>
            </a:r>
            <a:r>
              <a:rPr lang="en-US" dirty="0"/>
              <a:t> with him.</a:t>
            </a:r>
          </a:p>
          <a:p>
            <a:pPr lvl="1"/>
            <a:r>
              <a:rPr lang="en-US" dirty="0"/>
              <a:t>If there is some evil that needs the attention of the pastor/church, God will make known the truth.</a:t>
            </a:r>
          </a:p>
          <a:p>
            <a:pPr lvl="1"/>
            <a:r>
              <a:rPr lang="en-US" dirty="0"/>
              <a:t>I would caution that only under dire circumstances should you get yourself or others involved, and reveal someone else’s secrets.</a:t>
            </a:r>
          </a:p>
        </p:txBody>
      </p:sp>
      <p:sp>
        <p:nvSpPr>
          <p:cNvPr id="3" name="Slide Number Placeholder 2"/>
          <p:cNvSpPr>
            <a:spLocks noGrp="1"/>
          </p:cNvSpPr>
          <p:nvPr>
            <p:ph type="sldNum" sz="quarter" idx="12"/>
          </p:nvPr>
        </p:nvSpPr>
        <p:spPr/>
        <p:txBody>
          <a:bodyPr/>
          <a:lstStyle/>
          <a:p>
            <a:fld id="{172C059E-16DE-4C0D-A377-2C3D2DE09514}" type="slidenum">
              <a:rPr lang="en-US" smtClean="0"/>
              <a:t>76</a:t>
            </a:fld>
            <a:endParaRPr lang="en-US"/>
          </a:p>
        </p:txBody>
      </p:sp>
    </p:spTree>
    <p:extLst>
      <p:ext uri="{BB962C8B-B14F-4D97-AF65-F5344CB8AC3E}">
        <p14:creationId xmlns:p14="http://schemas.microsoft.com/office/powerpoint/2010/main" val="15394208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a:p>
            <a:pPr marL="514350" indent="-514350">
              <a:buAutoNum type="arabicParenR"/>
            </a:pPr>
            <a:r>
              <a:rPr lang="en-US" dirty="0" smtClean="0">
                <a:solidFill>
                  <a:schemeClr val="tx1">
                    <a:lumMod val="65000"/>
                    <a:lumOff val="35000"/>
                  </a:schemeClr>
                </a:solidFill>
              </a:rPr>
              <a:t>Watch Your Mouth</a:t>
            </a:r>
          </a:p>
          <a:p>
            <a:pPr marL="514350" indent="-514350">
              <a:buAutoNum type="arabicParenR"/>
            </a:pPr>
            <a:r>
              <a:rPr lang="en-US" dirty="0" smtClean="0">
                <a:solidFill>
                  <a:schemeClr val="tx1">
                    <a:lumMod val="65000"/>
                    <a:lumOff val="35000"/>
                  </a:schemeClr>
                </a:solidFill>
              </a:rPr>
              <a:t>Get it Right, or Suffer the Consequences</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77</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If its not your business, stay out</a:t>
            </a: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2808676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Do Not Accuse</a:t>
            </a:r>
            <a:endParaRPr lang="en-US" dirty="0"/>
          </a:p>
        </p:txBody>
      </p:sp>
      <p:sp>
        <p:nvSpPr>
          <p:cNvPr id="3" name="Text Placeholder 2"/>
          <p:cNvSpPr>
            <a:spLocks noGrp="1"/>
          </p:cNvSpPr>
          <p:nvPr>
            <p:ph type="body" idx="1"/>
          </p:nvPr>
        </p:nvSpPr>
        <p:spPr/>
        <p:txBody>
          <a:bodyPr/>
          <a:lstStyle/>
          <a:p>
            <a:r>
              <a:rPr lang="en-US" b="1" dirty="0" smtClean="0"/>
              <a:t>Unless you absolutely have to</a:t>
            </a:r>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78</a:t>
            </a:fld>
            <a:endParaRPr lang="en-US"/>
          </a:p>
        </p:txBody>
      </p:sp>
    </p:spTree>
    <p:extLst>
      <p:ext uri="{BB962C8B-B14F-4D97-AF65-F5344CB8AC3E}">
        <p14:creationId xmlns:p14="http://schemas.microsoft.com/office/powerpoint/2010/main" val="190428241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Who accuses?</a:t>
            </a:r>
          </a:p>
          <a:p>
            <a:r>
              <a:rPr lang="en-US" dirty="0" smtClean="0"/>
              <a:t>Revelation </a:t>
            </a:r>
            <a:r>
              <a:rPr lang="en-US" dirty="0"/>
              <a:t>12:10  And I heard a loud voice saying in heaven, Now is come salvation, and strength, and the kingdom of our God, and the power of his Christ: for </a:t>
            </a:r>
            <a:r>
              <a:rPr lang="en-US" u="sng" dirty="0"/>
              <a:t>the accuser of our brethren</a:t>
            </a:r>
            <a:r>
              <a:rPr lang="en-US" dirty="0"/>
              <a:t> is cast down, </a:t>
            </a:r>
            <a:r>
              <a:rPr lang="en-US" u="sng" dirty="0"/>
              <a:t>which accused</a:t>
            </a:r>
            <a:r>
              <a:rPr lang="en-US" dirty="0"/>
              <a:t> them before our God day and night.</a:t>
            </a:r>
          </a:p>
          <a:p>
            <a:pPr lvl="1"/>
            <a:r>
              <a:rPr lang="en-US" dirty="0" smtClean="0"/>
              <a:t>Satan accuses. Accusation </a:t>
            </a:r>
            <a:r>
              <a:rPr lang="en-US" dirty="0"/>
              <a:t>is not a Godly trait.</a:t>
            </a:r>
          </a:p>
          <a:p>
            <a:pPr lvl="1"/>
            <a:r>
              <a:rPr lang="en-US" dirty="0"/>
              <a:t>I cannot find one use of the word that suggests it is something we should be doing.</a:t>
            </a:r>
          </a:p>
          <a:p>
            <a:r>
              <a:rPr lang="en-US" dirty="0"/>
              <a:t>John 5:45  </a:t>
            </a:r>
            <a:r>
              <a:rPr lang="en-US" u="sng" dirty="0"/>
              <a:t>Do not think that I will accuse you to the Father</a:t>
            </a:r>
            <a:r>
              <a:rPr lang="en-US" dirty="0"/>
              <a:t>: </a:t>
            </a:r>
            <a:r>
              <a:rPr lang="en-US" u="sng" dirty="0"/>
              <a:t>there is one that </a:t>
            </a:r>
            <a:r>
              <a:rPr lang="en-US" u="sng" dirty="0" err="1"/>
              <a:t>accuseth</a:t>
            </a:r>
            <a:r>
              <a:rPr lang="en-US" u="sng" dirty="0"/>
              <a:t> you, even Moses</a:t>
            </a:r>
            <a:r>
              <a:rPr lang="en-US" dirty="0"/>
              <a:t>, in whom ye trust.</a:t>
            </a:r>
          </a:p>
          <a:p>
            <a:pPr lvl="1"/>
            <a:r>
              <a:rPr lang="en-US" dirty="0"/>
              <a:t>Jesus won’t accuse </a:t>
            </a:r>
            <a:r>
              <a:rPr lang="en-US" dirty="0" smtClean="0"/>
              <a:t>you at your judgment</a:t>
            </a:r>
            <a:r>
              <a:rPr lang="en-US" dirty="0"/>
              <a:t>. The law will </a:t>
            </a:r>
            <a:r>
              <a:rPr lang="en-US" dirty="0" smtClean="0"/>
              <a:t>accuse, his word will condemn.</a:t>
            </a:r>
          </a:p>
          <a:p>
            <a:pPr lvl="1"/>
            <a:r>
              <a:rPr lang="en-US" dirty="0" smtClean="0"/>
              <a:t>He will not judge the guilty either, according to John 12:48.</a:t>
            </a:r>
            <a:endParaRPr lang="en-US" dirty="0"/>
          </a:p>
          <a:p>
            <a:r>
              <a:rPr lang="en-US" dirty="0"/>
              <a:t>2 Peter 2:11  Whereas angels, which are greater in power and might, </a:t>
            </a:r>
            <a:r>
              <a:rPr lang="en-US" u="sng" dirty="0"/>
              <a:t>bring not railing accusation</a:t>
            </a:r>
            <a:r>
              <a:rPr lang="en-US" dirty="0"/>
              <a:t> against them before the Lord.</a:t>
            </a:r>
          </a:p>
          <a:p>
            <a:pPr lvl="1"/>
            <a:r>
              <a:rPr lang="en-US" dirty="0"/>
              <a:t>Though the angels are way above us, and unlike us without sin, they do not accuse the guilty.</a:t>
            </a:r>
          </a:p>
          <a:p>
            <a:pPr lvl="1"/>
            <a:r>
              <a:rPr lang="en-US" dirty="0"/>
              <a:t>It is Satan who accuses, not angels and not Godly men.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79</a:t>
            </a:fld>
            <a:endParaRPr lang="en-US"/>
          </a:p>
        </p:txBody>
      </p:sp>
    </p:spTree>
    <p:extLst>
      <p:ext uri="{BB962C8B-B14F-4D97-AF65-F5344CB8AC3E}">
        <p14:creationId xmlns:p14="http://schemas.microsoft.com/office/powerpoint/2010/main" val="17265605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You will likely regret accusations!</a:t>
            </a:r>
          </a:p>
          <a:p>
            <a:r>
              <a:rPr lang="en-US" dirty="0" smtClean="0"/>
              <a:t>1 </a:t>
            </a:r>
            <a:r>
              <a:rPr lang="en-US" dirty="0"/>
              <a:t>Timothy 5:22  </a:t>
            </a:r>
            <a:r>
              <a:rPr lang="en-US" u="sng" dirty="0"/>
              <a:t>Lay hands suddenly on no man</a:t>
            </a:r>
            <a:r>
              <a:rPr lang="en-US" dirty="0"/>
              <a:t>, neither be </a:t>
            </a:r>
            <a:r>
              <a:rPr lang="en-US" u="sng" dirty="0"/>
              <a:t>partaker of other men's sins</a:t>
            </a:r>
            <a:r>
              <a:rPr lang="en-US" dirty="0"/>
              <a:t>: keep thyself pure.</a:t>
            </a:r>
          </a:p>
          <a:p>
            <a:pPr lvl="1"/>
            <a:r>
              <a:rPr lang="en-US" dirty="0"/>
              <a:t>Do not judge or condemn quickly.</a:t>
            </a:r>
          </a:p>
          <a:p>
            <a:pPr lvl="1"/>
            <a:r>
              <a:rPr lang="en-US" dirty="0"/>
              <a:t>On </a:t>
            </a:r>
            <a:r>
              <a:rPr lang="en-US" u="sng" dirty="0"/>
              <a:t>no man</a:t>
            </a:r>
            <a:r>
              <a:rPr lang="en-US" dirty="0"/>
              <a:t>. Its not your job to accuse, judge, and condemn.</a:t>
            </a:r>
          </a:p>
          <a:p>
            <a:pPr lvl="1"/>
            <a:r>
              <a:rPr lang="en-US" dirty="0"/>
              <a:t>It will only cause you to be a part of other’s sins.</a:t>
            </a:r>
          </a:p>
          <a:p>
            <a:r>
              <a:rPr lang="en-US" dirty="0"/>
              <a:t>Mark 15:3  And </a:t>
            </a:r>
            <a:r>
              <a:rPr lang="en-US" u="sng" dirty="0"/>
              <a:t>the chief priests accused him</a:t>
            </a:r>
            <a:r>
              <a:rPr lang="en-US" dirty="0"/>
              <a:t> of many things: but he answered nothing</a:t>
            </a:r>
            <a:r>
              <a:rPr lang="en-US" dirty="0" smtClean="0"/>
              <a:t>.</a:t>
            </a:r>
            <a:endParaRPr lang="en-US" dirty="0"/>
          </a:p>
          <a:p>
            <a:r>
              <a:rPr lang="en-US" dirty="0"/>
              <a:t>Acts 24:13  </a:t>
            </a:r>
            <a:r>
              <a:rPr lang="en-US" u="sng" dirty="0"/>
              <a:t>Neither can they prove</a:t>
            </a:r>
            <a:r>
              <a:rPr lang="en-US" dirty="0"/>
              <a:t> the things whereof they now accuse me.</a:t>
            </a:r>
          </a:p>
          <a:p>
            <a:pPr lvl="1"/>
            <a:r>
              <a:rPr lang="en-US" dirty="0" smtClean="0"/>
              <a:t>We should not accuse, unless we absolutely have to.</a:t>
            </a:r>
          </a:p>
          <a:p>
            <a:pPr lvl="1"/>
            <a:r>
              <a:rPr lang="en-US" dirty="0" smtClean="0"/>
              <a:t>If you have to, </a:t>
            </a:r>
            <a:r>
              <a:rPr lang="en-US" dirty="0"/>
              <a:t>y</a:t>
            </a:r>
            <a:r>
              <a:rPr lang="en-US" dirty="0" smtClean="0"/>
              <a:t>ou BETTER </a:t>
            </a:r>
            <a:r>
              <a:rPr lang="en-US" dirty="0"/>
              <a:t>be able to prove it if you are accusing another Christian.</a:t>
            </a:r>
          </a:p>
          <a:p>
            <a:pPr lvl="1"/>
            <a:r>
              <a:rPr lang="en-US" dirty="0"/>
              <a:t>What happened to the accuser if he couldn’t prove it according to the law?</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80</a:t>
            </a:fld>
            <a:endParaRPr lang="en-US"/>
          </a:p>
        </p:txBody>
      </p:sp>
    </p:spTree>
    <p:extLst>
      <p:ext uri="{BB962C8B-B14F-4D97-AF65-F5344CB8AC3E}">
        <p14:creationId xmlns:p14="http://schemas.microsoft.com/office/powerpoint/2010/main" val="19870439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19:16-20  If a false witness rise up against any man to testify against him </a:t>
            </a:r>
            <a:r>
              <a:rPr lang="en-US" u="sng" dirty="0"/>
              <a:t>that which is wrong</a:t>
            </a:r>
            <a:r>
              <a:rPr lang="en-US" dirty="0"/>
              <a:t>;  17  Then both the men, between whom the controversy is, shall stand before the LORD, before the priests and the judges, which shall be in those days;  18  And the judges shall make diligent inquisition: and, behold, if the witness be a false witness, and </a:t>
            </a:r>
            <a:r>
              <a:rPr lang="en-US" u="sng" dirty="0"/>
              <a:t>hath testified falsely</a:t>
            </a:r>
            <a:r>
              <a:rPr lang="en-US" dirty="0"/>
              <a:t> against his brother;  19  </a:t>
            </a:r>
            <a:r>
              <a:rPr lang="en-US" u="sng" dirty="0"/>
              <a:t>Then shall ye do unto him, as he had thought to have done unto his brother</a:t>
            </a:r>
            <a:r>
              <a:rPr lang="en-US" dirty="0"/>
              <a:t>: so shalt thou put the evil away from among you.  20  And those which remain shall hear, and fear, and shall henceforth commit no more any such evil among you.</a:t>
            </a:r>
          </a:p>
          <a:p>
            <a:pPr lvl="1"/>
            <a:r>
              <a:rPr lang="en-US" dirty="0" smtClean="0"/>
              <a:t>You </a:t>
            </a:r>
            <a:r>
              <a:rPr lang="en-US" dirty="0"/>
              <a:t>accuse of a crime worth of X, you will get X.</a:t>
            </a:r>
          </a:p>
          <a:p>
            <a:pPr lvl="2"/>
            <a:r>
              <a:rPr lang="en-US" dirty="0"/>
              <a:t>Death, exile, lose a hand</a:t>
            </a:r>
            <a:r>
              <a:rPr lang="en-US" dirty="0" smtClean="0"/>
              <a:t>.</a:t>
            </a:r>
          </a:p>
          <a:p>
            <a:pPr lvl="2"/>
            <a:r>
              <a:rPr lang="en-US" dirty="0" smtClean="0"/>
              <a:t>Ahab and Jezebel.</a:t>
            </a:r>
            <a:endParaRPr lang="en-US" dirty="0"/>
          </a:p>
          <a:p>
            <a:pPr lvl="1"/>
            <a:r>
              <a:rPr lang="en-US" dirty="0"/>
              <a:t>Guess what God will do to the false witnesses against Christ?</a:t>
            </a:r>
          </a:p>
          <a:p>
            <a:pPr lvl="1"/>
            <a:r>
              <a:rPr lang="en-US" dirty="0" smtClean="0"/>
              <a:t>God </a:t>
            </a:r>
            <a:r>
              <a:rPr lang="en-US" dirty="0"/>
              <a:t>takes accusations very seriously. You better not be wrong when you accuse another.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81</a:t>
            </a:fld>
            <a:endParaRPr lang="en-US"/>
          </a:p>
        </p:txBody>
      </p:sp>
    </p:spTree>
    <p:extLst>
      <p:ext uri="{BB962C8B-B14F-4D97-AF65-F5344CB8AC3E}">
        <p14:creationId xmlns:p14="http://schemas.microsoft.com/office/powerpoint/2010/main" val="400901077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5:19  Against an elder </a:t>
            </a:r>
            <a:r>
              <a:rPr lang="en-US" u="sng" dirty="0"/>
              <a:t>receive not an accusation</a:t>
            </a:r>
            <a:r>
              <a:rPr lang="en-US" dirty="0"/>
              <a:t>, but before two or three witnesses.</a:t>
            </a:r>
          </a:p>
          <a:p>
            <a:pPr lvl="1"/>
            <a:r>
              <a:rPr lang="en-US" dirty="0" smtClean="0"/>
              <a:t>God doesn’t play with accusations</a:t>
            </a:r>
          </a:p>
          <a:p>
            <a:pPr lvl="2"/>
            <a:r>
              <a:rPr lang="en-US" dirty="0" smtClean="0"/>
              <a:t>There </a:t>
            </a:r>
            <a:r>
              <a:rPr lang="en-US" dirty="0"/>
              <a:t>is a time and a just reason to accuse. (We will discuss this later.)</a:t>
            </a:r>
          </a:p>
          <a:p>
            <a:pPr lvl="1"/>
            <a:r>
              <a:rPr lang="en-US" dirty="0"/>
              <a:t>But you better understand the reasoning, and you better have </a:t>
            </a:r>
            <a:r>
              <a:rPr lang="en-US" dirty="0" smtClean="0"/>
              <a:t>witnesses</a:t>
            </a:r>
            <a:r>
              <a:rPr lang="en-US" dirty="0"/>
              <a:t>.</a:t>
            </a:r>
          </a:p>
          <a:p>
            <a:r>
              <a:rPr lang="en-US" dirty="0"/>
              <a:t>2 Corinthians 13:1  This is the third time I am coming to you. </a:t>
            </a:r>
            <a:r>
              <a:rPr lang="en-US" dirty="0" smtClean="0"/>
              <a:t>In the mouth of </a:t>
            </a:r>
            <a:r>
              <a:rPr lang="en-US" u="sng" dirty="0" smtClean="0"/>
              <a:t>two or three witnesses</a:t>
            </a:r>
            <a:r>
              <a:rPr lang="en-US" dirty="0" smtClean="0"/>
              <a:t> </a:t>
            </a:r>
            <a:r>
              <a:rPr lang="en-US" dirty="0"/>
              <a:t>shall every word be established.</a:t>
            </a:r>
          </a:p>
          <a:p>
            <a:pPr lvl="1"/>
            <a:r>
              <a:rPr lang="en-US" dirty="0"/>
              <a:t>God gives two or more </a:t>
            </a:r>
            <a:r>
              <a:rPr lang="en-US" dirty="0" smtClean="0"/>
              <a:t>witnesses </a:t>
            </a:r>
            <a:r>
              <a:rPr lang="en-US" dirty="0"/>
              <a:t>for whatever he does. </a:t>
            </a:r>
            <a:r>
              <a:rPr lang="en-US" dirty="0" smtClean="0"/>
              <a:t>(e.g. </a:t>
            </a:r>
            <a:r>
              <a:rPr lang="en-US" dirty="0" err="1" smtClean="0"/>
              <a:t>Pharoah’s</a:t>
            </a:r>
            <a:r>
              <a:rPr lang="en-US" dirty="0" smtClean="0"/>
              <a:t> </a:t>
            </a:r>
            <a:r>
              <a:rPr lang="en-US" dirty="0"/>
              <a:t>dream)</a:t>
            </a:r>
          </a:p>
          <a:p>
            <a:pPr lvl="1"/>
            <a:r>
              <a:rPr lang="en-US" dirty="0"/>
              <a:t>Two or three can establish the truth. One alone is not true.</a:t>
            </a:r>
          </a:p>
          <a:p>
            <a:r>
              <a:rPr lang="en-US" dirty="0"/>
              <a:t>John 5:31-32  If I bear witness of myself, my witness is not true.  32  There is another that </a:t>
            </a:r>
            <a:r>
              <a:rPr lang="en-US" dirty="0" err="1"/>
              <a:t>beareth</a:t>
            </a:r>
            <a:r>
              <a:rPr lang="en-US" dirty="0"/>
              <a:t> witness of me; and I know that the witness which he </a:t>
            </a:r>
            <a:r>
              <a:rPr lang="en-US" dirty="0" err="1"/>
              <a:t>witnesseth</a:t>
            </a:r>
            <a:r>
              <a:rPr lang="en-US" dirty="0"/>
              <a:t> of me is true.</a:t>
            </a:r>
          </a:p>
          <a:p>
            <a:pPr lvl="1"/>
            <a:r>
              <a:rPr lang="en-US" dirty="0" smtClean="0"/>
              <a:t>God operates under these same conditions.</a:t>
            </a:r>
          </a:p>
          <a:p>
            <a:pPr lvl="1"/>
            <a:r>
              <a:rPr lang="en-US" dirty="0" smtClean="0"/>
              <a:t>We </a:t>
            </a:r>
            <a:r>
              <a:rPr lang="en-US" dirty="0"/>
              <a:t>should not accuse. We should not even receive accusations without sufficient witnesses.</a:t>
            </a:r>
          </a:p>
          <a:p>
            <a:pPr lvl="1"/>
            <a:r>
              <a:rPr lang="en-US" dirty="0"/>
              <a:t>Then, we need to decide if it is even right to get involved, </a:t>
            </a:r>
            <a:r>
              <a:rPr lang="en-US" dirty="0" smtClean="0"/>
              <a:t>to accuse, to </a:t>
            </a:r>
            <a:r>
              <a:rPr lang="en-US" dirty="0"/>
              <a:t>condemn, to act.</a:t>
            </a:r>
          </a:p>
          <a:p>
            <a:pPr lvl="1"/>
            <a:r>
              <a:rPr lang="en-US" dirty="0"/>
              <a:t>Do not be sudden to accuse, condemn, or judge. Slow down, and LISTEN for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82</a:t>
            </a:fld>
            <a:endParaRPr lang="en-US"/>
          </a:p>
        </p:txBody>
      </p:sp>
    </p:spTree>
    <p:extLst>
      <p:ext uri="{BB962C8B-B14F-4D97-AF65-F5344CB8AC3E}">
        <p14:creationId xmlns:p14="http://schemas.microsoft.com/office/powerpoint/2010/main" val="9965868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a:p>
            <a:pPr marL="514350" indent="-514350">
              <a:buAutoNum type="arabicParenR"/>
            </a:pPr>
            <a:r>
              <a:rPr lang="en-US" dirty="0" smtClean="0">
                <a:solidFill>
                  <a:schemeClr val="tx1">
                    <a:lumMod val="65000"/>
                    <a:lumOff val="35000"/>
                  </a:schemeClr>
                </a:solidFill>
              </a:rPr>
              <a:t>Watch Your Mouth</a:t>
            </a:r>
          </a:p>
          <a:p>
            <a:pPr marL="514350" indent="-514350">
              <a:buAutoNum type="arabicParenR"/>
            </a:pPr>
            <a:r>
              <a:rPr lang="en-US" dirty="0" smtClean="0">
                <a:solidFill>
                  <a:schemeClr val="tx1">
                    <a:lumMod val="65000"/>
                    <a:lumOff val="35000"/>
                  </a:schemeClr>
                </a:solidFill>
              </a:rPr>
              <a:t>Get it Right, or Suffer the Consequences</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83</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If Its </a:t>
            </a:r>
            <a:r>
              <a:rPr lang="en-US" dirty="0">
                <a:solidFill>
                  <a:schemeClr val="tx1">
                    <a:lumMod val="65000"/>
                    <a:lumOff val="35000"/>
                  </a:schemeClr>
                </a:solidFill>
              </a:rPr>
              <a:t>N</a:t>
            </a:r>
            <a:r>
              <a:rPr lang="en-US" dirty="0" smtClean="0">
                <a:solidFill>
                  <a:schemeClr val="tx1">
                    <a:lumMod val="65000"/>
                    <a:lumOff val="35000"/>
                  </a:schemeClr>
                </a:solidFill>
              </a:rPr>
              <a:t>ot Your Business, Stay Out</a:t>
            </a:r>
          </a:p>
          <a:p>
            <a:pPr marL="514350" indent="-514350">
              <a:buFont typeface="+mj-lt"/>
              <a:buAutoNum type="arabicParenR" startAt="10"/>
            </a:pPr>
            <a:r>
              <a:rPr lang="en-US" dirty="0" smtClean="0">
                <a:solidFill>
                  <a:schemeClr val="tx1">
                    <a:lumMod val="65000"/>
                    <a:lumOff val="35000"/>
                  </a:schemeClr>
                </a:solidFill>
              </a:rPr>
              <a:t>Do </a:t>
            </a:r>
            <a:r>
              <a:rPr lang="en-US" dirty="0">
                <a:solidFill>
                  <a:schemeClr val="tx1">
                    <a:lumMod val="65000"/>
                    <a:lumOff val="35000"/>
                  </a:schemeClr>
                </a:solidFill>
              </a:rPr>
              <a:t>N</a:t>
            </a:r>
            <a:r>
              <a:rPr lang="en-US" dirty="0" smtClean="0">
                <a:solidFill>
                  <a:schemeClr val="tx1">
                    <a:lumMod val="65000"/>
                    <a:lumOff val="35000"/>
                  </a:schemeClr>
                </a:solidFill>
              </a:rPr>
              <a:t>ot Accuse</a:t>
            </a: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376414745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Keep the World Out of It</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84</a:t>
            </a:fld>
            <a:endParaRPr lang="en-US"/>
          </a:p>
        </p:txBody>
      </p:sp>
    </p:spTree>
    <p:extLst>
      <p:ext uri="{BB962C8B-B14F-4D97-AF65-F5344CB8AC3E}">
        <p14:creationId xmlns:p14="http://schemas.microsoft.com/office/powerpoint/2010/main" val="71695370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a:t>
            </a:r>
            <a:r>
              <a:rPr lang="en-US" dirty="0" smtClean="0"/>
              <a:t>6:1-5  </a:t>
            </a:r>
            <a:r>
              <a:rPr lang="en-US" dirty="0"/>
              <a:t>Dare any of you, </a:t>
            </a:r>
            <a:r>
              <a:rPr lang="en-US" u="sng" dirty="0"/>
              <a:t>having a matter against another, go to law before the unjust, and not before the saints</a:t>
            </a:r>
            <a:r>
              <a:rPr lang="en-US" dirty="0"/>
              <a:t>?  2  Do ye not know that the saints shall judge the world? and if the world shall be judged by you, are ye unworthy to judge the smallest matters?  3  Know ye not that we shall judge angels? how much more things that pertain to this life?  4  If then ye have judgments of things pertaining to this life, set them to judge who are least esteemed in the church.  5  I speak to your shame. Is it so, that there is not a wise man among you? no, not one that shall be able to judge between his brethren?  </a:t>
            </a:r>
          </a:p>
          <a:p>
            <a:pPr lvl="1"/>
            <a:r>
              <a:rPr lang="en-US" dirty="0"/>
              <a:t>Keep our business INSIDE the church.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85</a:t>
            </a:fld>
            <a:endParaRPr lang="en-US"/>
          </a:p>
        </p:txBody>
      </p:sp>
    </p:spTree>
    <p:extLst>
      <p:ext uri="{BB962C8B-B14F-4D97-AF65-F5344CB8AC3E}">
        <p14:creationId xmlns:p14="http://schemas.microsoft.com/office/powerpoint/2010/main" val="15296159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a:t>
            </a:r>
            <a:r>
              <a:rPr lang="en-US" dirty="0" smtClean="0"/>
              <a:t>6:6-8  </a:t>
            </a:r>
            <a:r>
              <a:rPr lang="en-US" dirty="0"/>
              <a:t>But brother </a:t>
            </a:r>
            <a:r>
              <a:rPr lang="en-US" dirty="0" err="1"/>
              <a:t>goeth</a:t>
            </a:r>
            <a:r>
              <a:rPr lang="en-US" dirty="0"/>
              <a:t> to law with brother, and that </a:t>
            </a:r>
            <a:r>
              <a:rPr lang="en-US" u="sng" dirty="0"/>
              <a:t>before the unbelievers</a:t>
            </a:r>
            <a:r>
              <a:rPr lang="en-US" dirty="0"/>
              <a:t>.  7  Now therefore there is </a:t>
            </a:r>
            <a:r>
              <a:rPr lang="en-US" u="sng" dirty="0"/>
              <a:t>utterly a fault</a:t>
            </a:r>
            <a:r>
              <a:rPr lang="en-US" dirty="0"/>
              <a:t> among you, because ye go to law one with another. Why do ye not </a:t>
            </a:r>
            <a:r>
              <a:rPr lang="en-US" u="sng" dirty="0"/>
              <a:t>rather take wrong</a:t>
            </a:r>
            <a:r>
              <a:rPr lang="en-US" dirty="0"/>
              <a:t>? why do ye not rather </a:t>
            </a:r>
            <a:r>
              <a:rPr lang="en-US" u="sng" dirty="0"/>
              <a:t>suffer yourselves to be defrauded</a:t>
            </a:r>
            <a:r>
              <a:rPr lang="en-US" dirty="0"/>
              <a:t>?  8  Nay, ye do wrong, and defraud, and that your brethren</a:t>
            </a:r>
            <a:r>
              <a:rPr lang="en-US" dirty="0" smtClean="0"/>
              <a:t>.</a:t>
            </a:r>
          </a:p>
          <a:p>
            <a:pPr lvl="1"/>
            <a:r>
              <a:rPr lang="en-US" dirty="0"/>
              <a:t>It is better to be mistreated and stolen from than to  strive and debate with your brethren.</a:t>
            </a:r>
          </a:p>
          <a:p>
            <a:pPr lvl="2"/>
            <a:r>
              <a:rPr lang="en-US" dirty="0"/>
              <a:t>If you are defrauding your brethren, you are doing wrong! (Exodus 22:9)</a:t>
            </a:r>
          </a:p>
          <a:p>
            <a:pPr lvl="2"/>
            <a:r>
              <a:rPr lang="en-US" dirty="0"/>
              <a:t>If you aren’t suffering being defrauded by your brethren, you are doing wrong!</a:t>
            </a:r>
          </a:p>
          <a:p>
            <a:pPr lvl="2"/>
            <a:r>
              <a:rPr lang="en-US" dirty="0"/>
              <a:t>And if the unsaved see your striving, you’ve done worse still.</a:t>
            </a:r>
          </a:p>
          <a:p>
            <a:pPr lvl="1"/>
            <a:r>
              <a:rPr lang="en-US" dirty="0"/>
              <a:t>God looks at you fighting similar to how you see your children fighting:</a:t>
            </a:r>
          </a:p>
          <a:p>
            <a:pPr lvl="2"/>
            <a:r>
              <a:rPr lang="en-US" dirty="0"/>
              <a:t>We fight over possessions, money, prideful feelings.</a:t>
            </a:r>
          </a:p>
          <a:p>
            <a:pPr lvl="2"/>
            <a:r>
              <a:rPr lang="en-US" dirty="0"/>
              <a:t>He’s going to provide for your needs. You don’t need to go to war over a toy.</a:t>
            </a:r>
          </a:p>
          <a:p>
            <a:pPr lvl="2"/>
            <a:r>
              <a:rPr lang="en-US" dirty="0"/>
              <a:t>And when you grow up, you wont even desire a toy by the way.</a:t>
            </a:r>
          </a:p>
          <a:p>
            <a:pPr lvl="1"/>
            <a:r>
              <a:rPr lang="en-US" dirty="0"/>
              <a:t>This does not descend from above, your flesh is controlling you, and you are failing as a witness for Christ.</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86</a:t>
            </a:fld>
            <a:endParaRPr lang="en-US"/>
          </a:p>
        </p:txBody>
      </p:sp>
    </p:spTree>
    <p:extLst>
      <p:ext uri="{BB962C8B-B14F-4D97-AF65-F5344CB8AC3E}">
        <p14:creationId xmlns:p14="http://schemas.microsoft.com/office/powerpoint/2010/main" val="281018625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a:p>
            <a:pPr marL="514350" indent="-514350">
              <a:buAutoNum type="arabicParenR"/>
            </a:pPr>
            <a:r>
              <a:rPr lang="en-US" dirty="0" smtClean="0">
                <a:solidFill>
                  <a:schemeClr val="tx1">
                    <a:lumMod val="65000"/>
                    <a:lumOff val="35000"/>
                  </a:schemeClr>
                </a:solidFill>
              </a:rPr>
              <a:t>Watch Your Mouth</a:t>
            </a:r>
          </a:p>
          <a:p>
            <a:pPr marL="514350" indent="-514350">
              <a:buAutoNum type="arabicParenR"/>
            </a:pPr>
            <a:r>
              <a:rPr lang="en-US" dirty="0" smtClean="0">
                <a:solidFill>
                  <a:schemeClr val="tx1">
                    <a:lumMod val="65000"/>
                    <a:lumOff val="35000"/>
                  </a:schemeClr>
                </a:solidFill>
              </a:rPr>
              <a:t>Get it Right, or Suffer the Consequences</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87</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If Its </a:t>
            </a:r>
            <a:r>
              <a:rPr lang="en-US" dirty="0">
                <a:solidFill>
                  <a:schemeClr val="tx1">
                    <a:lumMod val="65000"/>
                    <a:lumOff val="35000"/>
                  </a:schemeClr>
                </a:solidFill>
              </a:rPr>
              <a:t>N</a:t>
            </a:r>
            <a:r>
              <a:rPr lang="en-US" dirty="0" smtClean="0">
                <a:solidFill>
                  <a:schemeClr val="tx1">
                    <a:lumMod val="65000"/>
                    <a:lumOff val="35000"/>
                  </a:schemeClr>
                </a:solidFill>
              </a:rPr>
              <a:t>ot Your Business, Stay Out</a:t>
            </a:r>
          </a:p>
          <a:p>
            <a:pPr marL="514350" indent="-514350">
              <a:buFont typeface="+mj-lt"/>
              <a:buAutoNum type="arabicParenR" startAt="10"/>
            </a:pPr>
            <a:r>
              <a:rPr lang="en-US" dirty="0" smtClean="0">
                <a:solidFill>
                  <a:schemeClr val="tx1">
                    <a:lumMod val="65000"/>
                    <a:lumOff val="35000"/>
                  </a:schemeClr>
                </a:solidFill>
              </a:rPr>
              <a:t>Do </a:t>
            </a:r>
            <a:r>
              <a:rPr lang="en-US" dirty="0">
                <a:solidFill>
                  <a:schemeClr val="tx1">
                    <a:lumMod val="65000"/>
                    <a:lumOff val="35000"/>
                  </a:schemeClr>
                </a:solidFill>
              </a:rPr>
              <a:t>N</a:t>
            </a:r>
            <a:r>
              <a:rPr lang="en-US" dirty="0" smtClean="0">
                <a:solidFill>
                  <a:schemeClr val="tx1">
                    <a:lumMod val="65000"/>
                    <a:lumOff val="35000"/>
                  </a:schemeClr>
                </a:solidFill>
              </a:rPr>
              <a:t>ot Accuse</a:t>
            </a:r>
          </a:p>
          <a:p>
            <a:pPr marL="514350" indent="-514350">
              <a:buFont typeface="+mj-lt"/>
              <a:buAutoNum type="arabicParenR" startAt="10"/>
            </a:pPr>
            <a:r>
              <a:rPr lang="en-US" dirty="0" smtClean="0">
                <a:solidFill>
                  <a:schemeClr val="tx1">
                    <a:lumMod val="65000"/>
                    <a:lumOff val="35000"/>
                  </a:schemeClr>
                </a:solidFill>
              </a:rPr>
              <a:t>Keep the World Out of It</a:t>
            </a: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309342806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 Remember Who You Are</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88</a:t>
            </a:fld>
            <a:endParaRPr lang="en-US"/>
          </a:p>
        </p:txBody>
      </p:sp>
    </p:spTree>
    <p:extLst>
      <p:ext uri="{BB962C8B-B14F-4D97-AF65-F5344CB8AC3E}">
        <p14:creationId xmlns:p14="http://schemas.microsoft.com/office/powerpoint/2010/main" val="427268150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Peter 1:5-9  And beside this, giving all diligence, add to your faith virtue; and to virtue knowledge;  6  And to knowledge temperance; and to temperance patience; and to patience godliness;  7  And to godliness brotherly kindness; and to brotherly kindness charity.  8  For if these things be in you, and abound, they make you that ye shall neither be barren nor unfruitful in the knowledge of our Lord Jesus Christ.  9  But he that </a:t>
            </a:r>
            <a:r>
              <a:rPr lang="en-US" dirty="0" err="1"/>
              <a:t>lacketh</a:t>
            </a:r>
            <a:r>
              <a:rPr lang="en-US" dirty="0"/>
              <a:t> these things is blind, and cannot see afar off, and hath </a:t>
            </a:r>
            <a:r>
              <a:rPr lang="en-US" u="sng" dirty="0"/>
              <a:t>forgotten that he was purged from his old sins</a:t>
            </a:r>
            <a:r>
              <a:rPr lang="en-US" dirty="0"/>
              <a:t>.</a:t>
            </a:r>
          </a:p>
          <a:p>
            <a:pPr lvl="1"/>
            <a:r>
              <a:rPr lang="en-US" dirty="0"/>
              <a:t>Don’t forget who and what you are.</a:t>
            </a:r>
          </a:p>
          <a:p>
            <a:pPr lvl="1"/>
            <a:r>
              <a:rPr lang="en-US" dirty="0"/>
              <a:t>A child of God, a new </a:t>
            </a:r>
            <a:r>
              <a:rPr lang="en-US" dirty="0" smtClean="0"/>
              <a:t>creature capable of good, </a:t>
            </a:r>
            <a:r>
              <a:rPr lang="en-US" dirty="0"/>
              <a:t>a light in the world of darkness.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89</a:t>
            </a:fld>
            <a:endParaRPr lang="en-US"/>
          </a:p>
        </p:txBody>
      </p:sp>
    </p:spTree>
    <p:extLst>
      <p:ext uri="{BB962C8B-B14F-4D97-AF65-F5344CB8AC3E}">
        <p14:creationId xmlns:p14="http://schemas.microsoft.com/office/powerpoint/2010/main" val="381848255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5:9-13  For God hath </a:t>
            </a:r>
            <a:r>
              <a:rPr lang="en-US" u="sng" dirty="0"/>
              <a:t>not appointed us to wrath</a:t>
            </a:r>
            <a:r>
              <a:rPr lang="en-US" dirty="0"/>
              <a:t>, but to obtain salvation by our Lord Jesus Christ,  10  Who died for us, that, whether we wake or sleep, we should </a:t>
            </a:r>
            <a:r>
              <a:rPr lang="en-US" u="sng" dirty="0"/>
              <a:t>live together</a:t>
            </a:r>
            <a:r>
              <a:rPr lang="en-US" dirty="0"/>
              <a:t> with him.  11  Wherefore comfort yourselves together, and edify one another, even as also ye do.  12  And we beseech you, brethren, to know them which labour among you, and are over you in the Lord, and admonish you;  13  And to esteem them very highly in love for their work's sake. And </a:t>
            </a:r>
            <a:r>
              <a:rPr lang="en-US" u="sng" dirty="0"/>
              <a:t>be at peace among yourselves</a:t>
            </a:r>
            <a:r>
              <a:rPr lang="en-US" dirty="0"/>
              <a:t>.</a:t>
            </a:r>
          </a:p>
          <a:p>
            <a:pPr lvl="1"/>
            <a:r>
              <a:rPr lang="en-US" dirty="0"/>
              <a:t>Not appointed to wrath.</a:t>
            </a:r>
          </a:p>
          <a:p>
            <a:pPr lvl="1"/>
            <a:r>
              <a:rPr lang="en-US" dirty="0"/>
              <a:t>In the church, we are to be at peace with </a:t>
            </a:r>
            <a:r>
              <a:rPr lang="en-US" dirty="0" err="1"/>
              <a:t>eachother</a:t>
            </a:r>
            <a:r>
              <a:rPr lang="en-US" dirty="0"/>
              <a:t>. No peace is possible in the world, but it should be achieved in the church.</a:t>
            </a:r>
          </a:p>
          <a:p>
            <a:pPr lvl="1"/>
            <a:r>
              <a:rPr lang="en-US" dirty="0"/>
              <a:t>Remember who you are, and who you are supposed to be.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90</a:t>
            </a:fld>
            <a:endParaRPr lang="en-US"/>
          </a:p>
        </p:txBody>
      </p:sp>
    </p:spTree>
    <p:extLst>
      <p:ext uri="{BB962C8B-B14F-4D97-AF65-F5344CB8AC3E}">
        <p14:creationId xmlns:p14="http://schemas.microsoft.com/office/powerpoint/2010/main" val="206288992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1:27  Only let </a:t>
            </a:r>
            <a:r>
              <a:rPr lang="en-US" u="sng" dirty="0"/>
              <a:t>your conversation be as it </a:t>
            </a:r>
            <a:r>
              <a:rPr lang="en-US" u="sng" dirty="0" err="1"/>
              <a:t>becometh</a:t>
            </a:r>
            <a:r>
              <a:rPr lang="en-US" u="sng" dirty="0"/>
              <a:t> the gospel of Christ</a:t>
            </a:r>
            <a:r>
              <a:rPr lang="en-US" dirty="0"/>
              <a:t>: that whether I come and see you, or else be absent, I may hear of your affairs, that ye stand fast in one spirit, with one mind striving together for the faith of the gospel;</a:t>
            </a:r>
          </a:p>
          <a:p>
            <a:pPr lvl="1"/>
            <a:r>
              <a:rPr lang="en-US" dirty="0" smtClean="0"/>
              <a:t>Let the manner in which you live you life, be worthy of the sacrifice Christ made for you.</a:t>
            </a:r>
          </a:p>
          <a:p>
            <a:pPr lvl="1"/>
            <a:r>
              <a:rPr lang="en-US" dirty="0" smtClean="0"/>
              <a:t>Remember </a:t>
            </a:r>
            <a:r>
              <a:rPr lang="en-US" dirty="0"/>
              <a:t>the God you serve, and his gospel. That Christ died for the sinners.</a:t>
            </a:r>
          </a:p>
          <a:p>
            <a:r>
              <a:rPr lang="en-US" dirty="0"/>
              <a:t>2 Peter 1:13-15  Yea, I think it meet, as long as I am in this tabernacle, to stir you up by </a:t>
            </a:r>
            <a:r>
              <a:rPr lang="en-US" u="sng" dirty="0"/>
              <a:t>putting you in remembrance</a:t>
            </a:r>
            <a:r>
              <a:rPr lang="en-US" dirty="0"/>
              <a:t>;  14  Knowing that shortly I must put off this my tabernacle, even as our Lord Jesus Christ hath shewed me.  15  Moreover I will </a:t>
            </a:r>
            <a:r>
              <a:rPr lang="en-US" dirty="0" err="1"/>
              <a:t>endeavour</a:t>
            </a:r>
            <a:r>
              <a:rPr lang="en-US" dirty="0"/>
              <a:t> that ye may be able after my decease to </a:t>
            </a:r>
            <a:r>
              <a:rPr lang="en-US" u="sng" dirty="0"/>
              <a:t>have these things always in remembrance</a:t>
            </a:r>
            <a:r>
              <a:rPr lang="en-US" dirty="0" smtClean="0"/>
              <a:t>.</a:t>
            </a:r>
          </a:p>
          <a:p>
            <a:pPr lvl="1"/>
            <a:r>
              <a:rPr lang="en-US" dirty="0" smtClean="0"/>
              <a:t>This is one reason why you read God’s word, why you come to church. </a:t>
            </a:r>
          </a:p>
          <a:p>
            <a:pPr lvl="1"/>
            <a:r>
              <a:rPr lang="en-US" dirty="0" smtClean="0"/>
              <a:t>To put you in remembrance that </a:t>
            </a:r>
            <a:r>
              <a:rPr lang="en-US" dirty="0"/>
              <a:t>you were purged from your old </a:t>
            </a:r>
            <a:r>
              <a:rPr lang="en-US" dirty="0" smtClean="0"/>
              <a:t>sins, and are </a:t>
            </a:r>
            <a:r>
              <a:rPr lang="en-US" dirty="0"/>
              <a:t>a child of </a:t>
            </a:r>
            <a:r>
              <a:rPr lang="en-US" dirty="0" smtClean="0"/>
              <a:t>God</a:t>
            </a:r>
            <a:r>
              <a:rPr lang="en-US" dirty="0"/>
              <a:t>.</a:t>
            </a:r>
          </a:p>
          <a:p>
            <a:r>
              <a:rPr lang="en-US" dirty="0"/>
              <a:t>2 Peter 3:1  This second epistle, beloved, I now write unto you; in both which I </a:t>
            </a:r>
            <a:r>
              <a:rPr lang="en-US" b="1" u="sng" dirty="0"/>
              <a:t>stir up your pure minds</a:t>
            </a:r>
            <a:r>
              <a:rPr lang="en-US" dirty="0"/>
              <a:t> </a:t>
            </a:r>
            <a:r>
              <a:rPr lang="en-US" u="sng" dirty="0"/>
              <a:t>by way of remembrance</a:t>
            </a:r>
            <a:r>
              <a:rPr lang="en-US" dirty="0"/>
              <a:t>:</a:t>
            </a:r>
          </a:p>
          <a:p>
            <a:pPr lvl="1"/>
            <a:r>
              <a:rPr lang="en-US" dirty="0"/>
              <a:t>You need to stay in remembrance of who you are. </a:t>
            </a:r>
            <a:endParaRPr lang="en-US" dirty="0" smtClean="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91</a:t>
            </a:fld>
            <a:endParaRPr lang="en-US"/>
          </a:p>
        </p:txBody>
      </p:sp>
    </p:spTree>
    <p:extLst>
      <p:ext uri="{BB962C8B-B14F-4D97-AF65-F5344CB8AC3E}">
        <p14:creationId xmlns:p14="http://schemas.microsoft.com/office/powerpoint/2010/main" val="40461666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a:p>
            <a:pPr marL="514350" indent="-514350">
              <a:buAutoNum type="arabicParenR"/>
            </a:pPr>
            <a:r>
              <a:rPr lang="en-US" dirty="0" smtClean="0">
                <a:solidFill>
                  <a:schemeClr val="tx1">
                    <a:lumMod val="65000"/>
                    <a:lumOff val="35000"/>
                  </a:schemeClr>
                </a:solidFill>
              </a:rPr>
              <a:t>Watch Your Mouth</a:t>
            </a:r>
          </a:p>
          <a:p>
            <a:pPr marL="514350" indent="-514350">
              <a:buAutoNum type="arabicParenR"/>
            </a:pPr>
            <a:r>
              <a:rPr lang="en-US" dirty="0" smtClean="0">
                <a:solidFill>
                  <a:schemeClr val="tx1">
                    <a:lumMod val="65000"/>
                    <a:lumOff val="35000"/>
                  </a:schemeClr>
                </a:solidFill>
              </a:rPr>
              <a:t>Get it Right, or Suffer the Consequences</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92</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If Its </a:t>
            </a:r>
            <a:r>
              <a:rPr lang="en-US" dirty="0">
                <a:solidFill>
                  <a:schemeClr val="tx1">
                    <a:lumMod val="65000"/>
                    <a:lumOff val="35000"/>
                  </a:schemeClr>
                </a:solidFill>
              </a:rPr>
              <a:t>N</a:t>
            </a:r>
            <a:r>
              <a:rPr lang="en-US" dirty="0" smtClean="0">
                <a:solidFill>
                  <a:schemeClr val="tx1">
                    <a:lumMod val="65000"/>
                    <a:lumOff val="35000"/>
                  </a:schemeClr>
                </a:solidFill>
              </a:rPr>
              <a:t>ot Your Business, Stay Out</a:t>
            </a:r>
          </a:p>
          <a:p>
            <a:pPr marL="514350" indent="-514350">
              <a:buFont typeface="+mj-lt"/>
              <a:buAutoNum type="arabicParenR" startAt="10"/>
            </a:pPr>
            <a:r>
              <a:rPr lang="en-US" dirty="0" smtClean="0">
                <a:solidFill>
                  <a:schemeClr val="tx1">
                    <a:lumMod val="65000"/>
                    <a:lumOff val="35000"/>
                  </a:schemeClr>
                </a:solidFill>
              </a:rPr>
              <a:t>Do </a:t>
            </a:r>
            <a:r>
              <a:rPr lang="en-US" dirty="0">
                <a:solidFill>
                  <a:schemeClr val="tx1">
                    <a:lumMod val="65000"/>
                    <a:lumOff val="35000"/>
                  </a:schemeClr>
                </a:solidFill>
              </a:rPr>
              <a:t>N</a:t>
            </a:r>
            <a:r>
              <a:rPr lang="en-US" dirty="0" smtClean="0">
                <a:solidFill>
                  <a:schemeClr val="tx1">
                    <a:lumMod val="65000"/>
                    <a:lumOff val="35000"/>
                  </a:schemeClr>
                </a:solidFill>
              </a:rPr>
              <a:t>ot Accuse</a:t>
            </a:r>
          </a:p>
          <a:p>
            <a:pPr marL="514350" indent="-514350">
              <a:buFont typeface="+mj-lt"/>
              <a:buAutoNum type="arabicParenR" startAt="10"/>
            </a:pPr>
            <a:r>
              <a:rPr lang="en-US" dirty="0">
                <a:solidFill>
                  <a:schemeClr val="tx1">
                    <a:lumMod val="65000"/>
                    <a:lumOff val="35000"/>
                  </a:schemeClr>
                </a:solidFill>
              </a:rPr>
              <a:t>Keep the World Out of </a:t>
            </a:r>
            <a:r>
              <a:rPr lang="en-US" dirty="0" smtClean="0">
                <a:solidFill>
                  <a:schemeClr val="tx1">
                    <a:lumMod val="65000"/>
                    <a:lumOff val="35000"/>
                  </a:schemeClr>
                </a:solidFill>
              </a:rPr>
              <a:t>It</a:t>
            </a:r>
          </a:p>
          <a:p>
            <a:pPr marL="514350" indent="-514350">
              <a:buFont typeface="+mj-lt"/>
              <a:buAutoNum type="arabicParenR" startAt="10"/>
            </a:pPr>
            <a:r>
              <a:rPr lang="en-US" dirty="0" smtClean="0">
                <a:solidFill>
                  <a:schemeClr val="tx1">
                    <a:lumMod val="65000"/>
                    <a:lumOff val="35000"/>
                  </a:schemeClr>
                </a:solidFill>
              </a:rPr>
              <a:t>Remember Who You Are</a:t>
            </a: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194739419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Understand When to Strive</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72C059E-16DE-4C0D-A377-2C3D2DE09514}" type="slidenum">
              <a:rPr lang="en-US" smtClean="0"/>
              <a:t>93</a:t>
            </a:fld>
            <a:endParaRPr lang="en-US"/>
          </a:p>
        </p:txBody>
      </p:sp>
    </p:spTree>
    <p:extLst>
      <p:ext uri="{BB962C8B-B14F-4D97-AF65-F5344CB8AC3E}">
        <p14:creationId xmlns:p14="http://schemas.microsoft.com/office/powerpoint/2010/main" val="238637974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18:15-17  Moreover if thy brother shall </a:t>
            </a:r>
            <a:r>
              <a:rPr lang="en-US" u="sng" dirty="0"/>
              <a:t>trespass against thee</a:t>
            </a:r>
            <a:r>
              <a:rPr lang="en-US" dirty="0"/>
              <a:t>, </a:t>
            </a:r>
            <a:r>
              <a:rPr lang="en-US" u="sng" dirty="0"/>
              <a:t>go and tell him his fault</a:t>
            </a:r>
            <a:r>
              <a:rPr lang="en-US" dirty="0"/>
              <a:t> between thee and him alone: if he shall hear thee, thou hast gained thy brother.  16  But if he will not hear thee, </a:t>
            </a:r>
            <a:r>
              <a:rPr lang="en-US" u="sng" dirty="0"/>
              <a:t>then take with thee one or two more</a:t>
            </a:r>
            <a:r>
              <a:rPr lang="en-US" dirty="0"/>
              <a:t>, that in the mouth of two or three witnesses every word may be established.  17  And if he shall neglect to hear them, </a:t>
            </a:r>
            <a:r>
              <a:rPr lang="en-US" u="sng" dirty="0"/>
              <a:t>tell it unto the church</a:t>
            </a:r>
            <a:r>
              <a:rPr lang="en-US" dirty="0"/>
              <a:t>: but if he neglect to hear the church, </a:t>
            </a:r>
            <a:r>
              <a:rPr lang="en-US" u="sng" dirty="0"/>
              <a:t>let him be unto thee as an heathen man and a publican</a:t>
            </a:r>
            <a:r>
              <a:rPr lang="en-US" dirty="0"/>
              <a:t>.</a:t>
            </a:r>
          </a:p>
          <a:p>
            <a:pPr lvl="1"/>
            <a:r>
              <a:rPr lang="en-US" dirty="0"/>
              <a:t>This seems to be contrary to what we’ve just established.</a:t>
            </a:r>
          </a:p>
          <a:p>
            <a:pPr lvl="1"/>
            <a:r>
              <a:rPr lang="en-US" dirty="0"/>
              <a:t>Here Jesus gives authority to NOT suffer. He gives authority to get involved, get others involved in striving, even authority to throw the offender out of the church!</a:t>
            </a:r>
          </a:p>
          <a:p>
            <a:pPr lvl="1"/>
            <a:r>
              <a:rPr lang="en-US" dirty="0"/>
              <a:t>This passage is used out of context, and way too subjectively in churches.</a:t>
            </a:r>
          </a:p>
          <a:p>
            <a:pPr lvl="1"/>
            <a:r>
              <a:rPr lang="en-US" dirty="0"/>
              <a:t>People are being thrown out of the churches for mere </a:t>
            </a:r>
            <a:r>
              <a:rPr lang="en-US" dirty="0" err="1"/>
              <a:t>tresspasses</a:t>
            </a:r>
            <a:r>
              <a:rPr lang="en-US" dirty="0"/>
              <a:t>.</a:t>
            </a:r>
          </a:p>
          <a:p>
            <a:pPr lvl="1"/>
            <a:r>
              <a:rPr lang="en-US" dirty="0"/>
              <a:t>What does that </a:t>
            </a:r>
            <a:r>
              <a:rPr lang="en-US" dirty="0" smtClean="0"/>
              <a:t>mean, “</a:t>
            </a:r>
            <a:r>
              <a:rPr lang="en-US" dirty="0" err="1" smtClean="0"/>
              <a:t>tresspass</a:t>
            </a:r>
            <a:r>
              <a:rPr lang="en-US" dirty="0" smtClean="0"/>
              <a:t> </a:t>
            </a:r>
            <a:r>
              <a:rPr lang="en-US" dirty="0"/>
              <a:t>against </a:t>
            </a:r>
            <a:r>
              <a:rPr lang="en-US" dirty="0" smtClean="0"/>
              <a:t>thee”?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94</a:t>
            </a:fld>
            <a:endParaRPr lang="en-US"/>
          </a:p>
        </p:txBody>
      </p:sp>
    </p:spTree>
    <p:extLst>
      <p:ext uri="{BB962C8B-B14F-4D97-AF65-F5344CB8AC3E}">
        <p14:creationId xmlns:p14="http://schemas.microsoft.com/office/powerpoint/2010/main" val="598651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18:1--  At the same time came the disciples unto Jesus, saying, </a:t>
            </a:r>
            <a:r>
              <a:rPr lang="en-US" u="sng" dirty="0"/>
              <a:t>Who is </a:t>
            </a:r>
            <a:r>
              <a:rPr lang="en-US" b="1" u="sng" dirty="0"/>
              <a:t>the greatest </a:t>
            </a:r>
            <a:r>
              <a:rPr lang="en-US" u="sng" dirty="0"/>
              <a:t>in the kingdom of heaven</a:t>
            </a:r>
            <a:r>
              <a:rPr lang="en-US" dirty="0"/>
              <a:t>?  2  And Jesus called a little child unto him, and set him in the midst of them,  3  And said, Verily I say unto you, Except ye be converted, and become as little children, ye shall not enter into the kingdom of heaven.  4  Whosoever therefore shall </a:t>
            </a:r>
            <a:r>
              <a:rPr lang="en-US" b="1" u="sng" dirty="0"/>
              <a:t>humble himself</a:t>
            </a:r>
            <a:r>
              <a:rPr lang="en-US" dirty="0"/>
              <a:t> as this little child, the same is greatest in the kingdom of heaven.  5  And whoso shall receive one such little child in my name </a:t>
            </a:r>
            <a:r>
              <a:rPr lang="en-US" dirty="0" err="1"/>
              <a:t>receiveth</a:t>
            </a:r>
            <a:r>
              <a:rPr lang="en-US" dirty="0"/>
              <a:t> me.  6  </a:t>
            </a:r>
            <a:r>
              <a:rPr lang="en-US" u="sng" dirty="0"/>
              <a:t>But whoso shall </a:t>
            </a:r>
            <a:r>
              <a:rPr lang="en-US" b="1" u="sng" dirty="0"/>
              <a:t>offend</a:t>
            </a:r>
            <a:r>
              <a:rPr lang="en-US" u="sng" dirty="0"/>
              <a:t> one of these little ones which believe in me, it were better for him that a millstone were hanged about his neck, and that he were drowned in the depth of the sea</a:t>
            </a:r>
            <a:r>
              <a:rPr lang="en-US" dirty="0"/>
              <a:t>.  7  Woe unto the world because of </a:t>
            </a:r>
            <a:r>
              <a:rPr lang="en-US" b="1" u="sng" dirty="0"/>
              <a:t>offences</a:t>
            </a:r>
            <a:r>
              <a:rPr lang="en-US" dirty="0"/>
              <a:t>! for it must needs be that offences come; but woe to that man by whom the offence cometh!  </a:t>
            </a:r>
          </a:p>
          <a:p>
            <a:pPr lvl="1"/>
            <a:r>
              <a:rPr lang="en-US" dirty="0"/>
              <a:t>Stop striving to be great here!</a:t>
            </a:r>
          </a:p>
          <a:p>
            <a:pPr lvl="1"/>
            <a:r>
              <a:rPr lang="en-US" dirty="0"/>
              <a:t>The context of the passage is OFFENSES!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95</a:t>
            </a:fld>
            <a:endParaRPr lang="en-US"/>
          </a:p>
        </p:txBody>
      </p:sp>
    </p:spTree>
    <p:extLst>
      <p:ext uri="{BB962C8B-B14F-4D97-AF65-F5344CB8AC3E}">
        <p14:creationId xmlns:p14="http://schemas.microsoft.com/office/powerpoint/2010/main" val="7144014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26:31  Then saith Jesus unto them, All ye shall be offended because of me this night: for it is written, I will smite the shepherd, and </a:t>
            </a:r>
            <a:r>
              <a:rPr lang="en-US" u="sng" dirty="0"/>
              <a:t>the sheep of the flock shall be scattered</a:t>
            </a:r>
            <a:r>
              <a:rPr lang="en-US" dirty="0"/>
              <a:t> abroad.</a:t>
            </a:r>
          </a:p>
          <a:p>
            <a:pPr lvl="1"/>
            <a:r>
              <a:rPr lang="en-US" dirty="0"/>
              <a:t>If you are offending Christ’s sheep: WOE UNTO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96</a:t>
            </a:fld>
            <a:endParaRPr lang="en-US"/>
          </a:p>
        </p:txBody>
      </p:sp>
    </p:spTree>
    <p:extLst>
      <p:ext uri="{BB962C8B-B14F-4D97-AF65-F5344CB8AC3E}">
        <p14:creationId xmlns:p14="http://schemas.microsoft.com/office/powerpoint/2010/main" val="11720829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18:8--  Wherefore if thy hand or thy foot offend thee, cut them off, and cast them from thee: it is better for thee to enter into life halt or maimed, rather than having two hands or two feet to be cast into everlasting fire.  9  And if thine eye offend thee, pluck it out, and cast it from thee: it is better for thee to enter into life with one eye, rather than having two eyes to be cast into hell fire.  </a:t>
            </a:r>
          </a:p>
          <a:p>
            <a:pPr lvl="1"/>
            <a:r>
              <a:rPr lang="en-US" dirty="0"/>
              <a:t>If your hand or eye disrespects you? Angers you?</a:t>
            </a:r>
          </a:p>
          <a:p>
            <a:pPr lvl="1"/>
            <a:r>
              <a:rPr lang="en-US" dirty="0"/>
              <a:t>Rather, if it makes you fall away from God. Causes you to fall away from his salvation.</a:t>
            </a:r>
          </a:p>
          <a:p>
            <a:pPr lvl="1"/>
            <a:r>
              <a:rPr lang="en-US" dirty="0"/>
              <a:t>Severe punishment is on those that turn others from Christ: Scatter his sheep.</a:t>
            </a:r>
          </a:p>
          <a:p>
            <a:pPr lvl="1"/>
            <a:r>
              <a:rPr lang="en-US" dirty="0"/>
              <a:t>If cutting off your foot will save your soul, cut that thing off. </a:t>
            </a:r>
          </a:p>
          <a:p>
            <a:pPr lvl="1"/>
            <a:r>
              <a:rPr lang="en-US" dirty="0"/>
              <a:t>And if cutting off your own members, you should be ready to cut off anyone that offends you! (father/mother/brother)</a:t>
            </a:r>
          </a:p>
          <a:p>
            <a:pPr lvl="1"/>
            <a:r>
              <a:rPr lang="en-US" dirty="0"/>
              <a:t>You see then how serious offenses are!</a:t>
            </a:r>
          </a:p>
          <a:p>
            <a:pPr lvl="1"/>
            <a:r>
              <a:rPr lang="en-US" dirty="0" smtClean="0"/>
              <a:t>Note: Christ </a:t>
            </a:r>
            <a:r>
              <a:rPr lang="en-US" dirty="0"/>
              <a:t>is preaching the Kingdom doctrine: their salvation is based on works such as receiving and not scattering his people!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97</a:t>
            </a:fld>
            <a:endParaRPr lang="en-US"/>
          </a:p>
        </p:txBody>
      </p:sp>
    </p:spTree>
    <p:extLst>
      <p:ext uri="{BB962C8B-B14F-4D97-AF65-F5344CB8AC3E}">
        <p14:creationId xmlns:p14="http://schemas.microsoft.com/office/powerpoint/2010/main" val="17400401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18:10--  Take heed that ye despise not one of these little ones; for I say unto you, That in heaven their angels do always behold the face of my Father which is in heaven.  11  For </a:t>
            </a:r>
            <a:r>
              <a:rPr lang="en-US" u="sng" dirty="0"/>
              <a:t>the Son of man is come to save that which was lost</a:t>
            </a:r>
            <a:r>
              <a:rPr lang="en-US" dirty="0"/>
              <a:t>.  12  How think ye? if a man have an hundred sheep, and one of them be gone astray, doth he not leave the ninety and nine, and </a:t>
            </a:r>
            <a:r>
              <a:rPr lang="en-US" dirty="0" err="1"/>
              <a:t>goeth</a:t>
            </a:r>
            <a:r>
              <a:rPr lang="en-US" dirty="0"/>
              <a:t> into the mountains, and </a:t>
            </a:r>
            <a:r>
              <a:rPr lang="en-US" dirty="0" err="1"/>
              <a:t>seeketh</a:t>
            </a:r>
            <a:r>
              <a:rPr lang="en-US" dirty="0"/>
              <a:t> that which is gone astray?  13  And if so be that he find it, verily I say unto you, he </a:t>
            </a:r>
            <a:r>
              <a:rPr lang="en-US" dirty="0" err="1"/>
              <a:t>rejoiceth</a:t>
            </a:r>
            <a:r>
              <a:rPr lang="en-US" dirty="0"/>
              <a:t> more of </a:t>
            </a:r>
            <a:r>
              <a:rPr lang="en-US" b="1" u="sng" dirty="0"/>
              <a:t>that sheep</a:t>
            </a:r>
            <a:r>
              <a:rPr lang="en-US" dirty="0"/>
              <a:t>, than of the ninety and nine which went not astray.  14  Even so it is not the will of your Father which is in heaven, that </a:t>
            </a:r>
            <a:r>
              <a:rPr lang="en-US" u="sng" dirty="0"/>
              <a:t>one of these little ones </a:t>
            </a:r>
            <a:r>
              <a:rPr lang="en-US" b="1" u="sng" dirty="0"/>
              <a:t>should perish</a:t>
            </a:r>
            <a:r>
              <a:rPr lang="en-US" dirty="0"/>
              <a:t>.  </a:t>
            </a:r>
          </a:p>
          <a:p>
            <a:pPr lvl="1"/>
            <a:r>
              <a:rPr lang="en-US" dirty="0"/>
              <a:t>Context check: What has Christ been talking about up until this point?</a:t>
            </a:r>
          </a:p>
          <a:p>
            <a:pPr lvl="1"/>
            <a:r>
              <a:rPr lang="en-US" dirty="0"/>
              <a:t>The importance of one of his sheep/children.</a:t>
            </a:r>
          </a:p>
          <a:p>
            <a:pPr lvl="1"/>
            <a:r>
              <a:rPr lang="en-US" dirty="0"/>
              <a:t>The seriousness of the offence. It causes Christ’s sheep to perish.</a:t>
            </a:r>
          </a:p>
          <a:p>
            <a:pPr lvl="1"/>
            <a:r>
              <a:rPr lang="en-US" dirty="0"/>
              <a:t>Now, lets do a little study of the Book!</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98</a:t>
            </a:fld>
            <a:endParaRPr lang="en-US"/>
          </a:p>
        </p:txBody>
      </p:sp>
    </p:spTree>
    <p:extLst>
      <p:ext uri="{BB962C8B-B14F-4D97-AF65-F5344CB8AC3E}">
        <p14:creationId xmlns:p14="http://schemas.microsoft.com/office/powerpoint/2010/main" val="26333566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26:31  Then saith Jesus unto them, All ye shall be </a:t>
            </a:r>
            <a:r>
              <a:rPr lang="en-US" b="1" u="sng" dirty="0"/>
              <a:t>offended</a:t>
            </a:r>
            <a:r>
              <a:rPr lang="en-US" dirty="0"/>
              <a:t> because of me this night: for it is written, I will smite the shepherd, and </a:t>
            </a:r>
            <a:r>
              <a:rPr lang="en-US" u="sng" dirty="0"/>
              <a:t>the sheep of the flock shall be scattered abroad</a:t>
            </a:r>
            <a:r>
              <a:rPr lang="en-US" dirty="0"/>
              <a:t>.</a:t>
            </a:r>
          </a:p>
          <a:p>
            <a:r>
              <a:rPr lang="en-US" dirty="0"/>
              <a:t>Matthew 7:15  </a:t>
            </a:r>
            <a:r>
              <a:rPr lang="en-US" b="1" u="sng" dirty="0"/>
              <a:t>Beware of false prophets</a:t>
            </a:r>
            <a:r>
              <a:rPr lang="en-US" dirty="0"/>
              <a:t>, which come to you in sheep's clothing, but inwardly they are ravening </a:t>
            </a:r>
            <a:r>
              <a:rPr lang="en-US" u="sng" dirty="0"/>
              <a:t>wolves</a:t>
            </a:r>
            <a:r>
              <a:rPr lang="en-US" dirty="0"/>
              <a:t>.</a:t>
            </a:r>
          </a:p>
          <a:p>
            <a:pPr lvl="1"/>
            <a:r>
              <a:rPr lang="en-US" dirty="0"/>
              <a:t>What does a wolf do to the sheep?</a:t>
            </a:r>
          </a:p>
          <a:p>
            <a:pPr lvl="1"/>
            <a:r>
              <a:rPr lang="en-US" dirty="0"/>
              <a:t>He tries to </a:t>
            </a:r>
            <a:r>
              <a:rPr lang="en-US" b="1" dirty="0"/>
              <a:t>fill his belly</a:t>
            </a:r>
            <a:r>
              <a:rPr lang="en-US" dirty="0"/>
              <a:t> at their expense.</a:t>
            </a:r>
          </a:p>
          <a:p>
            <a:r>
              <a:rPr lang="en-US" dirty="0"/>
              <a:t>2 Peter 2:1  But there were </a:t>
            </a:r>
            <a:r>
              <a:rPr lang="en-US" u="sng" dirty="0"/>
              <a:t>false prophets</a:t>
            </a:r>
            <a:r>
              <a:rPr lang="en-US" dirty="0"/>
              <a:t> also among the people, even as there shall be </a:t>
            </a:r>
            <a:r>
              <a:rPr lang="en-US" u="sng" dirty="0"/>
              <a:t>false teachers</a:t>
            </a:r>
            <a:r>
              <a:rPr lang="en-US" dirty="0"/>
              <a:t> among you, who </a:t>
            </a:r>
            <a:r>
              <a:rPr lang="en-US" dirty="0" err="1"/>
              <a:t>privily</a:t>
            </a:r>
            <a:r>
              <a:rPr lang="en-US" dirty="0"/>
              <a:t> </a:t>
            </a:r>
            <a:r>
              <a:rPr lang="en-US" u="sng" dirty="0"/>
              <a:t>shall bring in damnable heresies</a:t>
            </a:r>
            <a:r>
              <a:rPr lang="en-US" dirty="0"/>
              <a:t>, even denying the Lord that bought them, and bring upon themselves swift destruction.</a:t>
            </a:r>
          </a:p>
          <a:p>
            <a:pPr lvl="1"/>
            <a:r>
              <a:rPr lang="en-US" dirty="0"/>
              <a:t>Wolves in the church will feed on the flock and in so doing offend them!</a:t>
            </a:r>
          </a:p>
          <a:p>
            <a:pPr lvl="1"/>
            <a:r>
              <a:rPr lang="en-US" dirty="0"/>
              <a:t>So what is our job, our </a:t>
            </a:r>
            <a:r>
              <a:rPr lang="en-US" dirty="0" smtClean="0"/>
              <a:t>admonition?</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99</a:t>
            </a:fld>
            <a:endParaRPr lang="en-US"/>
          </a:p>
        </p:txBody>
      </p:sp>
    </p:spTree>
    <p:extLst>
      <p:ext uri="{BB962C8B-B14F-4D97-AF65-F5344CB8AC3E}">
        <p14:creationId xmlns:p14="http://schemas.microsoft.com/office/powerpoint/2010/main" val="42645818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20:28-30  </a:t>
            </a:r>
            <a:r>
              <a:rPr lang="en-US" u="sng" dirty="0"/>
              <a:t>Take heed therefore unto </a:t>
            </a:r>
            <a:r>
              <a:rPr lang="en-US" b="1" u="sng" dirty="0"/>
              <a:t>yourselves</a:t>
            </a:r>
            <a:r>
              <a:rPr lang="en-US" u="sng" dirty="0"/>
              <a:t>, and </a:t>
            </a:r>
            <a:r>
              <a:rPr lang="en-US" b="1" u="sng" dirty="0"/>
              <a:t>to all the flock</a:t>
            </a:r>
            <a:r>
              <a:rPr lang="en-US" dirty="0"/>
              <a:t>, over the which the Holy Ghost hath made you overseers, to feed </a:t>
            </a:r>
            <a:r>
              <a:rPr lang="en-US" u="sng" dirty="0"/>
              <a:t>the church of God</a:t>
            </a:r>
            <a:r>
              <a:rPr lang="en-US" dirty="0"/>
              <a:t>, which he hath purchased with his own blood.  29  For I know this, that after my departing shall </a:t>
            </a:r>
            <a:r>
              <a:rPr lang="en-US" b="1" u="sng" dirty="0"/>
              <a:t>grievous wolves</a:t>
            </a:r>
            <a:r>
              <a:rPr lang="en-US" dirty="0"/>
              <a:t> enter in among you, </a:t>
            </a:r>
            <a:r>
              <a:rPr lang="en-US" b="1" u="sng" dirty="0"/>
              <a:t>not sparing the flock</a:t>
            </a:r>
            <a:r>
              <a:rPr lang="en-US" dirty="0"/>
              <a:t>.  30  Also of your own selves shall men arise, speaking perverse things, </a:t>
            </a:r>
            <a:r>
              <a:rPr lang="en-US" b="1" u="sng" dirty="0"/>
              <a:t>to draw away disciples</a:t>
            </a:r>
            <a:r>
              <a:rPr lang="en-US" dirty="0"/>
              <a:t> after them.</a:t>
            </a:r>
          </a:p>
          <a:p>
            <a:pPr lvl="1"/>
            <a:r>
              <a:rPr lang="en-US" dirty="0"/>
              <a:t>These are our cross references.</a:t>
            </a:r>
          </a:p>
          <a:p>
            <a:pPr lvl="1"/>
            <a:r>
              <a:rPr lang="en-US" dirty="0"/>
              <a:t>This is our context: offending, little ones, the flock, the wolves, perishing.</a:t>
            </a:r>
          </a:p>
          <a:p>
            <a:pPr lvl="1"/>
            <a:r>
              <a:rPr lang="en-US" dirty="0"/>
              <a:t>Now back to Matthew 18…</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100</a:t>
            </a:fld>
            <a:endParaRPr lang="en-US"/>
          </a:p>
        </p:txBody>
      </p:sp>
    </p:spTree>
    <p:extLst>
      <p:ext uri="{BB962C8B-B14F-4D97-AF65-F5344CB8AC3E}">
        <p14:creationId xmlns:p14="http://schemas.microsoft.com/office/powerpoint/2010/main" val="1034566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18:15--  Moreover if </a:t>
            </a:r>
            <a:r>
              <a:rPr lang="en-US" u="sng" dirty="0"/>
              <a:t>thy brother</a:t>
            </a:r>
            <a:r>
              <a:rPr lang="en-US" dirty="0"/>
              <a:t> shall </a:t>
            </a:r>
            <a:r>
              <a:rPr lang="en-US" b="1" u="sng" dirty="0"/>
              <a:t>trespass</a:t>
            </a:r>
            <a:r>
              <a:rPr lang="en-US" dirty="0"/>
              <a:t> against thee, go and </a:t>
            </a:r>
            <a:r>
              <a:rPr lang="en-US" u="sng" dirty="0"/>
              <a:t>tell him </a:t>
            </a:r>
            <a:r>
              <a:rPr lang="en-US" b="1" u="sng" dirty="0"/>
              <a:t>his fault</a:t>
            </a:r>
            <a:r>
              <a:rPr lang="en-US" u="sng" dirty="0"/>
              <a:t> between </a:t>
            </a:r>
            <a:r>
              <a:rPr lang="en-US" b="1" u="sng" dirty="0"/>
              <a:t>thee and him alone</a:t>
            </a:r>
            <a:r>
              <a:rPr lang="en-US" dirty="0"/>
              <a:t>: if he shall hear thee, </a:t>
            </a:r>
            <a:r>
              <a:rPr lang="en-US" b="1" u="sng" dirty="0"/>
              <a:t>thou hast gained thy brother</a:t>
            </a:r>
            <a:r>
              <a:rPr lang="en-US" dirty="0"/>
              <a:t>.  16  But if he will not hear thee, then take with thee one or two more, that in the mouth of </a:t>
            </a:r>
            <a:r>
              <a:rPr lang="en-US" u="sng" dirty="0"/>
              <a:t>two or three</a:t>
            </a:r>
            <a:r>
              <a:rPr lang="en-US" dirty="0"/>
              <a:t> </a:t>
            </a:r>
            <a:r>
              <a:rPr lang="en-US" b="1" u="sng" dirty="0"/>
              <a:t>witnesses</a:t>
            </a:r>
            <a:r>
              <a:rPr lang="en-US" dirty="0"/>
              <a:t> every word may be established.  17  It is also written in your law, that the testimony of two men is true.</a:t>
            </a:r>
          </a:p>
          <a:p>
            <a:pPr lvl="1"/>
            <a:r>
              <a:rPr lang="en-US" dirty="0"/>
              <a:t>Don’t accuse or condemn without witnesses!</a:t>
            </a:r>
          </a:p>
          <a:p>
            <a:pPr lvl="1"/>
            <a:r>
              <a:rPr lang="en-US" dirty="0"/>
              <a:t>Now, what is the </a:t>
            </a:r>
            <a:r>
              <a:rPr lang="en-US" dirty="0" err="1"/>
              <a:t>tresspass</a:t>
            </a:r>
            <a:r>
              <a:rPr lang="en-US" dirty="0"/>
              <a:t>?? </a:t>
            </a:r>
            <a:endParaRPr lang="en-US" dirty="0" smtClean="0"/>
          </a:p>
          <a:p>
            <a:pPr lvl="1"/>
            <a:r>
              <a:rPr lang="en-US" dirty="0" smtClean="0"/>
              <a:t>What </a:t>
            </a:r>
            <a:r>
              <a:rPr lang="en-US" dirty="0"/>
              <a:t>is his fault? Stole? Fornicated? </a:t>
            </a:r>
            <a:r>
              <a:rPr lang="en-US" dirty="0" err="1"/>
              <a:t>Physcially</a:t>
            </a:r>
            <a:r>
              <a:rPr lang="en-US" dirty="0"/>
              <a:t> harmed? Lied?</a:t>
            </a:r>
          </a:p>
          <a:p>
            <a:pPr lvl="1"/>
            <a:r>
              <a:rPr lang="en-US" dirty="0"/>
              <a:t>It is that LIVES, SOULS are being endangered!</a:t>
            </a:r>
          </a:p>
          <a:p>
            <a:pPr lvl="2"/>
            <a:r>
              <a:rPr lang="en-US" dirty="0"/>
              <a:t>Maybe this life, maybe spiritual life (life or life more abundantly?).</a:t>
            </a:r>
          </a:p>
          <a:p>
            <a:pPr lvl="1"/>
            <a:r>
              <a:rPr lang="en-US" dirty="0"/>
              <a:t>This is when you are to strive.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101</a:t>
            </a:fld>
            <a:endParaRPr lang="en-US"/>
          </a:p>
        </p:txBody>
      </p:sp>
    </p:spTree>
    <p:extLst>
      <p:ext uri="{BB962C8B-B14F-4D97-AF65-F5344CB8AC3E}">
        <p14:creationId xmlns:p14="http://schemas.microsoft.com/office/powerpoint/2010/main" val="10198265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18:17  And if he shall neglect to hear them, tell it unto the church: but </a:t>
            </a:r>
            <a:r>
              <a:rPr lang="en-US" u="sng" dirty="0"/>
              <a:t>if he neglect to hear</a:t>
            </a:r>
            <a:r>
              <a:rPr lang="en-US" dirty="0"/>
              <a:t> the church, </a:t>
            </a:r>
            <a:r>
              <a:rPr lang="en-US" b="1" u="sng" dirty="0"/>
              <a:t>let him be unto thee as</a:t>
            </a:r>
            <a:r>
              <a:rPr lang="en-US" dirty="0"/>
              <a:t> </a:t>
            </a:r>
            <a:r>
              <a:rPr lang="en-US" b="1" u="sng" dirty="0"/>
              <a:t>an heathen</a:t>
            </a:r>
            <a:r>
              <a:rPr lang="en-US" dirty="0"/>
              <a:t> man and </a:t>
            </a:r>
            <a:r>
              <a:rPr lang="en-US" b="1" u="sng" dirty="0"/>
              <a:t>a publican</a:t>
            </a:r>
            <a:r>
              <a:rPr lang="en-US" dirty="0"/>
              <a:t>.</a:t>
            </a:r>
          </a:p>
          <a:p>
            <a:pPr lvl="1"/>
            <a:r>
              <a:rPr lang="en-US" dirty="0"/>
              <a:t>We are talking about considering one of the sheep, maybe even a shepherd, </a:t>
            </a:r>
            <a:r>
              <a:rPr lang="en-US" dirty="0" smtClean="0"/>
              <a:t>as </a:t>
            </a:r>
            <a:r>
              <a:rPr lang="en-US" dirty="0"/>
              <a:t>a lost sinner, as a wolf. </a:t>
            </a:r>
          </a:p>
          <a:p>
            <a:pPr lvl="1"/>
            <a:r>
              <a:rPr lang="en-US" dirty="0"/>
              <a:t>This is a last resort, AFTER the attempts to right the offence.</a:t>
            </a:r>
          </a:p>
          <a:p>
            <a:pPr lvl="1"/>
            <a:r>
              <a:rPr lang="en-US" dirty="0"/>
              <a:t>What are the dire circumstances that would lead to this?</a:t>
            </a:r>
          </a:p>
          <a:p>
            <a:pPr lvl="1"/>
            <a:r>
              <a:rPr lang="en-US" dirty="0"/>
              <a:t>Only when a soul, or souls, are on the line. (e.g. an elder)</a:t>
            </a:r>
          </a:p>
          <a:p>
            <a:pPr lvl="2"/>
            <a:r>
              <a:rPr lang="en-US" dirty="0"/>
              <a:t>What if I taught you that soul-winning wasn’t important? Calvinism does.</a:t>
            </a:r>
          </a:p>
          <a:p>
            <a:pPr lvl="2"/>
            <a:r>
              <a:rPr lang="en-US" dirty="0"/>
              <a:t>What if I started teaching your children that they need to be good to go to heaven? Catholicism does.</a:t>
            </a:r>
          </a:p>
          <a:p>
            <a:pPr lvl="1"/>
            <a:r>
              <a:rPr lang="en-US" dirty="0"/>
              <a:t>This is why the elders are held to higher standards. They can offend many souls, trespass against many.</a:t>
            </a:r>
          </a:p>
          <a:p>
            <a:pPr lvl="1"/>
            <a:r>
              <a:rPr lang="en-US" dirty="0"/>
              <a:t>Warn/Teach him one-on-one, warn/teach him with 2-3 others, warn/teach him before the church. Only then would you count him as a heathen.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102</a:t>
            </a:fld>
            <a:endParaRPr lang="en-US"/>
          </a:p>
        </p:txBody>
      </p:sp>
    </p:spTree>
    <p:extLst>
      <p:ext uri="{BB962C8B-B14F-4D97-AF65-F5344CB8AC3E}">
        <p14:creationId xmlns:p14="http://schemas.microsoft.com/office/powerpoint/2010/main" val="683851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11:15-17  And they come to Jerusalem: and Jesus went into the temple, and began to cast out them that sold and bought in the temple, and overthrew the tables of the moneychangers, and the seats of them that sold doves;  16  And would not suffer that any man should carry any vessel through the temple.  17  And </a:t>
            </a:r>
            <a:r>
              <a:rPr lang="en-US" u="sng" dirty="0"/>
              <a:t>he taught</a:t>
            </a:r>
            <a:r>
              <a:rPr lang="en-US" dirty="0"/>
              <a:t>, saying unto them, Is it not written, </a:t>
            </a:r>
            <a:r>
              <a:rPr lang="en-US" u="sng" dirty="0"/>
              <a:t>My house</a:t>
            </a:r>
            <a:r>
              <a:rPr lang="en-US" dirty="0"/>
              <a:t> shall be called of all nations the house of prayer? but ye have made it </a:t>
            </a:r>
            <a:r>
              <a:rPr lang="en-US" u="sng" dirty="0"/>
              <a:t>a den of thieves</a:t>
            </a:r>
            <a:r>
              <a:rPr lang="en-US" dirty="0"/>
              <a:t>.</a:t>
            </a:r>
          </a:p>
          <a:p>
            <a:pPr lvl="1"/>
            <a:r>
              <a:rPr lang="en-US" dirty="0"/>
              <a:t>Notice what Jesus did, even in his anger!</a:t>
            </a:r>
          </a:p>
          <a:p>
            <a:pPr lvl="1"/>
            <a:r>
              <a:rPr lang="en-US" dirty="0"/>
              <a:t>He put an end to the problem, and taught the people what was right.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103</a:t>
            </a:fld>
            <a:endParaRPr lang="en-US"/>
          </a:p>
        </p:txBody>
      </p:sp>
    </p:spTree>
    <p:extLst>
      <p:ext uri="{BB962C8B-B14F-4D97-AF65-F5344CB8AC3E}">
        <p14:creationId xmlns:p14="http://schemas.microsoft.com/office/powerpoint/2010/main" val="11959632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2:11-14  But when Peter was come to Antioch, </a:t>
            </a:r>
            <a:r>
              <a:rPr lang="en-US" u="sng" dirty="0"/>
              <a:t>I withstood him to the face</a:t>
            </a:r>
            <a:r>
              <a:rPr lang="en-US" dirty="0"/>
              <a:t>, because he was to be blamed.  12  For before that certain came from James, he did eat with the Gentiles: but when they were come, he withdrew and separated himself, fearing them which were of the circumcision.  13  And the other Jews </a:t>
            </a:r>
            <a:r>
              <a:rPr lang="en-US" u="sng" dirty="0"/>
              <a:t>dissembled</a:t>
            </a:r>
            <a:r>
              <a:rPr lang="en-US" dirty="0"/>
              <a:t> likewise with him; insomuch that Barnabas also </a:t>
            </a:r>
            <a:r>
              <a:rPr lang="en-US" u="sng" dirty="0"/>
              <a:t>was carried away with their dissimulation</a:t>
            </a:r>
            <a:r>
              <a:rPr lang="en-US" dirty="0"/>
              <a:t>.  14  But when I saw that they walked not uprightly according to the truth of the gospel, </a:t>
            </a:r>
            <a:r>
              <a:rPr lang="en-US" b="1" u="sng" dirty="0"/>
              <a:t>I said unto Peter before them all</a:t>
            </a:r>
            <a:r>
              <a:rPr lang="en-US" dirty="0"/>
              <a:t>, If thou, being a Jew, </a:t>
            </a:r>
            <a:r>
              <a:rPr lang="en-US" dirty="0" err="1"/>
              <a:t>livest</a:t>
            </a:r>
            <a:r>
              <a:rPr lang="en-US" dirty="0"/>
              <a:t> after the manner of Gentiles, and not as do the Jews, why </a:t>
            </a:r>
            <a:r>
              <a:rPr lang="en-US" dirty="0" err="1"/>
              <a:t>compellest</a:t>
            </a:r>
            <a:r>
              <a:rPr lang="en-US" dirty="0"/>
              <a:t> thou the Gentiles to live as do the Jews?</a:t>
            </a:r>
          </a:p>
          <a:p>
            <a:pPr lvl="1"/>
            <a:r>
              <a:rPr lang="en-US" dirty="0"/>
              <a:t>When sheep are being scattered (dissembled, carried away) we need to put an end to it.</a:t>
            </a:r>
          </a:p>
          <a:p>
            <a:pPr lvl="1"/>
            <a:r>
              <a:rPr lang="en-US" dirty="0"/>
              <a:t>Commandments of men, hypocrisy, falseness, lies, backbiting can “offend” the flock.</a:t>
            </a:r>
          </a:p>
          <a:p>
            <a:r>
              <a:rPr lang="en-US" dirty="0"/>
              <a:t>Galatians 5:12  I would they were even cut off which trouble you.</a:t>
            </a:r>
          </a:p>
          <a:p>
            <a:pPr lvl="1"/>
            <a:r>
              <a:rPr lang="en-US" dirty="0"/>
              <a:t>These things, we should NOT suffer.</a:t>
            </a:r>
          </a:p>
        </p:txBody>
      </p:sp>
      <p:sp>
        <p:nvSpPr>
          <p:cNvPr id="3" name="Slide Number Placeholder 2"/>
          <p:cNvSpPr>
            <a:spLocks noGrp="1"/>
          </p:cNvSpPr>
          <p:nvPr>
            <p:ph type="sldNum" sz="quarter" idx="12"/>
          </p:nvPr>
        </p:nvSpPr>
        <p:spPr/>
        <p:txBody>
          <a:bodyPr/>
          <a:lstStyle/>
          <a:p>
            <a:fld id="{172C059E-16DE-4C0D-A377-2C3D2DE09514}" type="slidenum">
              <a:rPr lang="en-US" smtClean="0"/>
              <a:t>104</a:t>
            </a:fld>
            <a:endParaRPr lang="en-US"/>
          </a:p>
        </p:txBody>
      </p:sp>
    </p:spTree>
    <p:extLst>
      <p:ext uri="{BB962C8B-B14F-4D97-AF65-F5344CB8AC3E}">
        <p14:creationId xmlns:p14="http://schemas.microsoft.com/office/powerpoint/2010/main" val="10417763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5:19-20  Against an elder </a:t>
            </a:r>
            <a:r>
              <a:rPr lang="en-US" b="1" u="sng" dirty="0"/>
              <a:t>receive not an accusation</a:t>
            </a:r>
            <a:r>
              <a:rPr lang="en-US" dirty="0"/>
              <a:t>, but before two or three witnesses.  20  </a:t>
            </a:r>
            <a:r>
              <a:rPr lang="en-US" u="sng" dirty="0"/>
              <a:t>Them that sin rebuke before all, that others also may fear.</a:t>
            </a:r>
            <a:endParaRPr lang="en-US" dirty="0"/>
          </a:p>
          <a:p>
            <a:pPr lvl="1"/>
            <a:r>
              <a:rPr lang="en-US" dirty="0"/>
              <a:t>It is often debated what worthy sins here are.. </a:t>
            </a:r>
          </a:p>
          <a:p>
            <a:pPr lvl="2"/>
            <a:r>
              <a:rPr lang="en-US" dirty="0"/>
              <a:t>Is it just any sin?</a:t>
            </a:r>
          </a:p>
          <a:p>
            <a:pPr lvl="1"/>
            <a:r>
              <a:rPr lang="en-US" dirty="0"/>
              <a:t>Back up, first, what is a valid ACCUSATION? </a:t>
            </a:r>
          </a:p>
          <a:p>
            <a:pPr lvl="2"/>
            <a:r>
              <a:rPr lang="en-US" dirty="0"/>
              <a:t>We shouldn’t accuse unless we have to! </a:t>
            </a:r>
          </a:p>
          <a:p>
            <a:pPr lvl="2"/>
            <a:r>
              <a:rPr lang="en-US" dirty="0"/>
              <a:t>We shouldn’t accuse of sins that are not offenses to the flock.</a:t>
            </a:r>
          </a:p>
          <a:p>
            <a:pPr lvl="1"/>
            <a:r>
              <a:rPr lang="en-US" dirty="0"/>
              <a:t>We also need to ask who and why!!</a:t>
            </a:r>
          </a:p>
          <a:p>
            <a:pPr lvl="1"/>
            <a:r>
              <a:rPr lang="en-US" dirty="0"/>
              <a:t>Who? The elders. When the shepherds go astray, the flock is in danger too.</a:t>
            </a:r>
          </a:p>
          <a:p>
            <a:pPr lvl="2"/>
            <a:r>
              <a:rPr lang="en-US" dirty="0" smtClean="0"/>
              <a:t>Especially </a:t>
            </a:r>
            <a:r>
              <a:rPr lang="en-US" dirty="0"/>
              <a:t>if an elder </a:t>
            </a:r>
            <a:r>
              <a:rPr lang="en-US" dirty="0" smtClean="0"/>
              <a:t>attacks </a:t>
            </a:r>
            <a:r>
              <a:rPr lang="en-US" dirty="0"/>
              <a:t>the flock or leads them astray, becoming a wolf.</a:t>
            </a:r>
          </a:p>
          <a:p>
            <a:pPr lvl="1"/>
            <a:r>
              <a:rPr lang="en-US" dirty="0"/>
              <a:t>Why rebuke before all? Why make others fear? </a:t>
            </a:r>
          </a:p>
          <a:p>
            <a:pPr lvl="2"/>
            <a:r>
              <a:rPr lang="en-US" dirty="0"/>
              <a:t>Christian liberty should make us free from fear of the shame of sin. Shouldn’t it? </a:t>
            </a:r>
          </a:p>
          <a:p>
            <a:pPr lvl="1"/>
            <a:r>
              <a:rPr lang="en-US" dirty="0"/>
              <a:t>Because we are talking about offending disciples (sheep), harming souls.</a:t>
            </a:r>
          </a:p>
          <a:p>
            <a:pPr lvl="2"/>
            <a:r>
              <a:rPr lang="en-US" dirty="0"/>
              <a:t>Its better to drown yourself than to offend Christ’s sheep.</a:t>
            </a:r>
          </a:p>
          <a:p>
            <a:pPr lvl="2"/>
            <a:r>
              <a:rPr lang="en-US" dirty="0"/>
              <a:t>It is better to cut off your hand than be offended.</a:t>
            </a:r>
          </a:p>
          <a:p>
            <a:pPr lvl="2"/>
            <a:r>
              <a:rPr lang="en-US" dirty="0"/>
              <a:t>Once there is no remedy, we need to cut off the wolf.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105</a:t>
            </a:fld>
            <a:endParaRPr lang="en-US"/>
          </a:p>
        </p:txBody>
      </p:sp>
    </p:spTree>
    <p:extLst>
      <p:ext uri="{BB962C8B-B14F-4D97-AF65-F5344CB8AC3E}">
        <p14:creationId xmlns:p14="http://schemas.microsoft.com/office/powerpoint/2010/main" val="13571084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What about non-offensive brothers/sisters?</a:t>
            </a:r>
          </a:p>
          <a:p>
            <a:r>
              <a:rPr lang="en-US" dirty="0"/>
              <a:t>Galatians 6:1-2  Brethren, </a:t>
            </a:r>
            <a:r>
              <a:rPr lang="en-US" u="sng" dirty="0"/>
              <a:t>if a man be </a:t>
            </a:r>
            <a:r>
              <a:rPr lang="en-US" b="1" u="sng" dirty="0"/>
              <a:t>overtaken</a:t>
            </a:r>
            <a:r>
              <a:rPr lang="en-US" u="sng" dirty="0"/>
              <a:t> in a fault</a:t>
            </a:r>
            <a:r>
              <a:rPr lang="en-US" dirty="0"/>
              <a:t>, ye which are spiritual, </a:t>
            </a:r>
            <a:r>
              <a:rPr lang="en-US" u="sng" dirty="0"/>
              <a:t>restore such an one</a:t>
            </a:r>
            <a:r>
              <a:rPr lang="en-US" dirty="0"/>
              <a:t> in the spirit of meekness; </a:t>
            </a:r>
            <a:r>
              <a:rPr lang="en-US" b="1" u="sng" dirty="0"/>
              <a:t>considering thyself</a:t>
            </a:r>
            <a:r>
              <a:rPr lang="en-US" dirty="0"/>
              <a:t>, lest thou also be tempted.  2  Bear ye one another's burdens, and so fulfil the law of Christ.</a:t>
            </a:r>
          </a:p>
          <a:p>
            <a:pPr lvl="1"/>
            <a:r>
              <a:rPr lang="en-US" dirty="0"/>
              <a:t>When a brother or a neighbor clearly needs help. When they are overtaken by sin.</a:t>
            </a:r>
          </a:p>
          <a:p>
            <a:pPr lvl="2"/>
            <a:r>
              <a:rPr lang="en-US" dirty="0"/>
              <a:t>What this does not mean is that </a:t>
            </a:r>
            <a:r>
              <a:rPr lang="en-US" dirty="0" smtClean="0"/>
              <a:t>every time </a:t>
            </a:r>
            <a:r>
              <a:rPr lang="en-US" dirty="0"/>
              <a:t>X sees Y sin, X should step in and reprove Y. </a:t>
            </a:r>
          </a:p>
          <a:p>
            <a:pPr lvl="1"/>
            <a:r>
              <a:rPr lang="en-US" dirty="0"/>
              <a:t>When a brother/sister really gets in over their heads, is your first thought to help? Or is it to:</a:t>
            </a:r>
          </a:p>
          <a:p>
            <a:pPr lvl="2"/>
            <a:r>
              <a:rPr lang="en-US" dirty="0"/>
              <a:t>Punish them.</a:t>
            </a:r>
          </a:p>
          <a:p>
            <a:pPr lvl="2"/>
            <a:r>
              <a:rPr lang="en-US" dirty="0"/>
              <a:t>Talk behind their back, spread it around like gossip. </a:t>
            </a:r>
          </a:p>
          <a:p>
            <a:pPr lvl="2"/>
            <a:r>
              <a:rPr lang="en-US" dirty="0"/>
              <a:t>To judge and shake your head at them. </a:t>
            </a:r>
          </a:p>
          <a:p>
            <a:pPr lvl="1"/>
            <a:r>
              <a:rPr lang="en-US" dirty="0"/>
              <a:t>When you do help them, are you thinking, I would never do this!? They are weak, sinful</a:t>
            </a:r>
            <a:r>
              <a:rPr lang="en-US" dirty="0" smtClean="0"/>
              <a:t>!?</a:t>
            </a:r>
            <a:endParaRPr lang="en-US" dirty="0"/>
          </a:p>
          <a:p>
            <a:pPr lvl="1"/>
            <a:r>
              <a:rPr lang="en-US" dirty="0"/>
              <a:t>Help restore them with meekness and love, considering thyself.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106</a:t>
            </a:fld>
            <a:endParaRPr lang="en-US"/>
          </a:p>
        </p:txBody>
      </p:sp>
    </p:spTree>
    <p:extLst>
      <p:ext uri="{BB962C8B-B14F-4D97-AF65-F5344CB8AC3E}">
        <p14:creationId xmlns:p14="http://schemas.microsoft.com/office/powerpoint/2010/main" val="2750387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Thessalonians 3:6  Now we command you, brethren, in the name of our Lord Jesus Christ, that ye </a:t>
            </a:r>
            <a:r>
              <a:rPr lang="en-US" u="sng" dirty="0"/>
              <a:t>withdraw yourselves from every brother that </a:t>
            </a:r>
            <a:r>
              <a:rPr lang="en-US" u="sng" dirty="0" err="1"/>
              <a:t>walketh</a:t>
            </a:r>
            <a:r>
              <a:rPr lang="en-US" u="sng" dirty="0"/>
              <a:t> disorderly</a:t>
            </a:r>
            <a:r>
              <a:rPr lang="en-US" dirty="0"/>
              <a:t>, and not after the tradition which he received of us.</a:t>
            </a:r>
          </a:p>
          <a:p>
            <a:pPr lvl="1"/>
            <a:r>
              <a:rPr lang="en-US" dirty="0"/>
              <a:t>Disorderly, not working at all, busybodies.</a:t>
            </a:r>
          </a:p>
          <a:p>
            <a:r>
              <a:rPr lang="en-US" dirty="0"/>
              <a:t>2 Thessalonians 3:14-15  14  And </a:t>
            </a:r>
            <a:r>
              <a:rPr lang="en-US" u="sng" dirty="0"/>
              <a:t>if any man obey not our word by this epistle</a:t>
            </a:r>
            <a:r>
              <a:rPr lang="en-US" dirty="0"/>
              <a:t>, note that man, and </a:t>
            </a:r>
            <a:r>
              <a:rPr lang="en-US" u="sng" dirty="0"/>
              <a:t>have no company with him, that he may be ashamed</a:t>
            </a:r>
            <a:r>
              <a:rPr lang="en-US" dirty="0"/>
              <a:t>.  15  Yet </a:t>
            </a:r>
            <a:r>
              <a:rPr lang="en-US" b="1" u="sng" dirty="0"/>
              <a:t>count him not as an enemy</a:t>
            </a:r>
            <a:r>
              <a:rPr lang="en-US" dirty="0"/>
              <a:t>, but </a:t>
            </a:r>
            <a:r>
              <a:rPr lang="en-US" b="1" u="sng" dirty="0"/>
              <a:t>admonish</a:t>
            </a:r>
            <a:r>
              <a:rPr lang="en-US" u="sng" dirty="0"/>
              <a:t> him as a brother</a:t>
            </a:r>
            <a:r>
              <a:rPr lang="en-US" dirty="0"/>
              <a:t>.</a:t>
            </a:r>
          </a:p>
          <a:p>
            <a:pPr lvl="1"/>
            <a:r>
              <a:rPr lang="en-US" dirty="0"/>
              <a:t>Admonish: To warn, reprove, and teach.</a:t>
            </a:r>
          </a:p>
          <a:p>
            <a:pPr lvl="1"/>
            <a:r>
              <a:rPr lang="en-US" dirty="0"/>
              <a:t>Teach, warn, and then have no company, but without counting them as an enemy. </a:t>
            </a:r>
          </a:p>
          <a:p>
            <a:pPr lvl="1"/>
            <a:r>
              <a:rPr lang="en-US" dirty="0" smtClean="0"/>
              <a:t>I’m </a:t>
            </a:r>
            <a:r>
              <a:rPr lang="en-US" dirty="0"/>
              <a:t>not sure if I’ve ever seen this implemented. </a:t>
            </a:r>
          </a:p>
        </p:txBody>
      </p:sp>
      <p:sp>
        <p:nvSpPr>
          <p:cNvPr id="3" name="Slide Number Placeholder 2"/>
          <p:cNvSpPr>
            <a:spLocks noGrp="1"/>
          </p:cNvSpPr>
          <p:nvPr>
            <p:ph type="sldNum" sz="quarter" idx="12"/>
          </p:nvPr>
        </p:nvSpPr>
        <p:spPr/>
        <p:txBody>
          <a:bodyPr/>
          <a:lstStyle/>
          <a:p>
            <a:fld id="{172C059E-16DE-4C0D-A377-2C3D2DE09514}" type="slidenum">
              <a:rPr lang="en-US" smtClean="0"/>
              <a:t>107</a:t>
            </a:fld>
            <a:endParaRPr lang="en-US"/>
          </a:p>
        </p:txBody>
      </p:sp>
    </p:spTree>
    <p:extLst>
      <p:ext uri="{BB962C8B-B14F-4D97-AF65-F5344CB8AC3E}">
        <p14:creationId xmlns:p14="http://schemas.microsoft.com/office/powerpoint/2010/main" val="27228439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5:14-15  14  Now we exhort you, brethren, </a:t>
            </a:r>
            <a:r>
              <a:rPr lang="en-US" b="1" u="sng" dirty="0"/>
              <a:t>warn them</a:t>
            </a:r>
            <a:r>
              <a:rPr lang="en-US" u="sng" dirty="0"/>
              <a:t> that are unruly</a:t>
            </a:r>
            <a:r>
              <a:rPr lang="en-US" dirty="0"/>
              <a:t>, comfort the feebleminded, support the weak, be patient toward all men.  15  See that </a:t>
            </a:r>
            <a:r>
              <a:rPr lang="en-US" u="sng" dirty="0"/>
              <a:t>none render evil for evil unto any man</a:t>
            </a:r>
            <a:r>
              <a:rPr lang="en-US" dirty="0"/>
              <a:t>; but ever follow that which is good, both among yourselves, and to all men.</a:t>
            </a:r>
          </a:p>
          <a:p>
            <a:pPr lvl="1"/>
            <a:r>
              <a:rPr lang="en-US" dirty="0"/>
              <a:t>There is no mention of bringing this in front of the church, or rebuking before all. These types of should be dealt with privately</a:t>
            </a:r>
          </a:p>
          <a:p>
            <a:pPr lvl="1"/>
            <a:r>
              <a:rPr lang="en-US" dirty="0"/>
              <a:t>We aren’t to cast our brethren out but to warn them and help them, if possible and necessary.</a:t>
            </a:r>
          </a:p>
          <a:p>
            <a:pPr lvl="1"/>
            <a:r>
              <a:rPr lang="en-US" dirty="0"/>
              <a:t>You don’t warn without an explanation, without teaching of the danger.</a:t>
            </a:r>
          </a:p>
          <a:p>
            <a:pPr lvl="1"/>
            <a:r>
              <a:rPr lang="en-US" dirty="0"/>
              <a:t>There </a:t>
            </a:r>
            <a:r>
              <a:rPr lang="en-US" dirty="0" smtClean="0"/>
              <a:t>certainly </a:t>
            </a:r>
            <a:r>
              <a:rPr lang="en-US" dirty="0"/>
              <a:t>should never be an element of judgement or vengeance. </a:t>
            </a:r>
          </a:p>
        </p:txBody>
      </p:sp>
      <p:sp>
        <p:nvSpPr>
          <p:cNvPr id="3" name="Slide Number Placeholder 2"/>
          <p:cNvSpPr>
            <a:spLocks noGrp="1"/>
          </p:cNvSpPr>
          <p:nvPr>
            <p:ph type="sldNum" sz="quarter" idx="12"/>
          </p:nvPr>
        </p:nvSpPr>
        <p:spPr/>
        <p:txBody>
          <a:bodyPr/>
          <a:lstStyle/>
          <a:p>
            <a:fld id="{172C059E-16DE-4C0D-A377-2C3D2DE09514}" type="slidenum">
              <a:rPr lang="en-US" smtClean="0"/>
              <a:t>108</a:t>
            </a:fld>
            <a:endParaRPr lang="en-US"/>
          </a:p>
        </p:txBody>
      </p:sp>
    </p:spTree>
    <p:extLst>
      <p:ext uri="{BB962C8B-B14F-4D97-AF65-F5344CB8AC3E}">
        <p14:creationId xmlns:p14="http://schemas.microsoft.com/office/powerpoint/2010/main" val="1714442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And the enemies?</a:t>
            </a:r>
          </a:p>
          <a:p>
            <a:r>
              <a:rPr lang="en-US" dirty="0"/>
              <a:t>2 Timothy 2:25-26  </a:t>
            </a:r>
            <a:r>
              <a:rPr lang="en-US" u="sng" dirty="0"/>
              <a:t>In meekness instructing those</a:t>
            </a:r>
            <a:r>
              <a:rPr lang="en-US" dirty="0"/>
              <a:t> that oppose themselves; if God peradventure will give them repentance to the acknowledging of the truth;  26  And </a:t>
            </a:r>
            <a:r>
              <a:rPr lang="en-US" u="sng" dirty="0"/>
              <a:t>that they may recover themselves out of the snare of the devil</a:t>
            </a:r>
            <a:r>
              <a:rPr lang="en-US" dirty="0"/>
              <a:t>, who are taken captive by him at his will.</a:t>
            </a:r>
          </a:p>
          <a:p>
            <a:pPr lvl="1"/>
            <a:r>
              <a:rPr lang="en-US" dirty="0"/>
              <a:t>The key is winning souls and encouraging them to serve God.</a:t>
            </a:r>
          </a:p>
          <a:p>
            <a:pPr lvl="1"/>
            <a:r>
              <a:rPr lang="en-US" dirty="0"/>
              <a:t>Life and life more abundantly.</a:t>
            </a:r>
          </a:p>
          <a:p>
            <a:pPr lvl="1"/>
            <a:r>
              <a:rPr lang="en-US" dirty="0"/>
              <a:t>WE do not want to OFFEND any of God’s children.</a:t>
            </a:r>
          </a:p>
          <a:p>
            <a:pPr lvl="1"/>
            <a:r>
              <a:rPr lang="en-US" dirty="0"/>
              <a:t>The only thing we should strive in is the gospel. The only time we should argue, is to watch/guard souls, e.g. to win the lost, or to guard and preserve the faith of a brother/sister. And even in those cases, we are </a:t>
            </a:r>
            <a:r>
              <a:rPr lang="en-US" b="1" dirty="0"/>
              <a:t>instructing in meekness</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109</a:t>
            </a:fld>
            <a:endParaRPr lang="en-US"/>
          </a:p>
        </p:txBody>
      </p:sp>
    </p:spTree>
    <p:extLst>
      <p:ext uri="{BB962C8B-B14F-4D97-AF65-F5344CB8AC3E}">
        <p14:creationId xmlns:p14="http://schemas.microsoft.com/office/powerpoint/2010/main" val="9632828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It seems there are 4 </a:t>
            </a:r>
            <a:r>
              <a:rPr lang="en-US" b="1" u="sng" dirty="0" smtClean="0">
                <a:solidFill>
                  <a:schemeClr val="tx1">
                    <a:lumMod val="65000"/>
                    <a:lumOff val="35000"/>
                  </a:schemeClr>
                </a:solidFill>
              </a:rPr>
              <a:t>cases:</a:t>
            </a:r>
          </a:p>
          <a:p>
            <a:pPr marL="0" indent="0">
              <a:buNone/>
            </a:pPr>
            <a:r>
              <a:rPr lang="en-US" dirty="0" smtClean="0">
                <a:solidFill>
                  <a:schemeClr val="tx1">
                    <a:lumMod val="65000"/>
                    <a:lumOff val="35000"/>
                  </a:schemeClr>
                </a:solidFill>
              </a:rPr>
              <a:t>Brothers obeying the Lord  	= love, teach, fellowship with</a:t>
            </a:r>
          </a:p>
          <a:p>
            <a:pPr marL="0" indent="0">
              <a:buNone/>
            </a:pPr>
            <a:r>
              <a:rPr lang="en-US" dirty="0" smtClean="0">
                <a:solidFill>
                  <a:schemeClr val="tx1">
                    <a:lumMod val="65000"/>
                    <a:lumOff val="35000"/>
                  </a:schemeClr>
                </a:solidFill>
              </a:rPr>
              <a:t>Brothers </a:t>
            </a:r>
            <a:r>
              <a:rPr lang="en-US" dirty="0">
                <a:solidFill>
                  <a:schemeClr val="tx1">
                    <a:lumMod val="65000"/>
                    <a:lumOff val="35000"/>
                  </a:schemeClr>
                </a:solidFill>
              </a:rPr>
              <a:t>not obeying the Lord 	= love, warn, teach, have no company</a:t>
            </a:r>
          </a:p>
          <a:p>
            <a:pPr marL="0" indent="0">
              <a:buNone/>
            </a:pPr>
            <a:r>
              <a:rPr lang="en-US" dirty="0">
                <a:solidFill>
                  <a:schemeClr val="tx1">
                    <a:lumMod val="65000"/>
                    <a:lumOff val="35000"/>
                  </a:schemeClr>
                </a:solidFill>
              </a:rPr>
              <a:t>Brothers offending the flock 	= love, warn, count as enemies</a:t>
            </a:r>
          </a:p>
          <a:p>
            <a:pPr marL="0" indent="0">
              <a:buNone/>
            </a:pPr>
            <a:r>
              <a:rPr lang="en-US" dirty="0">
                <a:solidFill>
                  <a:schemeClr val="tx1">
                    <a:lumMod val="65000"/>
                    <a:lumOff val="35000"/>
                  </a:schemeClr>
                </a:solidFill>
              </a:rPr>
              <a:t>Heathen and enemies 		= love, warn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110</a:t>
            </a:fld>
            <a:endParaRPr lang="en-US"/>
          </a:p>
        </p:txBody>
      </p:sp>
    </p:spTree>
    <p:extLst>
      <p:ext uri="{BB962C8B-B14F-4D97-AF65-F5344CB8AC3E}">
        <p14:creationId xmlns:p14="http://schemas.microsoft.com/office/powerpoint/2010/main" val="39484581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Don’t Strive, Don’t Fight</a:t>
            </a:r>
          </a:p>
          <a:p>
            <a:pPr marL="514350" indent="-514350">
              <a:buAutoNum type="arabicParenR"/>
            </a:pPr>
            <a:r>
              <a:rPr lang="en-US" dirty="0" smtClean="0">
                <a:solidFill>
                  <a:schemeClr val="tx1">
                    <a:lumMod val="65000"/>
                    <a:lumOff val="35000"/>
                  </a:schemeClr>
                </a:solidFill>
              </a:rPr>
              <a:t>Love, Don’t Hate/Envy</a:t>
            </a:r>
          </a:p>
          <a:p>
            <a:pPr marL="514350" indent="-514350">
              <a:buAutoNum type="arabicParenR"/>
            </a:pPr>
            <a:r>
              <a:rPr lang="en-US" dirty="0" smtClean="0">
                <a:solidFill>
                  <a:schemeClr val="tx1">
                    <a:lumMod val="65000"/>
                    <a:lumOff val="35000"/>
                  </a:schemeClr>
                </a:solidFill>
              </a:rPr>
              <a:t>Don’t be Angry </a:t>
            </a:r>
            <a:r>
              <a:rPr lang="en-US" dirty="0">
                <a:solidFill>
                  <a:schemeClr val="tx1">
                    <a:lumMod val="65000"/>
                    <a:lumOff val="35000"/>
                  </a:schemeClr>
                </a:solidFill>
              </a:rPr>
              <a:t>W</a:t>
            </a:r>
            <a:r>
              <a:rPr lang="en-US" dirty="0" smtClean="0">
                <a:solidFill>
                  <a:schemeClr val="tx1">
                    <a:lumMod val="65000"/>
                    <a:lumOff val="35000"/>
                  </a:schemeClr>
                </a:solidFill>
              </a:rPr>
              <a:t>ithout a Cause</a:t>
            </a:r>
          </a:p>
          <a:p>
            <a:pPr marL="514350" indent="-514350">
              <a:buAutoNum type="arabicParenR"/>
            </a:pPr>
            <a:r>
              <a:rPr lang="en-US" dirty="0" smtClean="0">
                <a:solidFill>
                  <a:schemeClr val="tx1">
                    <a:lumMod val="65000"/>
                    <a:lumOff val="35000"/>
                  </a:schemeClr>
                </a:solidFill>
              </a:rPr>
              <a:t>Be Slow to Wrath</a:t>
            </a:r>
          </a:p>
          <a:p>
            <a:pPr marL="514350" indent="-514350">
              <a:buAutoNum type="arabicParenR"/>
            </a:pPr>
            <a:r>
              <a:rPr lang="en-US" dirty="0" smtClean="0">
                <a:solidFill>
                  <a:schemeClr val="tx1">
                    <a:lumMod val="65000"/>
                    <a:lumOff val="35000"/>
                  </a:schemeClr>
                </a:solidFill>
              </a:rPr>
              <a:t>Be Quick to Forgive</a:t>
            </a:r>
          </a:p>
          <a:p>
            <a:pPr marL="514350" indent="-514350">
              <a:buAutoNum type="arabicParenR"/>
            </a:pPr>
            <a:r>
              <a:rPr lang="en-US" dirty="0" smtClean="0">
                <a:solidFill>
                  <a:schemeClr val="tx1">
                    <a:lumMod val="65000"/>
                    <a:lumOff val="35000"/>
                  </a:schemeClr>
                </a:solidFill>
              </a:rPr>
              <a:t>Listen</a:t>
            </a:r>
          </a:p>
          <a:p>
            <a:pPr marL="514350" indent="-514350">
              <a:buAutoNum type="arabicParenR"/>
            </a:pPr>
            <a:r>
              <a:rPr lang="en-US" dirty="0" smtClean="0">
                <a:solidFill>
                  <a:schemeClr val="tx1">
                    <a:lumMod val="65000"/>
                    <a:lumOff val="35000"/>
                  </a:schemeClr>
                </a:solidFill>
              </a:rPr>
              <a:t>Speak</a:t>
            </a:r>
          </a:p>
          <a:p>
            <a:pPr marL="514350" indent="-514350">
              <a:buAutoNum type="arabicParenR"/>
            </a:pPr>
            <a:r>
              <a:rPr lang="en-US" dirty="0" smtClean="0">
                <a:solidFill>
                  <a:schemeClr val="tx1">
                    <a:lumMod val="65000"/>
                    <a:lumOff val="35000"/>
                  </a:schemeClr>
                </a:solidFill>
              </a:rPr>
              <a:t>Watch Your Mouth</a:t>
            </a:r>
          </a:p>
          <a:p>
            <a:pPr marL="514350" indent="-514350">
              <a:buAutoNum type="arabicParenR"/>
            </a:pPr>
            <a:r>
              <a:rPr lang="en-US" dirty="0" smtClean="0">
                <a:solidFill>
                  <a:schemeClr val="tx1">
                    <a:lumMod val="65000"/>
                    <a:lumOff val="35000"/>
                  </a:schemeClr>
                </a:solidFill>
              </a:rPr>
              <a:t>Get it Right, or Suffer the Consequences</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111</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If Its </a:t>
            </a:r>
            <a:r>
              <a:rPr lang="en-US" dirty="0">
                <a:solidFill>
                  <a:schemeClr val="tx1">
                    <a:lumMod val="65000"/>
                    <a:lumOff val="35000"/>
                  </a:schemeClr>
                </a:solidFill>
              </a:rPr>
              <a:t>N</a:t>
            </a:r>
            <a:r>
              <a:rPr lang="en-US" dirty="0" smtClean="0">
                <a:solidFill>
                  <a:schemeClr val="tx1">
                    <a:lumMod val="65000"/>
                    <a:lumOff val="35000"/>
                  </a:schemeClr>
                </a:solidFill>
              </a:rPr>
              <a:t>ot Your Business, Stay Out</a:t>
            </a:r>
          </a:p>
          <a:p>
            <a:pPr marL="514350" indent="-514350">
              <a:buFont typeface="+mj-lt"/>
              <a:buAutoNum type="arabicParenR" startAt="10"/>
            </a:pPr>
            <a:r>
              <a:rPr lang="en-US" dirty="0" smtClean="0">
                <a:solidFill>
                  <a:schemeClr val="tx1">
                    <a:lumMod val="65000"/>
                    <a:lumOff val="35000"/>
                  </a:schemeClr>
                </a:solidFill>
              </a:rPr>
              <a:t>Do </a:t>
            </a:r>
            <a:r>
              <a:rPr lang="en-US" dirty="0">
                <a:solidFill>
                  <a:schemeClr val="tx1">
                    <a:lumMod val="65000"/>
                    <a:lumOff val="35000"/>
                  </a:schemeClr>
                </a:solidFill>
              </a:rPr>
              <a:t>N</a:t>
            </a:r>
            <a:r>
              <a:rPr lang="en-US" dirty="0" smtClean="0">
                <a:solidFill>
                  <a:schemeClr val="tx1">
                    <a:lumMod val="65000"/>
                    <a:lumOff val="35000"/>
                  </a:schemeClr>
                </a:solidFill>
              </a:rPr>
              <a:t>ot Accuse</a:t>
            </a:r>
          </a:p>
          <a:p>
            <a:pPr marL="514350" indent="-514350">
              <a:buFont typeface="+mj-lt"/>
              <a:buAutoNum type="arabicParenR" startAt="10"/>
            </a:pPr>
            <a:r>
              <a:rPr lang="en-US" dirty="0">
                <a:solidFill>
                  <a:schemeClr val="tx1">
                    <a:lumMod val="65000"/>
                    <a:lumOff val="35000"/>
                  </a:schemeClr>
                </a:solidFill>
              </a:rPr>
              <a:t>Keep the World Out of </a:t>
            </a:r>
            <a:r>
              <a:rPr lang="en-US" dirty="0" smtClean="0">
                <a:solidFill>
                  <a:schemeClr val="tx1">
                    <a:lumMod val="65000"/>
                    <a:lumOff val="35000"/>
                  </a:schemeClr>
                </a:solidFill>
              </a:rPr>
              <a:t>It</a:t>
            </a:r>
          </a:p>
          <a:p>
            <a:pPr marL="514350" indent="-514350">
              <a:buFont typeface="+mj-lt"/>
              <a:buAutoNum type="arabicParenR" startAt="10"/>
            </a:pPr>
            <a:r>
              <a:rPr lang="en-US" dirty="0" smtClean="0">
                <a:solidFill>
                  <a:schemeClr val="tx1">
                    <a:lumMod val="65000"/>
                    <a:lumOff val="35000"/>
                  </a:schemeClr>
                </a:solidFill>
              </a:rPr>
              <a:t>Remember Who You Are</a:t>
            </a:r>
          </a:p>
          <a:p>
            <a:pPr marL="514350" indent="-514350">
              <a:buFont typeface="+mj-lt"/>
              <a:buAutoNum type="arabicParenR" startAt="10"/>
            </a:pPr>
            <a:r>
              <a:rPr lang="en-US" dirty="0" smtClean="0">
                <a:solidFill>
                  <a:schemeClr val="tx1">
                    <a:lumMod val="65000"/>
                    <a:lumOff val="35000"/>
                  </a:schemeClr>
                </a:solidFill>
              </a:rPr>
              <a:t>Understand When to Strive</a:t>
            </a:r>
          </a:p>
          <a:p>
            <a:pPr marL="0" indent="0">
              <a:buNone/>
            </a:pPr>
            <a:r>
              <a:rPr lang="en-US" dirty="0" smtClean="0">
                <a:solidFill>
                  <a:schemeClr val="tx1">
                    <a:lumMod val="65000"/>
                    <a:lumOff val="35000"/>
                  </a:schemeClr>
                </a:solidFill>
              </a:rPr>
              <a:t>	-&gt; for souls only!</a:t>
            </a: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u="sng" dirty="0" smtClean="0">
                <a:solidFill>
                  <a:schemeClr val="tx1">
                    <a:lumMod val="65000"/>
                    <a:lumOff val="35000"/>
                  </a:schemeClr>
                </a:solidFill>
              </a:rPr>
              <a:t>How to Handle Controversy</a:t>
            </a:r>
          </a:p>
        </p:txBody>
      </p:sp>
    </p:spTree>
    <p:extLst>
      <p:ext uri="{BB962C8B-B14F-4D97-AF65-F5344CB8AC3E}">
        <p14:creationId xmlns:p14="http://schemas.microsoft.com/office/powerpoint/2010/main" val="329480522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Questions/Comments?</a:t>
            </a:r>
            <a:endParaRPr lang="en-US" dirty="0">
              <a:solidFill>
                <a:schemeClr val="tx1">
                  <a:lumMod val="65000"/>
                  <a:lumOff val="35000"/>
                </a:schemeClr>
              </a:solidFill>
            </a:endParaRPr>
          </a:p>
        </p:txBody>
      </p:sp>
    </p:spTree>
    <p:extLst>
      <p:ext uri="{BB962C8B-B14F-4D97-AF65-F5344CB8AC3E}">
        <p14:creationId xmlns:p14="http://schemas.microsoft.com/office/powerpoint/2010/main" val="146494171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Back-up Stuff</a:t>
            </a:r>
            <a:endParaRPr lang="en-US" dirty="0">
              <a:solidFill>
                <a:schemeClr val="tx1">
                  <a:lumMod val="65000"/>
                  <a:lumOff val="35000"/>
                </a:schemeClr>
              </a:solidFill>
            </a:endParaRPr>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19:32  Some therefore cried one thing, and some another: for the assembly was confused; and the more part knew not wherefore they were come together.</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114</a:t>
            </a:fld>
            <a:endParaRPr lang="en-US"/>
          </a:p>
        </p:txBody>
      </p:sp>
    </p:spTree>
    <p:extLst>
      <p:ext uri="{BB962C8B-B14F-4D97-AF65-F5344CB8AC3E}">
        <p14:creationId xmlns:p14="http://schemas.microsoft.com/office/powerpoint/2010/main" val="3506931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148447</TotalTime>
  <Words>14052</Words>
  <Application>Microsoft Office PowerPoint</Application>
  <PresentationFormat>Widescreen</PresentationFormat>
  <Paragraphs>871</Paragraphs>
  <Slides>114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114</vt:i4>
      </vt:variant>
    </vt:vector>
  </HeadingPairs>
  <TitlesOfParts>
    <vt:vector size="118" baseType="lpstr">
      <vt:lpstr>Arial</vt:lpstr>
      <vt:lpstr>Calibri</vt:lpstr>
      <vt:lpstr>Calibri Light</vt:lpstr>
      <vt:lpstr>Office Theme</vt:lpstr>
      <vt:lpstr>Controversy</vt:lpstr>
      <vt:lpstr>PowerPoint Presentation</vt:lpstr>
      <vt:lpstr>PowerPoint Presentation</vt:lpstr>
      <vt:lpstr>1) Do Not Strive. Do Not Fight.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Love, don’t hate or envy.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Don’t be angry, without a cause. </vt:lpstr>
      <vt:lpstr>PowerPoint Presentation</vt:lpstr>
      <vt:lpstr>PowerPoint Presentation</vt:lpstr>
      <vt:lpstr>PowerPoint Presentation</vt:lpstr>
      <vt:lpstr>PowerPoint Presentation</vt:lpstr>
      <vt:lpstr>PowerPoint Presentation</vt:lpstr>
      <vt:lpstr>4) Be Slow to Wrath  </vt:lpstr>
      <vt:lpstr>PowerPoint Presentation</vt:lpstr>
      <vt:lpstr>PowerPoint Presentation</vt:lpstr>
      <vt:lpstr>PowerPoint Presentation</vt:lpstr>
      <vt:lpstr>PowerPoint Presentation</vt:lpstr>
      <vt:lpstr>5) Be Quick to Forgive.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Listen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Speak</vt:lpstr>
      <vt:lpstr>PowerPoint Presentation</vt:lpstr>
      <vt:lpstr>PowerPoint Presentation</vt:lpstr>
      <vt:lpstr>PowerPoint Presentation</vt:lpstr>
      <vt:lpstr>PowerPoint Presentation</vt:lpstr>
      <vt:lpstr>8) Watch Your Mouth</vt:lpstr>
      <vt:lpstr>PowerPoint Presentation</vt:lpstr>
      <vt:lpstr>PowerPoint Presentation</vt:lpstr>
      <vt:lpstr>PowerPoint Presentation</vt:lpstr>
      <vt:lpstr>PowerPoint Presentation</vt:lpstr>
      <vt:lpstr>9) Get it right, or suffer the consequences</vt:lpstr>
      <vt:lpstr>PowerPoint Presentation</vt:lpstr>
      <vt:lpstr>PowerPoint Presentation</vt:lpstr>
      <vt:lpstr>PowerPoint Presentation</vt:lpstr>
      <vt:lpstr>PowerPoint Presentation</vt:lpstr>
      <vt:lpstr>10) If its not your business, stay out</vt:lpstr>
      <vt:lpstr>PowerPoint Presentation</vt:lpstr>
      <vt:lpstr>PowerPoint Presentation</vt:lpstr>
      <vt:lpstr>PowerPoint Presentation</vt:lpstr>
      <vt:lpstr>PowerPoint Presentation</vt:lpstr>
      <vt:lpstr>PowerPoint Presentation</vt:lpstr>
      <vt:lpstr>PowerPoint Presentation</vt:lpstr>
      <vt:lpstr>11) Do Not Accuse</vt:lpstr>
      <vt:lpstr>PowerPoint Presentation</vt:lpstr>
      <vt:lpstr>PowerPoint Presentation</vt:lpstr>
      <vt:lpstr>PowerPoint Presentation</vt:lpstr>
      <vt:lpstr>PowerPoint Presentation</vt:lpstr>
      <vt:lpstr>PowerPoint Presentation</vt:lpstr>
      <vt:lpstr>12) Keep the World Out of It</vt:lpstr>
      <vt:lpstr>PowerPoint Presentation</vt:lpstr>
      <vt:lpstr>PowerPoint Presentation</vt:lpstr>
      <vt:lpstr>PowerPoint Presentation</vt:lpstr>
      <vt:lpstr>13) Remember Who You Are</vt:lpstr>
      <vt:lpstr>PowerPoint Presentation</vt:lpstr>
      <vt:lpstr>PowerPoint Presentation</vt:lpstr>
      <vt:lpstr>PowerPoint Presentation</vt:lpstr>
      <vt:lpstr>PowerPoint Presentation</vt:lpstr>
      <vt:lpstr>14) Understand When to Strive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Questions/Comments?</vt:lpstr>
      <vt:lpstr>Back-up Stuff</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706</cp:revision>
  <dcterms:created xsi:type="dcterms:W3CDTF">2014-09-28T12:52:46Z</dcterms:created>
  <dcterms:modified xsi:type="dcterms:W3CDTF">2016-08-21T14:59:31Z</dcterms:modified>
</cp:coreProperties>
</file>