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12"/>
  </p:notesMasterIdLst>
  <p:sldIdLst>
    <p:sldId id="319" r:id="rId2"/>
    <p:sldId id="316" r:id="rId3"/>
    <p:sldId id="317" r:id="rId4"/>
    <p:sldId id="318" r:id="rId5"/>
    <p:sldId id="256" r:id="rId6"/>
    <p:sldId id="292" r:id="rId7"/>
    <p:sldId id="293" r:id="rId8"/>
    <p:sldId id="294" r:id="rId9"/>
    <p:sldId id="295" r:id="rId10"/>
    <p:sldId id="296" r:id="rId11"/>
    <p:sldId id="297" r:id="rId12"/>
    <p:sldId id="298" r:id="rId13"/>
    <p:sldId id="321" r:id="rId14"/>
    <p:sldId id="299" r:id="rId15"/>
    <p:sldId id="300" r:id="rId16"/>
    <p:sldId id="301" r:id="rId17"/>
    <p:sldId id="302" r:id="rId18"/>
    <p:sldId id="303" r:id="rId19"/>
    <p:sldId id="305" r:id="rId20"/>
    <p:sldId id="304" r:id="rId21"/>
    <p:sldId id="306" r:id="rId22"/>
    <p:sldId id="307" r:id="rId23"/>
    <p:sldId id="308" r:id="rId24"/>
    <p:sldId id="309" r:id="rId25"/>
    <p:sldId id="310" r:id="rId26"/>
    <p:sldId id="311" r:id="rId27"/>
    <p:sldId id="360" r:id="rId28"/>
    <p:sldId id="343" r:id="rId29"/>
    <p:sldId id="344" r:id="rId30"/>
    <p:sldId id="345" r:id="rId31"/>
    <p:sldId id="346" r:id="rId32"/>
    <p:sldId id="347" r:id="rId33"/>
    <p:sldId id="348" r:id="rId34"/>
    <p:sldId id="349" r:id="rId35"/>
    <p:sldId id="350" r:id="rId36"/>
    <p:sldId id="351" r:id="rId37"/>
    <p:sldId id="352" r:id="rId38"/>
    <p:sldId id="364" r:id="rId39"/>
    <p:sldId id="333" r:id="rId40"/>
    <p:sldId id="326" r:id="rId41"/>
    <p:sldId id="335" r:id="rId42"/>
    <p:sldId id="336" r:id="rId43"/>
    <p:sldId id="353" r:id="rId44"/>
    <p:sldId id="337" r:id="rId45"/>
    <p:sldId id="338" r:id="rId46"/>
    <p:sldId id="339" r:id="rId47"/>
    <p:sldId id="340" r:id="rId48"/>
    <p:sldId id="341" r:id="rId49"/>
    <p:sldId id="354" r:id="rId50"/>
    <p:sldId id="355" r:id="rId51"/>
    <p:sldId id="356" r:id="rId52"/>
    <p:sldId id="358" r:id="rId53"/>
    <p:sldId id="357" r:id="rId54"/>
    <p:sldId id="359" r:id="rId55"/>
    <p:sldId id="362" r:id="rId56"/>
    <p:sldId id="365" r:id="rId57"/>
    <p:sldId id="342" r:id="rId58"/>
    <p:sldId id="367" r:id="rId59"/>
    <p:sldId id="327" r:id="rId60"/>
    <p:sldId id="328" r:id="rId61"/>
    <p:sldId id="329" r:id="rId62"/>
    <p:sldId id="384" r:id="rId63"/>
    <p:sldId id="383" r:id="rId64"/>
    <p:sldId id="330" r:id="rId65"/>
    <p:sldId id="368" r:id="rId66"/>
    <p:sldId id="369" r:id="rId67"/>
    <p:sldId id="370" r:id="rId68"/>
    <p:sldId id="387" r:id="rId69"/>
    <p:sldId id="371" r:id="rId70"/>
    <p:sldId id="372" r:id="rId71"/>
    <p:sldId id="373" r:id="rId72"/>
    <p:sldId id="374" r:id="rId73"/>
    <p:sldId id="375" r:id="rId74"/>
    <p:sldId id="376" r:id="rId75"/>
    <p:sldId id="385" r:id="rId76"/>
    <p:sldId id="377" r:id="rId77"/>
    <p:sldId id="378" r:id="rId78"/>
    <p:sldId id="379" r:id="rId79"/>
    <p:sldId id="380" r:id="rId80"/>
    <p:sldId id="381" r:id="rId81"/>
    <p:sldId id="388" r:id="rId82"/>
    <p:sldId id="382" r:id="rId83"/>
    <p:sldId id="331" r:id="rId84"/>
    <p:sldId id="389" r:id="rId85"/>
    <p:sldId id="390" r:id="rId86"/>
    <p:sldId id="410" r:id="rId87"/>
    <p:sldId id="391" r:id="rId88"/>
    <p:sldId id="392" r:id="rId89"/>
    <p:sldId id="393" r:id="rId90"/>
    <p:sldId id="394" r:id="rId91"/>
    <p:sldId id="395" r:id="rId92"/>
    <p:sldId id="396" r:id="rId93"/>
    <p:sldId id="397" r:id="rId94"/>
    <p:sldId id="398" r:id="rId95"/>
    <p:sldId id="416" r:id="rId96"/>
    <p:sldId id="399" r:id="rId97"/>
    <p:sldId id="400" r:id="rId98"/>
    <p:sldId id="402" r:id="rId99"/>
    <p:sldId id="401" r:id="rId100"/>
    <p:sldId id="403" r:id="rId101"/>
    <p:sldId id="404" r:id="rId102"/>
    <p:sldId id="405" r:id="rId103"/>
    <p:sldId id="408" r:id="rId104"/>
    <p:sldId id="409" r:id="rId105"/>
    <p:sldId id="412" r:id="rId106"/>
    <p:sldId id="413" r:id="rId107"/>
    <p:sldId id="414" r:id="rId108"/>
    <p:sldId id="415" r:id="rId109"/>
    <p:sldId id="273" r:id="rId110"/>
    <p:sldId id="291" r:id="rId1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81" autoAdjust="0"/>
    <p:restoredTop sz="94660"/>
  </p:normalViewPr>
  <p:slideViewPr>
    <p:cSldViewPr snapToGrid="0">
      <p:cViewPr varScale="1">
        <p:scale>
          <a:sx n="71" d="100"/>
          <a:sy n="71" d="100"/>
        </p:scale>
        <p:origin x="10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E12F9F-73D0-48B2-ACE1-C5E057628077}" type="datetimeFigureOut">
              <a:rPr lang="en-US" smtClean="0"/>
              <a:t>12/6/2015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BE66A5-C4A5-4D92-AD7A-6320CFC5E776}" type="slidenum">
              <a:rPr lang="en-US" smtClean="0"/>
              <a:t>‹#›</a:t>
            </a:fld>
            <a:endParaRPr lang="en-US"/>
          </a:p>
        </p:txBody>
      </p:sp>
    </p:spTree>
    <p:extLst>
      <p:ext uri="{BB962C8B-B14F-4D97-AF65-F5344CB8AC3E}">
        <p14:creationId xmlns:p14="http://schemas.microsoft.com/office/powerpoint/2010/main" val="3142250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BE66A5-C4A5-4D92-AD7A-6320CFC5E776}" type="slidenum">
              <a:rPr lang="en-US" smtClean="0"/>
              <a:t>5</a:t>
            </a:fld>
            <a:endParaRPr lang="en-US" dirty="0"/>
          </a:p>
        </p:txBody>
      </p:sp>
    </p:spTree>
    <p:extLst>
      <p:ext uri="{BB962C8B-B14F-4D97-AF65-F5344CB8AC3E}">
        <p14:creationId xmlns:p14="http://schemas.microsoft.com/office/powerpoint/2010/main" val="2338107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0C90DC-11A1-4D3D-84DC-563AA8A1307B}" type="datetime1">
              <a:rPr lang="en-US" smtClean="0"/>
              <a:t>12/6/2015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306834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64067"/>
            <a:ext cx="10515600" cy="6053666"/>
          </a:xfrm>
        </p:spPr>
        <p:txBody>
          <a:bodyPr/>
          <a:lstStyle>
            <a:lvl2pPr marL="744520" indent="-287331">
              <a:buFont typeface="Calibri" panose="020F0502020204030204" pitchFamily="34" charset="0"/>
              <a:buChar char="‒"/>
              <a:defRPr sz="2000">
                <a:solidFill>
                  <a:schemeClr val="bg1">
                    <a:lumMod val="50000"/>
                  </a:schemeClr>
                </a:solidFill>
              </a:defRPr>
            </a:lvl2pPr>
            <a:lvl3pPr marL="1262031" indent="-347654">
              <a:buFont typeface="+mj-lt"/>
              <a:buAutoNum type="arabicPeriod"/>
              <a:defRPr sz="1600">
                <a:solidFill>
                  <a:schemeClr val="bg1">
                    <a:lumMod val="50000"/>
                  </a:schemeClr>
                </a:solidFill>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B1447DD8-E7A5-4F42-AABD-D847A96248D9}" type="datetime1">
              <a:rPr lang="en-US" smtClean="0"/>
              <a:t>12/6/2015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016109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4"/>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9"/>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059AC9-CFD3-47A2-8646-D827F383DD39}" type="datetime1">
              <a:rPr lang="en-US" smtClean="0"/>
              <a:t>12/6/2015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982190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D9087F-33A4-4471-A179-CF50B8DE0651}" type="datetime1">
              <a:rPr lang="en-US" smtClean="0"/>
              <a:t>12/6/2015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802775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3"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52FC55-D18F-4148-93B8-95E22D902575}" type="datetime1">
              <a:rPr lang="en-US" smtClean="0"/>
              <a:t>12/6/2015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186301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46659E-5604-4DA8-81A0-6E298BCC8147}" type="datetime1">
              <a:rPr lang="en-US" smtClean="0"/>
              <a:t>12/6/2015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885483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6DF759-5183-4D43-9C31-73B6CD05FD3D}" type="datetime1">
              <a:rPr lang="en-US" smtClean="0"/>
              <a:t>12/6/2015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941349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3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8A35FF-DB7B-4F5A-8CAF-2F51B8308F67}" type="datetime1">
              <a:rPr lang="en-US" smtClean="0"/>
              <a:t>12/6/2015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468076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31"/>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B4A74B-B6FE-45F4-9752-E850E2AFEAE5}" type="datetime1">
              <a:rPr lang="en-US" smtClean="0"/>
              <a:t>12/6/2015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546425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8FCC02-B125-48CD-AA3F-63014D7CAC59}" type="datetime1">
              <a:rPr lang="en-US" smtClean="0"/>
              <a:t>12/6/2015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01300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23E7A0-07FF-4C87-9070-D1F1A1F38BFD}" type="datetime1">
              <a:rPr lang="en-US" smtClean="0"/>
              <a:t>12/6/2015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117456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6"/>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A5874E-8C2D-41FC-B25F-89567AFE5BB5}" type="datetime1">
              <a:rPr lang="en-US" smtClean="0"/>
              <a:t>12/6/2015</a:t>
            </a:fld>
            <a:endParaRPr lang="en-US"/>
          </a:p>
        </p:txBody>
      </p:sp>
      <p:sp>
        <p:nvSpPr>
          <p:cNvPr id="5" name="Footer Placeholder 4"/>
          <p:cNvSpPr>
            <a:spLocks noGrp="1"/>
          </p:cNvSpPr>
          <p:nvPr>
            <p:ph type="ftr" sz="quarter" idx="3"/>
          </p:nvPr>
        </p:nvSpPr>
        <p:spPr>
          <a:xfrm>
            <a:off x="4038600" y="6356356"/>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6"/>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C059E-16DE-4C0D-A377-2C3D2DE09514}" type="slidenum">
              <a:rPr lang="en-US" smtClean="0"/>
              <a:t>‹#›</a:t>
            </a:fld>
            <a:endParaRPr lang="en-US"/>
          </a:p>
        </p:txBody>
      </p:sp>
    </p:spTree>
    <p:extLst>
      <p:ext uri="{BB962C8B-B14F-4D97-AF65-F5344CB8AC3E}">
        <p14:creationId xmlns:p14="http://schemas.microsoft.com/office/powerpoint/2010/main" val="3184998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377" rtl="0" eaLnBrk="1" latinLnBrk="0" hangingPunct="1">
        <a:lnSpc>
          <a:spcPct val="90000"/>
        </a:lnSpc>
        <a:spcBef>
          <a:spcPct val="0"/>
        </a:spcBef>
        <a:buNone/>
        <a:defRPr sz="4400" kern="1200">
          <a:solidFill>
            <a:schemeClr val="accent5">
              <a:lumMod val="75000"/>
            </a:schemeClr>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accent5">
              <a:lumMod val="75000"/>
            </a:schemeClr>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accent5">
              <a:lumMod val="75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Keeping Your Salvation</a:t>
            </a:r>
            <a:endParaRPr lang="en-US" dirty="0"/>
          </a:p>
        </p:txBody>
      </p:sp>
      <p:sp>
        <p:nvSpPr>
          <p:cNvPr id="3" name="Subtitle 2"/>
          <p:cNvSpPr>
            <a:spLocks noGrp="1"/>
          </p:cNvSpPr>
          <p:nvPr>
            <p:ph type="subTitle" idx="1"/>
          </p:nvPr>
        </p:nvSpPr>
        <p:spPr/>
        <p:txBody>
          <a:bodyPr/>
          <a:lstStyle/>
          <a:p>
            <a:r>
              <a:rPr lang="en-US" dirty="0"/>
              <a:t>Do we have to do </a:t>
            </a:r>
            <a:r>
              <a:rPr lang="en-US" dirty="0" smtClean="0"/>
              <a:t>more to </a:t>
            </a:r>
            <a:r>
              <a:rPr lang="en-US" dirty="0"/>
              <a:t>get to heaven? Keep the </a:t>
            </a:r>
            <a:r>
              <a:rPr lang="en-US" dirty="0" smtClean="0"/>
              <a:t>faith in memory? </a:t>
            </a:r>
            <a:r>
              <a:rPr lang="en-US" dirty="0"/>
              <a:t>Or hold fast the faith? Or continue in the faith? </a:t>
            </a:r>
            <a:r>
              <a:rPr lang="en-US" dirty="0" smtClean="0"/>
              <a:t>Or keep asking for forgiveness.</a:t>
            </a:r>
            <a:endParaRPr lang="en-US" dirty="0"/>
          </a:p>
        </p:txBody>
      </p:sp>
    </p:spTree>
    <p:extLst>
      <p:ext uri="{BB962C8B-B14F-4D97-AF65-F5344CB8AC3E}">
        <p14:creationId xmlns:p14="http://schemas.microsoft.com/office/powerpoint/2010/main" val="2989138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Colossians 1:21-23  And you, that were sometime alienated and enemies in your mind by wicked works, yet now hath he reconciled  22  In the body of his flesh through death, to present you holy and </a:t>
            </a:r>
            <a:r>
              <a:rPr lang="en-US" u="sng" dirty="0" err="1"/>
              <a:t>unblameable</a:t>
            </a:r>
            <a:r>
              <a:rPr lang="en-US" u="sng" dirty="0"/>
              <a:t> and </a:t>
            </a:r>
            <a:r>
              <a:rPr lang="en-US" u="sng" dirty="0" err="1"/>
              <a:t>unreproveable</a:t>
            </a:r>
            <a:r>
              <a:rPr lang="en-US" dirty="0"/>
              <a:t> in his sight:  23  If </a:t>
            </a:r>
            <a:r>
              <a:rPr lang="en-US" u="sng" dirty="0"/>
              <a:t>ye continue in the faith grounded and settled</a:t>
            </a:r>
            <a:r>
              <a:rPr lang="en-US" dirty="0"/>
              <a:t>, and be not moved away from the hope of the gospel, which ye have heard, and which was preached to every creature which is under heaven; whereof I Paul am made a minister;  </a:t>
            </a:r>
          </a:p>
          <a:p>
            <a:r>
              <a:rPr lang="en-US" dirty="0"/>
              <a:t>Matthew 5:48  Be ye therefore </a:t>
            </a:r>
            <a:r>
              <a:rPr lang="en-US" u="sng" dirty="0"/>
              <a:t>perfect</a:t>
            </a:r>
            <a:r>
              <a:rPr lang="en-US" dirty="0"/>
              <a:t>, even as your Father which is in heaven is perfect.</a:t>
            </a:r>
          </a:p>
          <a:p>
            <a:r>
              <a:rPr lang="en-US" dirty="0"/>
              <a:t>2 John 1:9  Whosoever </a:t>
            </a:r>
            <a:r>
              <a:rPr lang="en-US" u="sng" dirty="0" err="1"/>
              <a:t>transgresseth</a:t>
            </a:r>
            <a:r>
              <a:rPr lang="en-US" dirty="0"/>
              <a:t>, and </a:t>
            </a:r>
            <a:r>
              <a:rPr lang="en-US" dirty="0" err="1"/>
              <a:t>abideth</a:t>
            </a:r>
            <a:r>
              <a:rPr lang="en-US" dirty="0"/>
              <a:t> not in the doctrine of Christ, hath not God. He that </a:t>
            </a:r>
            <a:r>
              <a:rPr lang="en-US" dirty="0" err="1"/>
              <a:t>abideth</a:t>
            </a:r>
            <a:r>
              <a:rPr lang="en-US" dirty="0"/>
              <a:t> in the doctrine of Christ, he hath both the Father and the Son</a:t>
            </a:r>
            <a:r>
              <a:rPr lang="en-US" dirty="0" smtClean="0"/>
              <a:t>.</a:t>
            </a:r>
          </a:p>
          <a:p>
            <a:r>
              <a:rPr lang="en-US" dirty="0"/>
              <a:t>John 15:6  If a man </a:t>
            </a:r>
            <a:r>
              <a:rPr lang="en-US" u="sng" dirty="0"/>
              <a:t>abide not in me</a:t>
            </a:r>
            <a:r>
              <a:rPr lang="en-US" dirty="0"/>
              <a:t>, he is cast forth as a branch, and is withered; and men gather them, and cast them into the fire, and they are burned</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a:t>
            </a:fld>
            <a:endParaRPr lang="en-US"/>
          </a:p>
        </p:txBody>
      </p:sp>
    </p:spTree>
    <p:extLst>
      <p:ext uri="{BB962C8B-B14F-4D97-AF65-F5344CB8AC3E}">
        <p14:creationId xmlns:p14="http://schemas.microsoft.com/office/powerpoint/2010/main" val="33064211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2 </a:t>
            </a:r>
            <a:r>
              <a:rPr lang="en-US" dirty="0"/>
              <a:t>Peter 1:10  Wherefore the rather, brethren, </a:t>
            </a:r>
            <a:r>
              <a:rPr lang="en-US" u="sng" dirty="0"/>
              <a:t>give diligence to make your calling and election sure</a:t>
            </a:r>
            <a:r>
              <a:rPr lang="en-US" dirty="0"/>
              <a:t>: for if ye do these things, ye shall never fall:</a:t>
            </a:r>
          </a:p>
          <a:p>
            <a:r>
              <a:rPr lang="en-US" dirty="0" smtClean="0"/>
              <a:t>Mark </a:t>
            </a:r>
            <a:r>
              <a:rPr lang="en-US" dirty="0"/>
              <a:t>8:38  Whosoever therefore shall be </a:t>
            </a:r>
            <a:r>
              <a:rPr lang="en-US" u="sng" dirty="0"/>
              <a:t>ashamed of me</a:t>
            </a:r>
            <a:r>
              <a:rPr lang="en-US" dirty="0"/>
              <a:t> and of my words in this adulterous and sinful generation; of him also shall the Son of man be ashamed, when he cometh in the glory of his Father with the holy angels.</a:t>
            </a:r>
          </a:p>
          <a:p>
            <a:r>
              <a:rPr lang="en-US" dirty="0"/>
              <a:t>Act 14:22  Confirming the souls of the disciples, and exhorting them to continue in the faith, and that we must </a:t>
            </a:r>
            <a:r>
              <a:rPr lang="en-US" u="sng" dirty="0"/>
              <a:t>through much tribulation </a:t>
            </a:r>
            <a:r>
              <a:rPr lang="en-US" dirty="0"/>
              <a:t>enter into the kingdom of God.</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a:t>
            </a:fld>
            <a:endParaRPr lang="en-US"/>
          </a:p>
        </p:txBody>
      </p:sp>
    </p:spTree>
    <p:extLst>
      <p:ext uri="{BB962C8B-B14F-4D97-AF65-F5344CB8AC3E}">
        <p14:creationId xmlns:p14="http://schemas.microsoft.com/office/powerpoint/2010/main" val="40682553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Colossians 1:21-23  And you, that were sometime alienated and enemies in your mind by wicked works, yet now hath he reconciled  22  In the body of his flesh through death, to present you holy and </a:t>
            </a:r>
            <a:r>
              <a:rPr lang="en-US" u="sng" dirty="0" err="1"/>
              <a:t>unblameable</a:t>
            </a:r>
            <a:r>
              <a:rPr lang="en-US" u="sng" dirty="0"/>
              <a:t> and </a:t>
            </a:r>
            <a:r>
              <a:rPr lang="en-US" u="sng" dirty="0" err="1"/>
              <a:t>unreproveable</a:t>
            </a:r>
            <a:r>
              <a:rPr lang="en-US" dirty="0"/>
              <a:t> in his sight:  23  If ye continue in the faith </a:t>
            </a:r>
            <a:r>
              <a:rPr lang="en-US" u="sng" dirty="0"/>
              <a:t>grounded and settled</a:t>
            </a:r>
            <a:r>
              <a:rPr lang="en-US" dirty="0"/>
              <a:t>, and be not moved away from the hope of the gospel, which ye have heard, and which was preached to every creature which is under heaven; whereof I Paul am made a minister;  </a:t>
            </a:r>
          </a:p>
          <a:p>
            <a:pPr lvl="1"/>
            <a:r>
              <a:rPr lang="en-US" dirty="0"/>
              <a:t>Blame and reproof are not specifically for sin.</a:t>
            </a:r>
          </a:p>
          <a:p>
            <a:r>
              <a:rPr lang="en-US" dirty="0"/>
              <a:t>1 Timothy 3:2  A bishop then must be blameless, the husband of one wife, vigilant, sober, of good </a:t>
            </a:r>
            <a:r>
              <a:rPr lang="en-US" dirty="0" err="1"/>
              <a:t>behaviour</a:t>
            </a:r>
            <a:r>
              <a:rPr lang="en-US" dirty="0"/>
              <a:t>, given to hospitality, apt to teach;</a:t>
            </a:r>
          </a:p>
          <a:p>
            <a:pPr lvl="1"/>
            <a:r>
              <a:rPr lang="en-US" dirty="0"/>
              <a:t>If blameless meant sinless, no one would ever be a pastor.</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a:t>
            </a:fld>
            <a:endParaRPr lang="en-US"/>
          </a:p>
        </p:txBody>
      </p:sp>
    </p:spTree>
    <p:extLst>
      <p:ext uri="{BB962C8B-B14F-4D97-AF65-F5344CB8AC3E}">
        <p14:creationId xmlns:p14="http://schemas.microsoft.com/office/powerpoint/2010/main" val="34323270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Blame and Reproof</a:t>
            </a:r>
            <a:endParaRPr lang="en-US" sz="9600" dirty="0"/>
          </a:p>
        </p:txBody>
      </p:sp>
      <p:sp>
        <p:nvSpPr>
          <p:cNvPr id="3" name="Subtitle 2"/>
          <p:cNvSpPr>
            <a:spLocks noGrp="1"/>
          </p:cNvSpPr>
          <p:nvPr>
            <p:ph type="subTitle" idx="1"/>
          </p:nvPr>
        </p:nvSpPr>
        <p:spPr/>
        <p:txBody>
          <a:bodyPr/>
          <a:lstStyle/>
          <a:p>
            <a:r>
              <a:rPr lang="en-US" dirty="0" err="1" smtClean="0"/>
              <a:t>Unblameable</a:t>
            </a:r>
            <a:r>
              <a:rPr lang="en-US" dirty="0" smtClean="0"/>
              <a:t> </a:t>
            </a:r>
            <a:r>
              <a:rPr lang="en-US" dirty="0"/>
              <a:t>and </a:t>
            </a:r>
            <a:r>
              <a:rPr lang="en-US" dirty="0" err="1"/>
              <a:t>U</a:t>
            </a:r>
            <a:r>
              <a:rPr lang="en-US" dirty="0" err="1" smtClean="0"/>
              <a:t>nreproveable</a:t>
            </a:r>
            <a:r>
              <a:rPr lang="en-US" dirty="0" smtClean="0"/>
              <a:t> </a:t>
            </a:r>
            <a:r>
              <a:rPr lang="en-US" dirty="0"/>
              <a:t>at the Judgement Seat of Christ</a:t>
            </a:r>
          </a:p>
        </p:txBody>
      </p:sp>
    </p:spTree>
    <p:extLst>
      <p:ext uri="{BB962C8B-B14F-4D97-AF65-F5344CB8AC3E}">
        <p14:creationId xmlns:p14="http://schemas.microsoft.com/office/powerpoint/2010/main" val="39172868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solidFill>
                  <a:schemeClr val="tx1">
                    <a:lumMod val="65000"/>
                    <a:lumOff val="35000"/>
                  </a:schemeClr>
                </a:solidFill>
              </a:rPr>
              <a:t>Blame: (responsibility</a:t>
            </a:r>
            <a:r>
              <a:rPr lang="en-US" dirty="0">
                <a:solidFill>
                  <a:schemeClr val="tx1">
                    <a:lumMod val="65000"/>
                    <a:lumOff val="35000"/>
                  </a:schemeClr>
                </a:solidFill>
              </a:rPr>
              <a:t>, </a:t>
            </a:r>
            <a:r>
              <a:rPr lang="en-US" dirty="0" smtClean="0">
                <a:solidFill>
                  <a:schemeClr val="tx1">
                    <a:lumMod val="65000"/>
                    <a:lumOff val="35000"/>
                  </a:schemeClr>
                </a:solidFill>
              </a:rPr>
              <a:t>accusation, </a:t>
            </a:r>
            <a:r>
              <a:rPr lang="en-US" dirty="0">
                <a:solidFill>
                  <a:schemeClr val="tx1">
                    <a:lumMod val="65000"/>
                    <a:lumOff val="35000"/>
                  </a:schemeClr>
                </a:solidFill>
              </a:rPr>
              <a:t>guilt, burden of guilt)</a:t>
            </a:r>
          </a:p>
          <a:p>
            <a:r>
              <a:rPr lang="en-US" dirty="0"/>
              <a:t>Genesis 43:9  I will be surety for him; of my hand shalt thou require him: if I bring him not unto thee, and set him before thee, then let me bear the blame for </a:t>
            </a:r>
            <a:r>
              <a:rPr lang="en-US" dirty="0" smtClean="0"/>
              <a:t>ever:</a:t>
            </a:r>
          </a:p>
          <a:p>
            <a:r>
              <a:rPr lang="en-US" dirty="0" smtClean="0"/>
              <a:t>Joshua </a:t>
            </a:r>
            <a:r>
              <a:rPr lang="en-US" dirty="0"/>
              <a:t>2:17  And the men said unto her, We will be blameless of this thine oath which thou hast made us swear</a:t>
            </a:r>
            <a:r>
              <a:rPr lang="en-US" dirty="0" smtClean="0"/>
              <a:t>.</a:t>
            </a:r>
          </a:p>
          <a:p>
            <a:pPr lvl="1"/>
            <a:r>
              <a:rPr lang="en-US" dirty="0" smtClean="0"/>
              <a:t>Able to be accused or found guilty.</a:t>
            </a:r>
            <a:endParaRPr lang="en-US" dirty="0"/>
          </a:p>
          <a:p>
            <a:r>
              <a:rPr lang="en-US" dirty="0"/>
              <a:t>Luke 1:5-6  There was in the days of Herod, the king of Judaea, a certain priest named Zacharias, of the course of </a:t>
            </a:r>
            <a:r>
              <a:rPr lang="en-US" dirty="0" err="1"/>
              <a:t>Abia</a:t>
            </a:r>
            <a:r>
              <a:rPr lang="en-US" dirty="0"/>
              <a:t>: and his wife was of the daughters of Aaron, and her name was Elisabeth.  6  And they were both righteous before God, </a:t>
            </a:r>
            <a:r>
              <a:rPr lang="en-US" u="sng" dirty="0"/>
              <a:t>walking in all the commandments and ordinances</a:t>
            </a:r>
            <a:r>
              <a:rPr lang="en-US" dirty="0"/>
              <a:t> of the Lord </a:t>
            </a:r>
            <a:r>
              <a:rPr lang="en-US" u="sng" dirty="0"/>
              <a:t>blameless</a:t>
            </a:r>
            <a:r>
              <a:rPr lang="en-US" dirty="0" smtClean="0"/>
              <a:t>.</a:t>
            </a:r>
          </a:p>
          <a:p>
            <a:pPr lvl="1"/>
            <a:r>
              <a:rPr lang="en-US" dirty="0"/>
              <a:t>Your own righteousness. Are you “walking” as you should??</a:t>
            </a:r>
          </a:p>
          <a:p>
            <a:pPr lvl="1"/>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a:t>
            </a:fld>
            <a:endParaRPr lang="en-US"/>
          </a:p>
        </p:txBody>
      </p:sp>
    </p:spTree>
    <p:extLst>
      <p:ext uri="{BB962C8B-B14F-4D97-AF65-F5344CB8AC3E}">
        <p14:creationId xmlns:p14="http://schemas.microsoft.com/office/powerpoint/2010/main" val="4508448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Philippians </a:t>
            </a:r>
            <a:r>
              <a:rPr lang="en-US" dirty="0"/>
              <a:t>3:6  Concerning zeal, persecuting the church; touching the righteousness which is in the law, blameless.</a:t>
            </a:r>
          </a:p>
          <a:p>
            <a:pPr lvl="1"/>
            <a:r>
              <a:rPr lang="en-US" dirty="0"/>
              <a:t>Paul was not sinless, but he was blameless according to the law.</a:t>
            </a:r>
          </a:p>
          <a:p>
            <a:pPr lvl="1"/>
            <a:r>
              <a:rPr lang="en-US" dirty="0" smtClean="0"/>
              <a:t>Paul </a:t>
            </a:r>
            <a:r>
              <a:rPr lang="en-US" dirty="0"/>
              <a:t>was following the law at the time and could not justly be accused of not following it and living by it</a:t>
            </a:r>
            <a:r>
              <a:rPr lang="en-US" dirty="0" smtClean="0"/>
              <a:t>.</a:t>
            </a:r>
          </a:p>
          <a:p>
            <a:pPr lvl="1"/>
            <a:r>
              <a:rPr lang="en-US" dirty="0"/>
              <a:t>Your own righteousness. Are you “walking” as you should??</a:t>
            </a:r>
          </a:p>
          <a:p>
            <a:pPr lvl="1"/>
            <a:r>
              <a:rPr lang="en-US" dirty="0" smtClean="0"/>
              <a:t>What does God blame us for?</a:t>
            </a:r>
          </a:p>
          <a:p>
            <a:r>
              <a:rPr lang="en-US" dirty="0" smtClean="0"/>
              <a:t>Colossians </a:t>
            </a:r>
            <a:r>
              <a:rPr lang="en-US" dirty="0"/>
              <a:t>1:21-22  And you, that were sometime alienated and enemies in your mind by wicked works, yet now hath he reconciled  (22)  In the body of his flesh through death, to present you holy and </a:t>
            </a:r>
            <a:r>
              <a:rPr lang="en-US" dirty="0" err="1"/>
              <a:t>unblameable</a:t>
            </a:r>
            <a:r>
              <a:rPr lang="en-US" dirty="0"/>
              <a:t> and </a:t>
            </a:r>
            <a:r>
              <a:rPr lang="en-US" dirty="0" err="1"/>
              <a:t>unreproveable</a:t>
            </a:r>
            <a:r>
              <a:rPr lang="en-US" dirty="0"/>
              <a:t> in his sight:  </a:t>
            </a:r>
          </a:p>
          <a:p>
            <a:pPr lvl="1"/>
            <a:r>
              <a:rPr lang="en-US" dirty="0"/>
              <a:t>When we were saved we were made blameless.</a:t>
            </a:r>
          </a:p>
          <a:p>
            <a:pPr lvl="1"/>
            <a:r>
              <a:rPr lang="en-US" dirty="0" smtClean="0"/>
              <a:t>But </a:t>
            </a:r>
            <a:r>
              <a:rPr lang="en-US" dirty="0"/>
              <a:t>we can be blamed or reproved if we are moved away from the gospel. When we are not grounded and settled in the faith.</a:t>
            </a:r>
          </a:p>
          <a:p>
            <a:endParaRPr lang="en-US" dirty="0"/>
          </a:p>
          <a:p>
            <a:pPr lvl="1"/>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a:t>
            </a:fld>
            <a:endParaRPr lang="en-US"/>
          </a:p>
        </p:txBody>
      </p:sp>
    </p:spTree>
    <p:extLst>
      <p:ext uri="{BB962C8B-B14F-4D97-AF65-F5344CB8AC3E}">
        <p14:creationId xmlns:p14="http://schemas.microsoft.com/office/powerpoint/2010/main" val="40079169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Colossians 1:22-23  In </a:t>
            </a:r>
            <a:r>
              <a:rPr lang="en-US" dirty="0"/>
              <a:t>the body of his flesh through death, to present you holy and </a:t>
            </a:r>
            <a:r>
              <a:rPr lang="en-US" dirty="0" err="1"/>
              <a:t>unblameable</a:t>
            </a:r>
            <a:r>
              <a:rPr lang="en-US" dirty="0"/>
              <a:t> and </a:t>
            </a:r>
            <a:r>
              <a:rPr lang="en-US" dirty="0" err="1"/>
              <a:t>unreproveable</a:t>
            </a:r>
            <a:r>
              <a:rPr lang="en-US" dirty="0"/>
              <a:t> in his sight:  23  If ye continue in the faith </a:t>
            </a:r>
            <a:r>
              <a:rPr lang="en-US" u="sng" dirty="0"/>
              <a:t>grounded and settled</a:t>
            </a:r>
            <a:r>
              <a:rPr lang="en-US" dirty="0"/>
              <a:t>, and be </a:t>
            </a:r>
            <a:r>
              <a:rPr lang="en-US" u="sng" dirty="0"/>
              <a:t>not moved away </a:t>
            </a:r>
            <a:r>
              <a:rPr lang="en-US" dirty="0"/>
              <a:t>from the hope of the gospel, which ye have heard, and which was preached to every creature which is under heaven; whereof I Paul am made a </a:t>
            </a:r>
            <a:r>
              <a:rPr lang="en-US" dirty="0" smtClean="0"/>
              <a:t>minister; </a:t>
            </a:r>
          </a:p>
          <a:p>
            <a:pPr lvl="1"/>
            <a:r>
              <a:rPr lang="en-US" dirty="0"/>
              <a:t>We are blamed when we are moved away from the </a:t>
            </a:r>
            <a:r>
              <a:rPr lang="en-US" dirty="0" smtClean="0"/>
              <a:t>Gospel</a:t>
            </a:r>
            <a:r>
              <a:rPr lang="en-US" dirty="0"/>
              <a:t>.</a:t>
            </a:r>
            <a:endParaRPr lang="en-US" dirty="0" smtClean="0"/>
          </a:p>
          <a:p>
            <a:r>
              <a:rPr lang="en-US" dirty="0" smtClean="0"/>
              <a:t>Colossians </a:t>
            </a:r>
            <a:r>
              <a:rPr lang="en-US" dirty="0"/>
              <a:t>2:5-7  For though I be absent in the flesh, yet am I with you in the spirit, joying and beholding your order, and </a:t>
            </a:r>
            <a:r>
              <a:rPr lang="en-US" u="sng" dirty="0"/>
              <a:t>the </a:t>
            </a:r>
            <a:r>
              <a:rPr lang="en-US" u="sng" dirty="0" err="1"/>
              <a:t>stedfastness</a:t>
            </a:r>
            <a:r>
              <a:rPr lang="en-US" u="sng" dirty="0"/>
              <a:t> of your faith in Christ</a:t>
            </a:r>
            <a:r>
              <a:rPr lang="en-US" dirty="0"/>
              <a:t>.  (6)  As ye have therefore received Christ Jesus the Lord, </a:t>
            </a:r>
            <a:r>
              <a:rPr lang="en-US" u="sng" dirty="0"/>
              <a:t>so walk ye in him</a:t>
            </a:r>
            <a:r>
              <a:rPr lang="en-US" dirty="0"/>
              <a:t>:  (7)  </a:t>
            </a:r>
            <a:r>
              <a:rPr lang="en-US" u="sng" dirty="0"/>
              <a:t>Rooted and built up</a:t>
            </a:r>
            <a:r>
              <a:rPr lang="en-US" dirty="0"/>
              <a:t> in him, and </a:t>
            </a:r>
            <a:r>
              <a:rPr lang="en-US" u="sng" dirty="0"/>
              <a:t>stablished</a:t>
            </a:r>
            <a:r>
              <a:rPr lang="en-US" dirty="0"/>
              <a:t> in the faith, as ye have been taught, </a:t>
            </a:r>
            <a:r>
              <a:rPr lang="en-US" u="sng" dirty="0"/>
              <a:t>abounding therein</a:t>
            </a:r>
            <a:r>
              <a:rPr lang="en-US" dirty="0"/>
              <a:t> with thanksgiving.</a:t>
            </a:r>
          </a:p>
          <a:p>
            <a:pPr lvl="1"/>
            <a:r>
              <a:rPr lang="en-US" dirty="0" smtClean="0"/>
              <a:t>We are blamed when we are not staying steadfast </a:t>
            </a:r>
            <a:r>
              <a:rPr lang="en-US" dirty="0"/>
              <a:t>in the </a:t>
            </a:r>
            <a:r>
              <a:rPr lang="en-US" dirty="0" smtClean="0"/>
              <a:t>faith.</a:t>
            </a:r>
            <a:endParaRPr lang="en-US" dirty="0"/>
          </a:p>
          <a:p>
            <a:pPr lvl="1"/>
            <a:r>
              <a:rPr lang="en-US" dirty="0" smtClean="0"/>
              <a:t>Abounding (e.g. growing) in </a:t>
            </a:r>
            <a:r>
              <a:rPr lang="en-US" dirty="0"/>
              <a:t>the faith and giving thanks.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a:t>
            </a:fld>
            <a:endParaRPr lang="en-US"/>
          </a:p>
        </p:txBody>
      </p:sp>
    </p:spTree>
    <p:extLst>
      <p:ext uri="{BB962C8B-B14F-4D97-AF65-F5344CB8AC3E}">
        <p14:creationId xmlns:p14="http://schemas.microsoft.com/office/powerpoint/2010/main" val="34739635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1"/>
            <a:r>
              <a:rPr lang="en-US" dirty="0" smtClean="0"/>
              <a:t>God is going to blame us when we are not grounded, but also when </a:t>
            </a:r>
            <a:r>
              <a:rPr lang="en-US" dirty="0"/>
              <a:t>we are not walking </a:t>
            </a:r>
            <a:r>
              <a:rPr lang="en-US" dirty="0" smtClean="0"/>
              <a:t>uprightly.</a:t>
            </a:r>
            <a:endParaRPr lang="en-US" dirty="0"/>
          </a:p>
          <a:p>
            <a:pPr lvl="1"/>
            <a:r>
              <a:rPr lang="en-US" dirty="0"/>
              <a:t>Blamed when we are not abounding in love and in good </a:t>
            </a:r>
            <a:r>
              <a:rPr lang="en-US" dirty="0" smtClean="0"/>
              <a:t>works. </a:t>
            </a:r>
            <a:endParaRPr lang="en-US" dirty="0"/>
          </a:p>
          <a:p>
            <a:pPr lvl="1"/>
            <a:r>
              <a:rPr lang="en-US" dirty="0"/>
              <a:t>We are blamed when we aren’t doing God’s will.</a:t>
            </a:r>
          </a:p>
          <a:p>
            <a:r>
              <a:rPr lang="en-US" dirty="0"/>
              <a:t>Philippians 2:13-15  For it is God which worketh in you both to will and to </a:t>
            </a:r>
            <a:r>
              <a:rPr lang="en-US" u="sng" dirty="0"/>
              <a:t>do of his good pleasure</a:t>
            </a:r>
            <a:r>
              <a:rPr lang="en-US" dirty="0"/>
              <a:t>.  14  Do all things </a:t>
            </a:r>
            <a:r>
              <a:rPr lang="en-US" u="sng" dirty="0"/>
              <a:t>without murmurings and </a:t>
            </a:r>
            <a:r>
              <a:rPr lang="en-US" u="sng" dirty="0" err="1"/>
              <a:t>disputings</a:t>
            </a:r>
            <a:r>
              <a:rPr lang="en-US" dirty="0"/>
              <a:t>:  15  That ye may be </a:t>
            </a:r>
            <a:r>
              <a:rPr lang="en-US" b="1" u="sng" dirty="0"/>
              <a:t>blameless</a:t>
            </a:r>
            <a:r>
              <a:rPr lang="en-US" u="sng" dirty="0"/>
              <a:t> and harmless</a:t>
            </a:r>
            <a:r>
              <a:rPr lang="en-US" dirty="0"/>
              <a:t>, the sons of God, </a:t>
            </a:r>
            <a:r>
              <a:rPr lang="en-US" u="sng" dirty="0"/>
              <a:t>without rebuke</a:t>
            </a:r>
            <a:r>
              <a:rPr lang="en-US" dirty="0"/>
              <a:t>, in the midst of a crooked and perverse nation, among whom ye </a:t>
            </a:r>
            <a:r>
              <a:rPr lang="en-US" u="sng" dirty="0"/>
              <a:t>shine as lights in the world</a:t>
            </a:r>
            <a:r>
              <a:rPr lang="en-US" dirty="0"/>
              <a:t>;</a:t>
            </a:r>
          </a:p>
          <a:p>
            <a:pPr lvl="1"/>
            <a:r>
              <a:rPr lang="en-US" dirty="0"/>
              <a:t>Christians are always complaining. They are to be blamed.</a:t>
            </a:r>
          </a:p>
          <a:p>
            <a:pPr lvl="1"/>
            <a:r>
              <a:rPr lang="en-US" dirty="0" smtClean="0"/>
              <a:t>Christians are always fighting with </a:t>
            </a:r>
            <a:r>
              <a:rPr lang="en-US" dirty="0" err="1" smtClean="0"/>
              <a:t>eachother</a:t>
            </a:r>
            <a:r>
              <a:rPr lang="en-US" dirty="0" smtClean="0"/>
              <a:t>. They are to be blamed.</a:t>
            </a:r>
          </a:p>
          <a:p>
            <a:pPr lvl="1"/>
            <a:r>
              <a:rPr lang="en-US" dirty="0"/>
              <a:t>The unsaved should </a:t>
            </a:r>
            <a:r>
              <a:rPr lang="en-US" dirty="0" smtClean="0"/>
              <a:t>see us as lights. Not as complainers, not as brawlers. When we are not blameless and harmless before them, we aren’t in God’s will.</a:t>
            </a:r>
          </a:p>
          <a:p>
            <a:pPr lvl="1"/>
            <a:r>
              <a:rPr lang="en-US" dirty="0" smtClean="0"/>
              <a:t>God </a:t>
            </a:r>
            <a:r>
              <a:rPr lang="en-US" dirty="0"/>
              <a:t>makes us able to please him. But </a:t>
            </a:r>
            <a:r>
              <a:rPr lang="en-US" dirty="0" smtClean="0"/>
              <a:t>if </a:t>
            </a:r>
            <a:r>
              <a:rPr lang="en-US" dirty="0"/>
              <a:t>we are not doing and willing His pleasure, but ours instead, we are </a:t>
            </a:r>
            <a:r>
              <a:rPr lang="en-US" dirty="0" smtClean="0"/>
              <a:t>blamed.</a:t>
            </a:r>
          </a:p>
          <a:p>
            <a:pPr lvl="1"/>
            <a:r>
              <a:rPr lang="en-US" dirty="0" smtClean="0"/>
              <a:t>So if being blamed equates to losing salvation, how many Christians will be saved?</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a:t>
            </a:fld>
            <a:endParaRPr lang="en-US"/>
          </a:p>
        </p:txBody>
      </p:sp>
    </p:spTree>
    <p:extLst>
      <p:ext uri="{BB962C8B-B14F-4D97-AF65-F5344CB8AC3E}">
        <p14:creationId xmlns:p14="http://schemas.microsoft.com/office/powerpoint/2010/main" val="41610473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Galatians 2:11-13  But when Peter was come to Antioch, I withstood him to the face, because </a:t>
            </a:r>
            <a:r>
              <a:rPr lang="en-US" u="sng" dirty="0"/>
              <a:t>he was to be blamed</a:t>
            </a:r>
            <a:r>
              <a:rPr lang="en-US" dirty="0"/>
              <a:t>.  12  For before that certain came from James, he did eat with the Gentiles: but when they were come, he withdrew and separated himself, fearing them which were of the circumcision.  13  And the other Jews dissembled likewise with him; insomuch that Barnabas also was carried away with their dissimulation.  </a:t>
            </a:r>
          </a:p>
          <a:p>
            <a:pPr lvl="1"/>
            <a:r>
              <a:rPr lang="en-US" dirty="0"/>
              <a:t>Why was Peter to be blamed?</a:t>
            </a:r>
          </a:p>
          <a:p>
            <a:r>
              <a:rPr lang="en-US" dirty="0"/>
              <a:t>Romans 12:9  </a:t>
            </a:r>
            <a:r>
              <a:rPr lang="en-US" u="sng" dirty="0"/>
              <a:t>Let love be without dissimulation</a:t>
            </a:r>
            <a:r>
              <a:rPr lang="en-US" dirty="0"/>
              <a:t>. Abhor that which is evil; cleave to that which is good.</a:t>
            </a:r>
          </a:p>
          <a:p>
            <a:pPr lvl="1"/>
            <a:r>
              <a:rPr lang="en-US" dirty="0"/>
              <a:t>Dissimulation: false pretension; hypocrisy. Dissimulation may be simply concealment of the opinions, sentiments or purpose; but it includes also the assuming of a false or counterfeit appearance which conceals the real opinions or purpose. Dissimulation among statesmen is sometimes regarded as a necessary vice, or as no vice at all.</a:t>
            </a:r>
          </a:p>
          <a:p>
            <a:pPr lvl="1"/>
            <a:r>
              <a:rPr lang="en-US" dirty="0"/>
              <a:t>Peter was being hypocritical, two-faced. He was not loving his brethren. </a:t>
            </a:r>
          </a:p>
          <a:p>
            <a:pPr lvl="1"/>
            <a:r>
              <a:rPr lang="en-US" dirty="0"/>
              <a:t>He was causing problems in the church. He was treating the Gentile brethren poorly</a:t>
            </a:r>
            <a:r>
              <a:rPr lang="en-US" dirty="0" smtClean="0"/>
              <a:t>.</a:t>
            </a:r>
          </a:p>
          <a:p>
            <a:pPr lvl="1"/>
            <a:r>
              <a:rPr lang="en-US" dirty="0" smtClean="0"/>
              <a:t>Even Peter was blamable.</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10</a:t>
            </a:fld>
            <a:endParaRPr lang="en-US"/>
          </a:p>
        </p:txBody>
      </p:sp>
    </p:spTree>
    <p:extLst>
      <p:ext uri="{BB962C8B-B14F-4D97-AF65-F5344CB8AC3E}">
        <p14:creationId xmlns:p14="http://schemas.microsoft.com/office/powerpoint/2010/main" val="35628320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Galatians 2:14  But when I saw that </a:t>
            </a:r>
            <a:r>
              <a:rPr lang="en-US" u="sng" dirty="0"/>
              <a:t>they walked not uprightly</a:t>
            </a:r>
            <a:r>
              <a:rPr lang="en-US" dirty="0"/>
              <a:t> according to the truth of the gospel, I said unto Peter before them all, If thou, being a Jew, </a:t>
            </a:r>
            <a:r>
              <a:rPr lang="en-US" dirty="0" err="1"/>
              <a:t>livest</a:t>
            </a:r>
            <a:r>
              <a:rPr lang="en-US" dirty="0"/>
              <a:t> after the manner of Gentiles, and not as do the Jews, why </a:t>
            </a:r>
            <a:r>
              <a:rPr lang="en-US" dirty="0" err="1"/>
              <a:t>compellest</a:t>
            </a:r>
            <a:r>
              <a:rPr lang="en-US" dirty="0"/>
              <a:t> thou the Gentiles to live as do the Jews?</a:t>
            </a:r>
          </a:p>
          <a:p>
            <a:pPr lvl="1"/>
            <a:r>
              <a:rPr lang="en-US" dirty="0"/>
              <a:t>Blame is deserved when we are not walking uprightly.</a:t>
            </a:r>
          </a:p>
          <a:p>
            <a:r>
              <a:rPr lang="en-US" dirty="0"/>
              <a:t>1 Timothy 3:10  And let these also first be proved; then let them use the office of a deacon, being found blameless.</a:t>
            </a:r>
          </a:p>
          <a:p>
            <a:pPr lvl="1"/>
            <a:r>
              <a:rPr lang="en-US" dirty="0"/>
              <a:t>This is why its important that a pastor, bishop, be found “blameless”. If they are not walking uprightly, and loving the brethren, they will destroy the church.</a:t>
            </a:r>
          </a:p>
          <a:p>
            <a:r>
              <a:rPr lang="en-US" dirty="0"/>
              <a:t>1 Timothy </a:t>
            </a:r>
            <a:r>
              <a:rPr lang="en-US" dirty="0" smtClean="0"/>
              <a:t>5:5-7  </a:t>
            </a:r>
            <a:r>
              <a:rPr lang="en-US" dirty="0"/>
              <a:t>Now she that is a widow indeed, and desolate, </a:t>
            </a:r>
            <a:r>
              <a:rPr lang="en-US" dirty="0" err="1"/>
              <a:t>trusteth</a:t>
            </a:r>
            <a:r>
              <a:rPr lang="en-US" dirty="0"/>
              <a:t> in God, and </a:t>
            </a:r>
            <a:r>
              <a:rPr lang="en-US" dirty="0" err="1"/>
              <a:t>continueth</a:t>
            </a:r>
            <a:r>
              <a:rPr lang="en-US" dirty="0"/>
              <a:t> in supplications and prayers night and </a:t>
            </a:r>
            <a:r>
              <a:rPr lang="en-US" dirty="0" smtClean="0"/>
              <a:t>day.  6  </a:t>
            </a:r>
            <a:r>
              <a:rPr lang="en-US" dirty="0"/>
              <a:t>But </a:t>
            </a:r>
            <a:r>
              <a:rPr lang="en-US" u="sng" dirty="0"/>
              <a:t>she that </a:t>
            </a:r>
            <a:r>
              <a:rPr lang="en-US" u="sng" dirty="0" err="1"/>
              <a:t>liveth</a:t>
            </a:r>
            <a:r>
              <a:rPr lang="en-US" u="sng" dirty="0"/>
              <a:t> in pleasure</a:t>
            </a:r>
            <a:r>
              <a:rPr lang="en-US" dirty="0"/>
              <a:t> is dead while she </a:t>
            </a:r>
            <a:r>
              <a:rPr lang="en-US" dirty="0" err="1" smtClean="0"/>
              <a:t>liveth</a:t>
            </a:r>
            <a:r>
              <a:rPr lang="en-US" dirty="0" smtClean="0"/>
              <a:t>.  7  And </a:t>
            </a:r>
            <a:r>
              <a:rPr lang="en-US" dirty="0"/>
              <a:t>these things give in charge, that they may be </a:t>
            </a:r>
            <a:r>
              <a:rPr lang="en-US" b="1" u="sng" dirty="0"/>
              <a:t>blameless</a:t>
            </a:r>
            <a:r>
              <a:rPr lang="en-US" dirty="0"/>
              <a:t>.</a:t>
            </a:r>
          </a:p>
          <a:p>
            <a:pPr lvl="1"/>
            <a:r>
              <a:rPr lang="en-US" dirty="0"/>
              <a:t>If you are living in pleasures of self, you will be blamed.</a:t>
            </a:r>
          </a:p>
          <a:p>
            <a:pPr lvl="1"/>
            <a:r>
              <a:rPr lang="en-US" dirty="0"/>
              <a:t>I am going to be blamed</a:t>
            </a:r>
            <a:r>
              <a:rPr lang="en-US" dirty="0" smtClean="0"/>
              <a:t>. Examine yourself.</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11</a:t>
            </a:fld>
            <a:endParaRPr lang="en-US"/>
          </a:p>
        </p:txBody>
      </p:sp>
    </p:spTree>
    <p:extLst>
      <p:ext uri="{BB962C8B-B14F-4D97-AF65-F5344CB8AC3E}">
        <p14:creationId xmlns:p14="http://schemas.microsoft.com/office/powerpoint/2010/main" val="14300173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Thessalonians 3:12  And the Lord make you to increase and abound in love one toward another, and toward all men, even as we do toward you:</a:t>
            </a:r>
          </a:p>
          <a:p>
            <a:r>
              <a:rPr lang="en-US" dirty="0"/>
              <a:t>1 Thessalonians 3:13  To the end </a:t>
            </a:r>
            <a:r>
              <a:rPr lang="en-US" u="sng" dirty="0"/>
              <a:t>he may stablish your hearts </a:t>
            </a:r>
            <a:r>
              <a:rPr lang="en-US" u="sng" dirty="0" err="1"/>
              <a:t>unblameable</a:t>
            </a:r>
            <a:r>
              <a:rPr lang="en-US" dirty="0"/>
              <a:t> in holiness before God, even our Father, </a:t>
            </a:r>
            <a:r>
              <a:rPr lang="en-US" u="sng" dirty="0"/>
              <a:t>at the coming of our Lord Jesus Christ</a:t>
            </a:r>
            <a:r>
              <a:rPr lang="en-US" dirty="0"/>
              <a:t> with all his saints.</a:t>
            </a:r>
          </a:p>
          <a:p>
            <a:pPr lvl="1"/>
            <a:r>
              <a:rPr lang="en-US" dirty="0"/>
              <a:t>You want to be stable.</a:t>
            </a:r>
          </a:p>
          <a:p>
            <a:pPr lvl="1"/>
            <a:r>
              <a:rPr lang="en-US" dirty="0"/>
              <a:t>You want to be preserved </a:t>
            </a:r>
            <a:r>
              <a:rPr lang="en-US" dirty="0" err="1" smtClean="0"/>
              <a:t>unblamable</a:t>
            </a:r>
            <a:r>
              <a:rPr lang="en-US" dirty="0" smtClean="0"/>
              <a:t> until His coming.</a:t>
            </a:r>
            <a:endParaRPr lang="en-US" dirty="0"/>
          </a:p>
          <a:p>
            <a:r>
              <a:rPr lang="en-US" dirty="0"/>
              <a:t>1 Thessalonians 5:23  And the very God of peace sanctify you wholly; and I pray God your whole </a:t>
            </a:r>
            <a:r>
              <a:rPr lang="en-US" u="sng" dirty="0"/>
              <a:t>spirit and soul and body be preserved blameless</a:t>
            </a:r>
            <a:r>
              <a:rPr lang="en-US" dirty="0"/>
              <a:t> unto the coming of our Lord Jesus Christ.</a:t>
            </a:r>
          </a:p>
          <a:p>
            <a:pPr lvl="1"/>
            <a:r>
              <a:rPr lang="en-US" dirty="0"/>
              <a:t>When we were saved we were made blameless.</a:t>
            </a:r>
          </a:p>
          <a:p>
            <a:pPr lvl="1"/>
            <a:r>
              <a:rPr lang="en-US" dirty="0"/>
              <a:t>But we will be blamed if we are moved away from the gospel or if we are not walking uprightly.</a:t>
            </a:r>
          </a:p>
          <a:p>
            <a:pPr lvl="2"/>
            <a:r>
              <a:rPr lang="en-US" dirty="0"/>
              <a:t>If we are not loving our brethren.</a:t>
            </a:r>
          </a:p>
          <a:p>
            <a:pPr lvl="2"/>
            <a:r>
              <a:rPr lang="en-US" dirty="0"/>
              <a:t>If we are living according to the flesh.</a:t>
            </a:r>
          </a:p>
          <a:p>
            <a:pPr lvl="2"/>
            <a:r>
              <a:rPr lang="en-US" dirty="0"/>
              <a:t>If we are not fulfilling His will.</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12</a:t>
            </a:fld>
            <a:endParaRPr lang="en-US"/>
          </a:p>
        </p:txBody>
      </p:sp>
    </p:spTree>
    <p:extLst>
      <p:ext uri="{BB962C8B-B14F-4D97-AF65-F5344CB8AC3E}">
        <p14:creationId xmlns:p14="http://schemas.microsoft.com/office/powerpoint/2010/main" val="30248581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Keeping Your Salvation</a:t>
            </a:r>
          </a:p>
        </p:txBody>
      </p:sp>
      <p:sp>
        <p:nvSpPr>
          <p:cNvPr id="3" name="Subtitle 2"/>
          <p:cNvSpPr>
            <a:spLocks noGrp="1"/>
          </p:cNvSpPr>
          <p:nvPr>
            <p:ph type="subTitle" idx="1"/>
          </p:nvPr>
        </p:nvSpPr>
        <p:spPr/>
        <p:txBody>
          <a:bodyPr/>
          <a:lstStyle/>
          <a:p>
            <a:r>
              <a:rPr lang="en-US" dirty="0" smtClean="0"/>
              <a:t>Part 2</a:t>
            </a:r>
            <a:endParaRPr lang="en-US" dirty="0"/>
          </a:p>
        </p:txBody>
      </p:sp>
    </p:spTree>
    <p:extLst>
      <p:ext uri="{BB962C8B-B14F-4D97-AF65-F5344CB8AC3E}">
        <p14:creationId xmlns:p14="http://schemas.microsoft.com/office/powerpoint/2010/main" val="948361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Colossians 1:21-23  And you, that were sometime alienated and enemies in your mind by wicked works, yet now hath he reconciled  22  In the body of his flesh through death, </a:t>
            </a:r>
            <a:r>
              <a:rPr lang="en-US" u="sng" dirty="0"/>
              <a:t>to present you</a:t>
            </a:r>
            <a:r>
              <a:rPr lang="en-US" dirty="0"/>
              <a:t> holy and </a:t>
            </a:r>
            <a:r>
              <a:rPr lang="en-US" u="sng" dirty="0" err="1"/>
              <a:t>unblameable</a:t>
            </a:r>
            <a:r>
              <a:rPr lang="en-US" dirty="0"/>
              <a:t> and </a:t>
            </a:r>
            <a:r>
              <a:rPr lang="en-US" u="sng" dirty="0" err="1"/>
              <a:t>unreproveable</a:t>
            </a:r>
            <a:r>
              <a:rPr lang="en-US" dirty="0"/>
              <a:t> in his sight:  23  If ye continue in the faith grounded and settled, and be not moved away from the hope of the gospel, which ye have heard, and which was preached to every creature which is under </a:t>
            </a:r>
            <a:r>
              <a:rPr lang="en-US" dirty="0" smtClean="0"/>
              <a:t>heaven</a:t>
            </a:r>
            <a:r>
              <a:rPr lang="en-US" dirty="0"/>
              <a:t>; whereof I Paul am made a minister; </a:t>
            </a:r>
            <a:endParaRPr lang="en-US" dirty="0" smtClean="0"/>
          </a:p>
          <a:p>
            <a:pPr lvl="1"/>
            <a:r>
              <a:rPr lang="en-US" dirty="0" smtClean="0"/>
              <a:t>Nowhere does this say we will be cast into hell if we are moved away, if we are not settled. </a:t>
            </a:r>
          </a:p>
          <a:p>
            <a:pPr lvl="1"/>
            <a:r>
              <a:rPr lang="en-US" dirty="0" smtClean="0"/>
              <a:t>What is it saying?</a:t>
            </a:r>
          </a:p>
          <a:p>
            <a:pPr lvl="2"/>
            <a:r>
              <a:rPr lang="en-US" dirty="0" smtClean="0"/>
              <a:t>If we are not moved away, we will be </a:t>
            </a:r>
            <a:r>
              <a:rPr lang="en-US" dirty="0" err="1" smtClean="0"/>
              <a:t>unreproveable</a:t>
            </a:r>
            <a:r>
              <a:rPr lang="en-US" dirty="0" smtClean="0"/>
              <a:t> and </a:t>
            </a:r>
            <a:r>
              <a:rPr lang="en-US" dirty="0" err="1" smtClean="0"/>
              <a:t>unblameable</a:t>
            </a:r>
            <a:r>
              <a:rPr lang="en-US" dirty="0" smtClean="0"/>
              <a:t>.</a:t>
            </a:r>
          </a:p>
          <a:p>
            <a:pPr lvl="1"/>
            <a:r>
              <a:rPr lang="en-US" dirty="0" smtClean="0"/>
              <a:t>Jesus made us sinless AND </a:t>
            </a:r>
            <a:r>
              <a:rPr lang="en-US" dirty="0" err="1" smtClean="0"/>
              <a:t>unblameable</a:t>
            </a:r>
            <a:r>
              <a:rPr lang="en-US" dirty="0" smtClean="0"/>
              <a:t>, but we get blamed when we move away and serve ourselves.</a:t>
            </a:r>
          </a:p>
          <a:p>
            <a:pPr lvl="1"/>
            <a:r>
              <a:rPr lang="en-US" dirty="0" smtClean="0"/>
              <a:t>What about reproof?</a:t>
            </a:r>
          </a:p>
        </p:txBody>
      </p:sp>
      <p:sp>
        <p:nvSpPr>
          <p:cNvPr id="3" name="Slide Number Placeholder 2"/>
          <p:cNvSpPr>
            <a:spLocks noGrp="1"/>
          </p:cNvSpPr>
          <p:nvPr>
            <p:ph type="sldNum" sz="quarter" idx="12"/>
          </p:nvPr>
        </p:nvSpPr>
        <p:spPr/>
        <p:txBody>
          <a:bodyPr/>
          <a:lstStyle/>
          <a:p>
            <a:fld id="{172C059E-16DE-4C0D-A377-2C3D2DE09514}" type="slidenum">
              <a:rPr lang="en-US" smtClean="0"/>
              <a:t>14</a:t>
            </a:fld>
            <a:endParaRPr lang="en-US"/>
          </a:p>
        </p:txBody>
      </p:sp>
    </p:spTree>
    <p:extLst>
      <p:ext uri="{BB962C8B-B14F-4D97-AF65-F5344CB8AC3E}">
        <p14:creationId xmlns:p14="http://schemas.microsoft.com/office/powerpoint/2010/main" val="23730111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solidFill>
                  <a:schemeClr val="tx1">
                    <a:lumMod val="65000"/>
                    <a:lumOff val="35000"/>
                  </a:schemeClr>
                </a:solidFill>
              </a:rPr>
              <a:t>Reproof and Rebuke</a:t>
            </a:r>
          </a:p>
          <a:p>
            <a:r>
              <a:rPr lang="en-US" dirty="0"/>
              <a:t>Psalms 50:21  These things hast thou done, and I kept silence; thou </a:t>
            </a:r>
            <a:r>
              <a:rPr lang="en-US" dirty="0" err="1"/>
              <a:t>thoughtest</a:t>
            </a:r>
            <a:r>
              <a:rPr lang="en-US" dirty="0"/>
              <a:t> that I was altogether such an one as thyself: but I will </a:t>
            </a:r>
            <a:r>
              <a:rPr lang="en-US" u="sng" dirty="0"/>
              <a:t>reprove</a:t>
            </a:r>
            <a:r>
              <a:rPr lang="en-US" dirty="0"/>
              <a:t> thee, and </a:t>
            </a:r>
            <a:r>
              <a:rPr lang="en-US" u="sng" dirty="0"/>
              <a:t>set them in order before thine eyes</a:t>
            </a:r>
            <a:r>
              <a:rPr lang="en-US" dirty="0"/>
              <a:t>.</a:t>
            </a:r>
          </a:p>
          <a:p>
            <a:pPr lvl="1"/>
            <a:r>
              <a:rPr lang="en-US" dirty="0"/>
              <a:t>Reprove: To show you the error of your ways.</a:t>
            </a:r>
          </a:p>
          <a:p>
            <a:pPr lvl="1"/>
            <a:r>
              <a:rPr lang="en-US" dirty="0"/>
              <a:t>Reproof: It is correction and </a:t>
            </a:r>
            <a:r>
              <a:rPr lang="en-US" dirty="0" smtClean="0"/>
              <a:t>instruction, with </a:t>
            </a:r>
            <a:r>
              <a:rPr lang="en-US" dirty="0"/>
              <a:t>the implication that what the </a:t>
            </a:r>
            <a:r>
              <a:rPr lang="en-US" dirty="0" err="1"/>
              <a:t>reprovee</a:t>
            </a:r>
            <a:r>
              <a:rPr lang="en-US" dirty="0"/>
              <a:t> is doing or believing has been the wrong thing. </a:t>
            </a:r>
          </a:p>
          <a:p>
            <a:r>
              <a:rPr lang="en-US" dirty="0"/>
              <a:t>John </a:t>
            </a:r>
            <a:r>
              <a:rPr lang="en-US" dirty="0" smtClean="0"/>
              <a:t>3:19-20  </a:t>
            </a:r>
            <a:r>
              <a:rPr lang="en-US" dirty="0"/>
              <a:t>And this is the condemnation, that light is come into the world, and men loved darkness rather than light, because their deeds were </a:t>
            </a:r>
            <a:r>
              <a:rPr lang="en-US" dirty="0" smtClean="0"/>
              <a:t>evil. 20  </a:t>
            </a:r>
            <a:r>
              <a:rPr lang="en-US" dirty="0"/>
              <a:t>For every one that doeth evil </a:t>
            </a:r>
            <a:r>
              <a:rPr lang="en-US" dirty="0" err="1"/>
              <a:t>hateth</a:t>
            </a:r>
            <a:r>
              <a:rPr lang="en-US" dirty="0"/>
              <a:t> the light, neither cometh to the light, lest </a:t>
            </a:r>
            <a:r>
              <a:rPr lang="en-US" u="sng" dirty="0"/>
              <a:t>his deeds should be reproved</a:t>
            </a:r>
            <a:r>
              <a:rPr lang="en-US" dirty="0"/>
              <a:t>.</a:t>
            </a:r>
          </a:p>
          <a:p>
            <a:r>
              <a:rPr lang="en-US" dirty="0"/>
              <a:t>Ephesians 5:13  But </a:t>
            </a:r>
            <a:r>
              <a:rPr lang="en-US" u="sng" dirty="0"/>
              <a:t>all things that are reproved are made manifest</a:t>
            </a:r>
            <a:r>
              <a:rPr lang="en-US" dirty="0"/>
              <a:t> by the light: for whatsoever doth make manifest is light.</a:t>
            </a:r>
          </a:p>
          <a:p>
            <a:pPr lvl="1"/>
            <a:r>
              <a:rPr lang="en-US" dirty="0" smtClean="0"/>
              <a:t>Light and reproof both make things manifest (visible, set before your eye).</a:t>
            </a:r>
          </a:p>
          <a:p>
            <a:pPr lvl="1"/>
            <a:r>
              <a:rPr lang="en-US" dirty="0" smtClean="0"/>
              <a:t>To </a:t>
            </a:r>
            <a:r>
              <a:rPr lang="en-US" dirty="0"/>
              <a:t>reprove is to show, to </a:t>
            </a:r>
            <a:r>
              <a:rPr lang="en-US" dirty="0" smtClean="0"/>
              <a:t>convince </a:t>
            </a:r>
            <a:r>
              <a:rPr lang="en-US" dirty="0"/>
              <a:t>someone of SOMETHING. </a:t>
            </a:r>
            <a:r>
              <a:rPr lang="en-US" dirty="0" smtClean="0"/>
              <a:t>(A dog and his poo)</a:t>
            </a:r>
          </a:p>
          <a:p>
            <a:pPr lvl="1"/>
            <a:r>
              <a:rPr lang="en-US" dirty="0" smtClean="0"/>
              <a:t>But reproof is not only given for sin.</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15</a:t>
            </a:fld>
            <a:endParaRPr lang="en-US" dirty="0"/>
          </a:p>
        </p:txBody>
      </p:sp>
    </p:spTree>
    <p:extLst>
      <p:ext uri="{BB962C8B-B14F-4D97-AF65-F5344CB8AC3E}">
        <p14:creationId xmlns:p14="http://schemas.microsoft.com/office/powerpoint/2010/main" val="26964598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John 16:7  Nevertheless I tell you the truth; It is expedient for you that I go away: for if I go not away, the Comforter will not come unto you; but if I depart, I will send him unto you.</a:t>
            </a:r>
          </a:p>
          <a:p>
            <a:r>
              <a:rPr lang="en-US" dirty="0"/>
              <a:t>John 16:8  And when he is come, </a:t>
            </a:r>
            <a:r>
              <a:rPr lang="en-US" u="sng" dirty="0"/>
              <a:t>he will reprove the world</a:t>
            </a:r>
            <a:r>
              <a:rPr lang="en-US" dirty="0"/>
              <a:t> of sin, and of righteousness, and of judgment:</a:t>
            </a:r>
          </a:p>
          <a:p>
            <a:r>
              <a:rPr lang="en-US" dirty="0"/>
              <a:t>John 16:9  </a:t>
            </a:r>
            <a:r>
              <a:rPr lang="en-US" u="sng" dirty="0"/>
              <a:t>Of sin</a:t>
            </a:r>
            <a:r>
              <a:rPr lang="en-US" dirty="0"/>
              <a:t>, because </a:t>
            </a:r>
            <a:r>
              <a:rPr lang="en-US" u="sng" dirty="0"/>
              <a:t>they</a:t>
            </a:r>
            <a:r>
              <a:rPr lang="en-US" dirty="0"/>
              <a:t> believe not on me;</a:t>
            </a:r>
          </a:p>
          <a:p>
            <a:r>
              <a:rPr lang="en-US" dirty="0"/>
              <a:t>John 16:10  </a:t>
            </a:r>
            <a:r>
              <a:rPr lang="en-US" u="sng" dirty="0"/>
              <a:t>Of righteousness</a:t>
            </a:r>
            <a:r>
              <a:rPr lang="en-US" dirty="0"/>
              <a:t>, because I go to my Father, and </a:t>
            </a:r>
            <a:r>
              <a:rPr lang="en-US" u="sng" dirty="0"/>
              <a:t>ye</a:t>
            </a:r>
            <a:r>
              <a:rPr lang="en-US" dirty="0"/>
              <a:t> see me no more;</a:t>
            </a:r>
          </a:p>
          <a:p>
            <a:r>
              <a:rPr lang="en-US" dirty="0"/>
              <a:t>John 16:11  </a:t>
            </a:r>
            <a:r>
              <a:rPr lang="en-US" u="sng" dirty="0"/>
              <a:t>Of judgment</a:t>
            </a:r>
            <a:r>
              <a:rPr lang="en-US" dirty="0"/>
              <a:t>, because </a:t>
            </a:r>
            <a:r>
              <a:rPr lang="en-US" u="sng" dirty="0"/>
              <a:t>the prince of this world</a:t>
            </a:r>
            <a:r>
              <a:rPr lang="en-US" dirty="0"/>
              <a:t> is judged.</a:t>
            </a:r>
          </a:p>
          <a:p>
            <a:pPr lvl="1"/>
            <a:r>
              <a:rPr lang="en-US" dirty="0"/>
              <a:t>The world is reproved of righteousness AND of sin. Thus reproof cannot be solely for sin.</a:t>
            </a:r>
          </a:p>
          <a:p>
            <a:pPr lvl="1"/>
            <a:r>
              <a:rPr lang="en-US" dirty="0"/>
              <a:t>He manifests our sin unto us when we are lost.</a:t>
            </a:r>
          </a:p>
          <a:p>
            <a:pPr lvl="2"/>
            <a:r>
              <a:rPr lang="en-US" dirty="0"/>
              <a:t>Every person will hear, and at least briefly, be convinced that they are a sinner whose deeds are evil.</a:t>
            </a:r>
          </a:p>
          <a:p>
            <a:pPr lvl="1"/>
            <a:r>
              <a:rPr lang="en-US" dirty="0"/>
              <a:t>He manifests righteousness unto us when we are found.</a:t>
            </a:r>
          </a:p>
          <a:p>
            <a:pPr lvl="2"/>
            <a:r>
              <a:rPr lang="en-US" dirty="0"/>
              <a:t>He shows us what is right and thus convinces us of we are NOT right.</a:t>
            </a:r>
          </a:p>
          <a:p>
            <a:pPr lvl="1"/>
            <a:r>
              <a:rPr lang="en-US" dirty="0"/>
              <a:t>He teaches us how to judge when he judges Satan.</a:t>
            </a:r>
          </a:p>
          <a:p>
            <a:pPr lvl="2"/>
            <a:r>
              <a:rPr lang="en-US" dirty="0"/>
              <a:t>Why do we need </a:t>
            </a:r>
            <a:r>
              <a:rPr lang="en-US" dirty="0" smtClean="0"/>
              <a:t>correction/understanding </a:t>
            </a:r>
            <a:r>
              <a:rPr lang="en-US" dirty="0"/>
              <a:t>of </a:t>
            </a:r>
            <a:r>
              <a:rPr lang="en-US" dirty="0" smtClean="0"/>
              <a:t>judgment? </a:t>
            </a:r>
            <a:r>
              <a:rPr lang="en-US" dirty="0"/>
              <a:t>Because we will judge angels.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16</a:t>
            </a:fld>
            <a:endParaRPr lang="en-US"/>
          </a:p>
        </p:txBody>
      </p:sp>
    </p:spTree>
    <p:extLst>
      <p:ext uri="{BB962C8B-B14F-4D97-AF65-F5344CB8AC3E}">
        <p14:creationId xmlns:p14="http://schemas.microsoft.com/office/powerpoint/2010/main" val="18932089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John 16:12  I have yet many things to say unto you, but ye cannot bear them now.</a:t>
            </a:r>
          </a:p>
          <a:p>
            <a:r>
              <a:rPr lang="en-US" dirty="0"/>
              <a:t>John 16:13  Howbeit when he, the Spirit of truth, is come, </a:t>
            </a:r>
            <a:r>
              <a:rPr lang="en-US" u="sng" dirty="0"/>
              <a:t>he will guide you into all truth</a:t>
            </a:r>
            <a:r>
              <a:rPr lang="en-US" dirty="0"/>
              <a:t>: for he shall not speak of himself; but whatsoever he shall hear, that shall he speak: and he will shew you things to come.</a:t>
            </a:r>
          </a:p>
          <a:p>
            <a:pPr lvl="1"/>
            <a:r>
              <a:rPr lang="en-US" dirty="0"/>
              <a:t>The Holy Spirit guides us into truth. He reproves the world of sin. He makes </a:t>
            </a:r>
            <a:r>
              <a:rPr lang="en-US" dirty="0" smtClean="0"/>
              <a:t>manifest.</a:t>
            </a:r>
          </a:p>
          <a:p>
            <a:r>
              <a:rPr lang="en-US" dirty="0"/>
              <a:t>Job 40:2  Shall he that </a:t>
            </a:r>
            <a:r>
              <a:rPr lang="en-US" dirty="0" err="1"/>
              <a:t>contendeth</a:t>
            </a:r>
            <a:r>
              <a:rPr lang="en-US" dirty="0"/>
              <a:t> with the Almighty </a:t>
            </a:r>
            <a:r>
              <a:rPr lang="en-US" u="sng" dirty="0"/>
              <a:t>instruct him</a:t>
            </a:r>
            <a:r>
              <a:rPr lang="en-US" dirty="0"/>
              <a:t>? he that </a:t>
            </a:r>
            <a:r>
              <a:rPr lang="en-US" u="sng" dirty="0" err="1"/>
              <a:t>reproveth</a:t>
            </a:r>
            <a:r>
              <a:rPr lang="en-US" dirty="0"/>
              <a:t> God, let him answer it.</a:t>
            </a:r>
          </a:p>
          <a:p>
            <a:r>
              <a:rPr lang="en-US" dirty="0"/>
              <a:t>Revelation 3:19  As many as I love, I </a:t>
            </a:r>
            <a:r>
              <a:rPr lang="en-US" u="sng" dirty="0"/>
              <a:t>rebuke and chasten</a:t>
            </a:r>
            <a:r>
              <a:rPr lang="en-US" dirty="0"/>
              <a:t>: be zealous therefore, and repent.</a:t>
            </a:r>
          </a:p>
          <a:p>
            <a:pPr lvl="1"/>
            <a:r>
              <a:rPr lang="en-US" dirty="0"/>
              <a:t>I </a:t>
            </a:r>
            <a:r>
              <a:rPr lang="en-US" dirty="0" smtClean="0"/>
              <a:t>really can’t </a:t>
            </a:r>
            <a:r>
              <a:rPr lang="en-US" dirty="0"/>
              <a:t>define a difference between rebuke and reproof</a:t>
            </a:r>
            <a:r>
              <a:rPr lang="en-US" dirty="0" smtClean="0"/>
              <a:t>.</a:t>
            </a:r>
          </a:p>
          <a:p>
            <a:pPr lvl="1"/>
            <a:r>
              <a:rPr lang="en-US" dirty="0" smtClean="0"/>
              <a:t>Rebuke could be a bit more about doing wrong than reproof?</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17</a:t>
            </a:fld>
            <a:endParaRPr lang="en-US"/>
          </a:p>
        </p:txBody>
      </p:sp>
    </p:spTree>
    <p:extLst>
      <p:ext uri="{BB962C8B-B14F-4D97-AF65-F5344CB8AC3E}">
        <p14:creationId xmlns:p14="http://schemas.microsoft.com/office/powerpoint/2010/main" val="13579335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15:10  </a:t>
            </a:r>
            <a:r>
              <a:rPr lang="en-US" u="sng" dirty="0"/>
              <a:t>Correction</a:t>
            </a:r>
            <a:r>
              <a:rPr lang="en-US" dirty="0"/>
              <a:t> is grievous unto him that </a:t>
            </a:r>
            <a:r>
              <a:rPr lang="en-US" dirty="0" err="1"/>
              <a:t>forsaketh</a:t>
            </a:r>
            <a:r>
              <a:rPr lang="en-US" dirty="0"/>
              <a:t> the way: and he that </a:t>
            </a:r>
            <a:r>
              <a:rPr lang="en-US" dirty="0" err="1"/>
              <a:t>hateth</a:t>
            </a:r>
            <a:r>
              <a:rPr lang="en-US" dirty="0"/>
              <a:t> </a:t>
            </a:r>
            <a:r>
              <a:rPr lang="en-US" u="sng" dirty="0"/>
              <a:t>reproof</a:t>
            </a:r>
            <a:r>
              <a:rPr lang="en-US" dirty="0"/>
              <a:t> shall die.</a:t>
            </a:r>
          </a:p>
          <a:p>
            <a:r>
              <a:rPr lang="en-US" dirty="0"/>
              <a:t>Proverbs 15:32  He that </a:t>
            </a:r>
            <a:r>
              <a:rPr lang="en-US" dirty="0" err="1"/>
              <a:t>refuseth</a:t>
            </a:r>
            <a:r>
              <a:rPr lang="en-US" dirty="0"/>
              <a:t> </a:t>
            </a:r>
            <a:r>
              <a:rPr lang="en-US" u="sng" dirty="0"/>
              <a:t>instruction</a:t>
            </a:r>
            <a:r>
              <a:rPr lang="en-US" dirty="0"/>
              <a:t> </a:t>
            </a:r>
            <a:r>
              <a:rPr lang="en-US" dirty="0" err="1"/>
              <a:t>despiseth</a:t>
            </a:r>
            <a:r>
              <a:rPr lang="en-US" dirty="0"/>
              <a:t> his own soul: but he that </a:t>
            </a:r>
            <a:r>
              <a:rPr lang="en-US" dirty="0" err="1"/>
              <a:t>heareth</a:t>
            </a:r>
            <a:r>
              <a:rPr lang="en-US" dirty="0"/>
              <a:t> </a:t>
            </a:r>
            <a:r>
              <a:rPr lang="en-US" u="sng" dirty="0"/>
              <a:t>reproof</a:t>
            </a:r>
            <a:r>
              <a:rPr lang="en-US" dirty="0"/>
              <a:t> </a:t>
            </a:r>
            <a:r>
              <a:rPr lang="en-US" dirty="0" err="1"/>
              <a:t>getteth</a:t>
            </a:r>
            <a:r>
              <a:rPr lang="en-US" dirty="0"/>
              <a:t> understanding.</a:t>
            </a:r>
          </a:p>
          <a:p>
            <a:r>
              <a:rPr lang="en-US" dirty="0"/>
              <a:t>Proverbs 9:7-8  He that </a:t>
            </a:r>
            <a:r>
              <a:rPr lang="en-US" u="sng" dirty="0" err="1"/>
              <a:t>reproveth</a:t>
            </a:r>
            <a:r>
              <a:rPr lang="en-US" dirty="0"/>
              <a:t> a scorner </a:t>
            </a:r>
            <a:r>
              <a:rPr lang="en-US" dirty="0" err="1"/>
              <a:t>getteth</a:t>
            </a:r>
            <a:r>
              <a:rPr lang="en-US" dirty="0"/>
              <a:t> to himself shame: and he that </a:t>
            </a:r>
            <a:r>
              <a:rPr lang="en-US" u="sng" dirty="0" err="1"/>
              <a:t>rebuketh</a:t>
            </a:r>
            <a:r>
              <a:rPr lang="en-US" dirty="0"/>
              <a:t> a wicked man </a:t>
            </a:r>
            <a:r>
              <a:rPr lang="en-US" dirty="0" err="1"/>
              <a:t>getteth</a:t>
            </a:r>
            <a:r>
              <a:rPr lang="en-US" dirty="0"/>
              <a:t> himself a blot.  8  </a:t>
            </a:r>
            <a:r>
              <a:rPr lang="en-US" u="sng" dirty="0"/>
              <a:t>Reprove</a:t>
            </a:r>
            <a:r>
              <a:rPr lang="en-US" dirty="0"/>
              <a:t> not a scorner, lest he hate thee: </a:t>
            </a:r>
            <a:r>
              <a:rPr lang="en-US" u="sng" dirty="0"/>
              <a:t>rebuke</a:t>
            </a:r>
            <a:r>
              <a:rPr lang="en-US" dirty="0"/>
              <a:t> a wise man, and he will love thee.</a:t>
            </a:r>
          </a:p>
          <a:p>
            <a:pPr lvl="1"/>
            <a:r>
              <a:rPr lang="en-US" dirty="0"/>
              <a:t>Reproof and rebuke </a:t>
            </a:r>
            <a:r>
              <a:rPr lang="en-US" dirty="0" smtClean="0"/>
              <a:t>appear to be used interchangeably.</a:t>
            </a:r>
          </a:p>
          <a:p>
            <a:pPr lvl="1"/>
            <a:r>
              <a:rPr lang="en-US" dirty="0" smtClean="0"/>
              <a:t>Reproof </a:t>
            </a:r>
            <a:r>
              <a:rPr lang="en-US" dirty="0"/>
              <a:t>and rebuke is generally a good thing. </a:t>
            </a:r>
          </a:p>
          <a:p>
            <a:pPr lvl="1"/>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18</a:t>
            </a:fld>
            <a:endParaRPr lang="en-US"/>
          </a:p>
        </p:txBody>
      </p:sp>
    </p:spTree>
    <p:extLst>
      <p:ext uri="{BB962C8B-B14F-4D97-AF65-F5344CB8AC3E}">
        <p14:creationId xmlns:p14="http://schemas.microsoft.com/office/powerpoint/2010/main" val="28884828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Timothy 3:16  All scripture is given by inspiration of God, and is profitable for doctrine, </a:t>
            </a:r>
            <a:r>
              <a:rPr lang="en-US" u="sng" dirty="0"/>
              <a:t>for reproof, for correction, for instruction in righteousness</a:t>
            </a:r>
            <a:r>
              <a:rPr lang="en-US" dirty="0"/>
              <a:t>:</a:t>
            </a:r>
          </a:p>
          <a:p>
            <a:pPr lvl="1"/>
            <a:r>
              <a:rPr lang="en-US" dirty="0"/>
              <a:t>All scripture is for </a:t>
            </a:r>
            <a:r>
              <a:rPr lang="en-US" dirty="0" smtClean="0"/>
              <a:t>reproof. </a:t>
            </a:r>
            <a:endParaRPr lang="en-US" dirty="0"/>
          </a:p>
          <a:p>
            <a:pPr lvl="1"/>
            <a:r>
              <a:rPr lang="en-US" dirty="0"/>
              <a:t>Who does he not give reproof to? Who does he not correct?</a:t>
            </a:r>
          </a:p>
          <a:p>
            <a:pPr lvl="1"/>
            <a:r>
              <a:rPr lang="en-US" dirty="0"/>
              <a:t>It’s the lost that are not chastened and rebuked of Him.</a:t>
            </a:r>
          </a:p>
          <a:p>
            <a:r>
              <a:rPr lang="en-US" dirty="0"/>
              <a:t>Ezekiel 3:26  And I will make thy tongue cleave to the roof of thy mouth, that thou shalt be dumb, and shalt not be to them a </a:t>
            </a:r>
            <a:r>
              <a:rPr lang="en-US" dirty="0" err="1"/>
              <a:t>reprover</a:t>
            </a:r>
            <a:r>
              <a:rPr lang="en-US" dirty="0"/>
              <a:t>: for they are a rebellious house.</a:t>
            </a:r>
          </a:p>
          <a:p>
            <a:r>
              <a:rPr lang="en-US" dirty="0"/>
              <a:t>Ezekiel 3:27  But when I speak with thee, I will open thy mouth, and thou shalt say unto them, Thus saith the Lord GOD; He that </a:t>
            </a:r>
            <a:r>
              <a:rPr lang="en-US" dirty="0" err="1"/>
              <a:t>heareth</a:t>
            </a:r>
            <a:r>
              <a:rPr lang="en-US" dirty="0"/>
              <a:t>, let him hear; and he that </a:t>
            </a:r>
            <a:r>
              <a:rPr lang="en-US" dirty="0" err="1"/>
              <a:t>forbeareth</a:t>
            </a:r>
            <a:r>
              <a:rPr lang="en-US" dirty="0"/>
              <a:t>, let him forbear: for they are a rebellious house.</a:t>
            </a:r>
          </a:p>
          <a:p>
            <a:pPr lvl="1"/>
            <a:r>
              <a:rPr lang="en-US" dirty="0"/>
              <a:t>When you are disobeying God, you want reproof.</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19</a:t>
            </a:fld>
            <a:endParaRPr lang="en-US"/>
          </a:p>
        </p:txBody>
      </p:sp>
    </p:spTree>
    <p:extLst>
      <p:ext uri="{BB962C8B-B14F-4D97-AF65-F5344CB8AC3E}">
        <p14:creationId xmlns:p14="http://schemas.microsoft.com/office/powerpoint/2010/main" val="31274585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Hebrews 12:5  And ye have forgotten the exhortation which </a:t>
            </a:r>
            <a:r>
              <a:rPr lang="en-US" dirty="0" err="1"/>
              <a:t>speaketh</a:t>
            </a:r>
            <a:r>
              <a:rPr lang="en-US" dirty="0"/>
              <a:t> unto you as unto children, My son, despise not thou </a:t>
            </a:r>
            <a:r>
              <a:rPr lang="en-US" u="sng" dirty="0"/>
              <a:t>the chastening</a:t>
            </a:r>
            <a:r>
              <a:rPr lang="en-US" dirty="0"/>
              <a:t> of the Lord, nor faint when thou art </a:t>
            </a:r>
            <a:r>
              <a:rPr lang="en-US" u="sng" dirty="0"/>
              <a:t>rebuked</a:t>
            </a:r>
            <a:r>
              <a:rPr lang="en-US" dirty="0"/>
              <a:t> of him:</a:t>
            </a:r>
          </a:p>
          <a:p>
            <a:r>
              <a:rPr lang="en-US" dirty="0"/>
              <a:t>Hebrews 12:6  For whom the Lord </a:t>
            </a:r>
            <a:r>
              <a:rPr lang="en-US" dirty="0" err="1"/>
              <a:t>loveth</a:t>
            </a:r>
            <a:r>
              <a:rPr lang="en-US" dirty="0"/>
              <a:t> he </a:t>
            </a:r>
            <a:r>
              <a:rPr lang="en-US" dirty="0" err="1"/>
              <a:t>chasteneth</a:t>
            </a:r>
            <a:r>
              <a:rPr lang="en-US" dirty="0"/>
              <a:t>, and </a:t>
            </a:r>
            <a:r>
              <a:rPr lang="en-US" dirty="0" err="1"/>
              <a:t>scourgeth</a:t>
            </a:r>
            <a:r>
              <a:rPr lang="en-US" dirty="0"/>
              <a:t> every son whom he </a:t>
            </a:r>
            <a:r>
              <a:rPr lang="en-US" dirty="0" err="1"/>
              <a:t>receiveth</a:t>
            </a:r>
            <a:r>
              <a:rPr lang="en-US" dirty="0"/>
              <a:t>.</a:t>
            </a:r>
          </a:p>
          <a:p>
            <a:r>
              <a:rPr lang="en-US" dirty="0"/>
              <a:t>Hebrews 12:7  If ye endure chastening, God </a:t>
            </a:r>
            <a:r>
              <a:rPr lang="en-US" dirty="0" err="1"/>
              <a:t>dealeth</a:t>
            </a:r>
            <a:r>
              <a:rPr lang="en-US" dirty="0"/>
              <a:t> with you as with sons; for what son is he whom the father </a:t>
            </a:r>
            <a:r>
              <a:rPr lang="en-US" dirty="0" err="1"/>
              <a:t>chasteneth</a:t>
            </a:r>
            <a:r>
              <a:rPr lang="en-US" dirty="0"/>
              <a:t> not?</a:t>
            </a:r>
          </a:p>
          <a:p>
            <a:r>
              <a:rPr lang="en-US" dirty="0"/>
              <a:t>Hebrews 12:8  But if ye be without chastisement, whereof all are partakers, then are ye bastards, and not sons.</a:t>
            </a:r>
          </a:p>
          <a:p>
            <a:pPr lvl="1"/>
            <a:r>
              <a:rPr lang="en-US" dirty="0"/>
              <a:t>Are you going to lose your salvation if you sin and need to be chastised?</a:t>
            </a:r>
          </a:p>
          <a:p>
            <a:pPr lvl="1"/>
            <a:r>
              <a:rPr lang="en-US" dirty="0"/>
              <a:t>Of course not, the fact that He chastises you means that you are a son of God.</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20</a:t>
            </a:fld>
            <a:endParaRPr lang="en-US"/>
          </a:p>
        </p:txBody>
      </p:sp>
    </p:spTree>
    <p:extLst>
      <p:ext uri="{BB962C8B-B14F-4D97-AF65-F5344CB8AC3E}">
        <p14:creationId xmlns:p14="http://schemas.microsoft.com/office/powerpoint/2010/main" val="40609185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Titus 1:10-13  For there are many unruly and vain talkers and deceivers, specially they of the circumcision:  11  Whose mouths must be stopped, who subvert whole houses, teaching things which they ought not, for filthy lucre's sake.  12  One of themselves, even a prophet of their own, said, The </a:t>
            </a:r>
            <a:r>
              <a:rPr lang="en-US" dirty="0" err="1"/>
              <a:t>Cretians</a:t>
            </a:r>
            <a:r>
              <a:rPr lang="en-US" dirty="0"/>
              <a:t> are </a:t>
            </a:r>
            <a:r>
              <a:rPr lang="en-US" dirty="0" err="1"/>
              <a:t>alway</a:t>
            </a:r>
            <a:r>
              <a:rPr lang="en-US" dirty="0"/>
              <a:t> liars, evil beasts, slow bellies.  13  This witness is true. Wherefore rebuke them sharply, </a:t>
            </a:r>
            <a:r>
              <a:rPr lang="en-US" u="sng" dirty="0"/>
              <a:t>that they may be sound in the faith</a:t>
            </a:r>
            <a:r>
              <a:rPr lang="en-US" dirty="0"/>
              <a:t>;</a:t>
            </a:r>
          </a:p>
          <a:p>
            <a:pPr lvl="1"/>
            <a:r>
              <a:rPr lang="en-US" dirty="0"/>
              <a:t>Yes, saved Christians need rebuke when they teach wrong.</a:t>
            </a:r>
          </a:p>
          <a:p>
            <a:pPr lvl="1"/>
            <a:r>
              <a:rPr lang="en-US" dirty="0"/>
              <a:t>They need rebuke for many other things too.</a:t>
            </a:r>
          </a:p>
          <a:p>
            <a:r>
              <a:rPr lang="en-US" dirty="0"/>
              <a:t>Matthew 16:22  Then Peter took him, and began to rebuke him, saying, Be it far from thee, Lord: this shall not be unto thee.</a:t>
            </a:r>
          </a:p>
          <a:p>
            <a:r>
              <a:rPr lang="en-US" dirty="0"/>
              <a:t>Mark 8:33  But when he had turned about and looked on his disciples, he </a:t>
            </a:r>
            <a:r>
              <a:rPr lang="en-US" u="sng" dirty="0"/>
              <a:t>rebuked Peter</a:t>
            </a:r>
            <a:r>
              <a:rPr lang="en-US" dirty="0"/>
              <a:t>, saying, Get thee behind me, Satan: for </a:t>
            </a:r>
            <a:r>
              <a:rPr lang="en-US" u="sng" dirty="0"/>
              <a:t>thou </a:t>
            </a:r>
            <a:r>
              <a:rPr lang="en-US" u="sng" dirty="0" err="1"/>
              <a:t>savourest</a:t>
            </a:r>
            <a:r>
              <a:rPr lang="en-US" u="sng" dirty="0"/>
              <a:t> not the things that be of God, but the things that be of men</a:t>
            </a:r>
            <a:r>
              <a:rPr lang="en-US" dirty="0"/>
              <a:t>.</a:t>
            </a:r>
          </a:p>
          <a:p>
            <a:pPr lvl="1"/>
            <a:r>
              <a:rPr lang="en-US" dirty="0"/>
              <a:t>This is what we will be rebuked for too</a:t>
            </a:r>
            <a:r>
              <a:rPr lang="en-US" dirty="0" smtClean="0"/>
              <a:t>. We’ve now seen Peter was blamed and reproved.</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21</a:t>
            </a:fld>
            <a:endParaRPr lang="en-US"/>
          </a:p>
        </p:txBody>
      </p:sp>
    </p:spTree>
    <p:extLst>
      <p:ext uri="{BB962C8B-B14F-4D97-AF65-F5344CB8AC3E}">
        <p14:creationId xmlns:p14="http://schemas.microsoft.com/office/powerpoint/2010/main" val="23088447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Luke 9:52  And sent messengers before his face: and they went, and entered into a village of the Samaritans, to make ready for him.</a:t>
            </a:r>
          </a:p>
          <a:p>
            <a:r>
              <a:rPr lang="en-US" dirty="0"/>
              <a:t>Luke 9:53  And they did not receive him, because his face was as though he would go to Jerusalem.</a:t>
            </a:r>
          </a:p>
          <a:p>
            <a:r>
              <a:rPr lang="en-US" dirty="0"/>
              <a:t>Luke 9:54  And when his disciples James and John saw this, they said, Lord, wilt thou that we command fire to come down from heaven, and consume them, even as Elias did?</a:t>
            </a:r>
          </a:p>
          <a:p>
            <a:r>
              <a:rPr lang="en-US" dirty="0"/>
              <a:t>Luke 9:55  But he turned, and </a:t>
            </a:r>
            <a:r>
              <a:rPr lang="en-US" u="sng" dirty="0"/>
              <a:t>rebuked them</a:t>
            </a:r>
            <a:r>
              <a:rPr lang="en-US" dirty="0"/>
              <a:t>, and said, Ye know not what manner of spirit ye are of.</a:t>
            </a:r>
          </a:p>
          <a:p>
            <a:r>
              <a:rPr lang="en-US" dirty="0"/>
              <a:t>Luke 9:56  For the Son of man is not come to destroy men's lives, but to save them. And they went to another village.</a:t>
            </a:r>
          </a:p>
          <a:p>
            <a:pPr lvl="1"/>
            <a:r>
              <a:rPr lang="en-US" dirty="0" smtClean="0"/>
              <a:t>James and John are now rebuked.</a:t>
            </a:r>
          </a:p>
          <a:p>
            <a:pPr lvl="1"/>
            <a:r>
              <a:rPr lang="en-US" dirty="0" smtClean="0"/>
              <a:t>Have </a:t>
            </a:r>
            <a:r>
              <a:rPr lang="en-US" dirty="0"/>
              <a:t>you ever been angry because you were wronged? And wanted to take vengeance? Who hasn’t?</a:t>
            </a:r>
          </a:p>
          <a:p>
            <a:pPr lvl="1"/>
            <a:r>
              <a:rPr lang="en-US" dirty="0"/>
              <a:t>Well, that </a:t>
            </a:r>
            <a:r>
              <a:rPr lang="en-US" dirty="0" smtClean="0"/>
              <a:t>thought, that desire is </a:t>
            </a:r>
            <a:r>
              <a:rPr lang="en-US" dirty="0"/>
              <a:t>also </a:t>
            </a:r>
            <a:r>
              <a:rPr lang="en-US" dirty="0" smtClean="0"/>
              <a:t>reproveable</a:t>
            </a:r>
            <a:r>
              <a:rPr lang="en-US" dirty="0"/>
              <a:t>, </a:t>
            </a:r>
            <a:r>
              <a:rPr lang="en-US" dirty="0" err="1" smtClean="0"/>
              <a:t>rebukeable</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22</a:t>
            </a:fld>
            <a:endParaRPr lang="en-US"/>
          </a:p>
        </p:txBody>
      </p:sp>
    </p:spTree>
    <p:extLst>
      <p:ext uri="{BB962C8B-B14F-4D97-AF65-F5344CB8AC3E}">
        <p14:creationId xmlns:p14="http://schemas.microsoft.com/office/powerpoint/2010/main" val="22521907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Col 1:21-23  And you, that were sometime alienated and enemies in your mind by wicked works, yet now hath he reconciled  (22)  In the body of his flesh through death, to present you holy and </a:t>
            </a:r>
            <a:r>
              <a:rPr lang="en-US" dirty="0" err="1"/>
              <a:t>unblameable</a:t>
            </a:r>
            <a:r>
              <a:rPr lang="en-US" dirty="0"/>
              <a:t> and </a:t>
            </a:r>
            <a:r>
              <a:rPr lang="en-US" dirty="0" err="1"/>
              <a:t>unreproveable</a:t>
            </a:r>
            <a:r>
              <a:rPr lang="en-US" dirty="0"/>
              <a:t> in his sight:  (23)  If ye continue in the faith grounded and settled, and be not moved away from the hope of the gospel, which ye have heard, and which was preached to every creature which is under heaven; whereof I Paul am made a minister;</a:t>
            </a:r>
          </a:p>
          <a:p>
            <a:pPr lvl="1"/>
            <a:r>
              <a:rPr lang="en-US" dirty="0"/>
              <a:t>Blame and reproof are not solely for sin. They are also deserved when </a:t>
            </a:r>
            <a:r>
              <a:rPr lang="en-US" dirty="0" smtClean="0"/>
              <a:t>we:</a:t>
            </a:r>
          </a:p>
          <a:p>
            <a:pPr lvl="1"/>
            <a:r>
              <a:rPr lang="en-US" dirty="0" smtClean="0"/>
              <a:t>Do </a:t>
            </a:r>
            <a:r>
              <a:rPr lang="en-US" dirty="0"/>
              <a:t>not continue in the faith, in the gospel grounded and settled, or when we get removed from it. </a:t>
            </a:r>
            <a:endParaRPr lang="en-US" dirty="0" smtClean="0"/>
          </a:p>
          <a:p>
            <a:pPr lvl="1"/>
            <a:r>
              <a:rPr lang="en-US" dirty="0" smtClean="0"/>
              <a:t>When </a:t>
            </a:r>
            <a:r>
              <a:rPr lang="en-US" dirty="0"/>
              <a:t>we should be doing good and serving </a:t>
            </a:r>
            <a:r>
              <a:rPr lang="en-US" dirty="0" smtClean="0"/>
              <a:t>God but </a:t>
            </a:r>
            <a:r>
              <a:rPr lang="en-US" dirty="0"/>
              <a:t>instead </a:t>
            </a:r>
            <a:r>
              <a:rPr lang="en-US" dirty="0" smtClean="0"/>
              <a:t>we live for ourselves. </a:t>
            </a:r>
          </a:p>
          <a:p>
            <a:pPr lvl="1"/>
            <a:r>
              <a:rPr lang="en-US" dirty="0" smtClean="0"/>
              <a:t>Or </a:t>
            </a:r>
            <a:r>
              <a:rPr lang="en-US" dirty="0"/>
              <a:t>when we </a:t>
            </a:r>
            <a:r>
              <a:rPr lang="en-US" dirty="0" smtClean="0"/>
              <a:t>hate or when we do </a:t>
            </a:r>
            <a:r>
              <a:rPr lang="en-US" dirty="0"/>
              <a:t>not treat our brethren well (Peter in Gal). </a:t>
            </a:r>
            <a:endParaRPr lang="en-US" dirty="0" smtClean="0"/>
          </a:p>
          <a:p>
            <a:pPr lvl="1"/>
            <a:r>
              <a:rPr lang="en-US" dirty="0" smtClean="0"/>
              <a:t>Or </a:t>
            </a:r>
            <a:r>
              <a:rPr lang="en-US" dirty="0"/>
              <a:t>when we stop teaching truth and instead teach </a:t>
            </a:r>
            <a:r>
              <a:rPr lang="en-US" dirty="0" smtClean="0"/>
              <a:t>false doctrines that deceive. </a:t>
            </a:r>
          </a:p>
          <a:p>
            <a:pPr lvl="1"/>
            <a:r>
              <a:rPr lang="en-US" dirty="0" smtClean="0"/>
              <a:t>For all these things and move we will receive reproof, rebuke, and blame of the Lord.</a:t>
            </a:r>
          </a:p>
          <a:p>
            <a:pPr lvl="1"/>
            <a:r>
              <a:rPr lang="en-US" dirty="0" smtClean="0"/>
              <a:t>But this passage does </a:t>
            </a:r>
            <a:r>
              <a:rPr lang="en-US" b="1" dirty="0" smtClean="0"/>
              <a:t>not</a:t>
            </a:r>
            <a:r>
              <a:rPr lang="en-US" dirty="0" smtClean="0"/>
              <a:t> indicate you will lose salvation.</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23</a:t>
            </a:fld>
            <a:endParaRPr lang="en-US"/>
          </a:p>
        </p:txBody>
      </p:sp>
    </p:spTree>
    <p:extLst>
      <p:ext uri="{BB962C8B-B14F-4D97-AF65-F5344CB8AC3E}">
        <p14:creationId xmlns:p14="http://schemas.microsoft.com/office/powerpoint/2010/main" val="29627815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Galatians 2:4  And that because of false brethren unawares brought in, who came in </a:t>
            </a:r>
            <a:r>
              <a:rPr lang="en-US" dirty="0" err="1"/>
              <a:t>privily</a:t>
            </a:r>
            <a:r>
              <a:rPr lang="en-US" dirty="0"/>
              <a:t> to spy out our liberty which we have in Christ Jesus, that they might bring us into bondage</a:t>
            </a:r>
            <a:r>
              <a:rPr lang="en-US" dirty="0" smtClean="0"/>
              <a:t>:</a:t>
            </a:r>
            <a:endParaRPr lang="en-US" dirty="0"/>
          </a:p>
          <a:p>
            <a:r>
              <a:rPr lang="en-US" dirty="0"/>
              <a:t>Galatians 2:5  To whom we gave place by subjection, no, not for an hour; that </a:t>
            </a:r>
            <a:r>
              <a:rPr lang="en-US" u="sng" dirty="0"/>
              <a:t>the truth of the gospel might continue with </a:t>
            </a:r>
            <a:r>
              <a:rPr lang="en-US" u="sng" dirty="0" smtClean="0"/>
              <a:t>you</a:t>
            </a:r>
            <a:r>
              <a:rPr lang="en-US" dirty="0" smtClean="0"/>
              <a:t>.</a:t>
            </a:r>
          </a:p>
          <a:p>
            <a:pPr lvl="1"/>
            <a:r>
              <a:rPr lang="en-US" dirty="0" smtClean="0"/>
              <a:t>We </a:t>
            </a:r>
            <a:r>
              <a:rPr lang="en-US" dirty="0"/>
              <a:t>were made </a:t>
            </a:r>
            <a:r>
              <a:rPr lang="en-US" dirty="0" err="1"/>
              <a:t>unblameable</a:t>
            </a:r>
            <a:r>
              <a:rPr lang="en-US" dirty="0"/>
              <a:t> and </a:t>
            </a:r>
            <a:r>
              <a:rPr lang="en-US" dirty="0" err="1"/>
              <a:t>unreproveable</a:t>
            </a:r>
            <a:r>
              <a:rPr lang="en-US" dirty="0"/>
              <a:t> at salvation, but as we are drawn away from </a:t>
            </a:r>
            <a:r>
              <a:rPr lang="en-US" dirty="0" smtClean="0"/>
              <a:t>continuing </a:t>
            </a:r>
            <a:r>
              <a:rPr lang="en-US" dirty="0"/>
              <a:t>in the faith and doctrine of the </a:t>
            </a:r>
            <a:r>
              <a:rPr lang="en-US" dirty="0" smtClean="0"/>
              <a:t>gospel </a:t>
            </a:r>
            <a:r>
              <a:rPr lang="en-US" dirty="0"/>
              <a:t>and teaching it to others, and loving others, we begin to deserve blame and need reproof. </a:t>
            </a:r>
          </a:p>
          <a:p>
            <a:pPr lvl="1"/>
            <a:r>
              <a:rPr lang="en-US" dirty="0"/>
              <a:t>Those who do not believe are reproved of sin. But we who have believed are no longer reproved of sin. (Joh 16:7-13) </a:t>
            </a:r>
          </a:p>
          <a:p>
            <a:pPr lvl="1"/>
            <a:r>
              <a:rPr lang="en-US" dirty="0"/>
              <a:t>However, we are reproved of righteousness by the Holy Spirit.</a:t>
            </a:r>
          </a:p>
          <a:p>
            <a:pPr lvl="1"/>
            <a:r>
              <a:rPr lang="en-US" dirty="0" smtClean="0"/>
              <a:t>WE </a:t>
            </a:r>
            <a:r>
              <a:rPr lang="en-US" dirty="0"/>
              <a:t>cannot be reproved of sin, because we cannot sin. But we can be </a:t>
            </a:r>
            <a:r>
              <a:rPr lang="en-US" dirty="0" smtClean="0"/>
              <a:t>reproved </a:t>
            </a:r>
            <a:r>
              <a:rPr lang="en-US" dirty="0"/>
              <a:t>of righteousness because we are called to walk in righteousness.</a:t>
            </a:r>
          </a:p>
          <a:p>
            <a:pPr lvl="1"/>
            <a:r>
              <a:rPr lang="en-US" dirty="0"/>
              <a:t>Sin-</a:t>
            </a:r>
            <a:r>
              <a:rPr lang="en-US" dirty="0" err="1"/>
              <a:t>lessness</a:t>
            </a:r>
            <a:r>
              <a:rPr lang="en-US" dirty="0"/>
              <a:t> is </a:t>
            </a:r>
            <a:r>
              <a:rPr lang="en-US" dirty="0" smtClean="0"/>
              <a:t>necessary but not sufficient </a:t>
            </a:r>
            <a:r>
              <a:rPr lang="en-US" dirty="0"/>
              <a:t>for </a:t>
            </a:r>
            <a:r>
              <a:rPr lang="en-US" dirty="0" err="1"/>
              <a:t>blameable-lessness</a:t>
            </a:r>
            <a:r>
              <a:rPr lang="en-US" dirty="0"/>
              <a:t> and </a:t>
            </a:r>
            <a:r>
              <a:rPr lang="en-US" dirty="0" err="1"/>
              <a:t>reproveable-lessness</a:t>
            </a:r>
            <a:r>
              <a:rPr lang="en-US" dirty="0" smtClean="0"/>
              <a:t>.</a:t>
            </a:r>
          </a:p>
          <a:p>
            <a:pPr lvl="2"/>
            <a:r>
              <a:rPr lang="en-US" dirty="0" smtClean="0"/>
              <a:t>Will we be judged for sin, or just for righteousness?</a:t>
            </a:r>
            <a:endParaRPr lang="en-US" dirty="0"/>
          </a:p>
          <a:p>
            <a:pPr lvl="1"/>
            <a:r>
              <a:rPr lang="en-US" dirty="0" smtClean="0"/>
              <a:t>Its </a:t>
            </a:r>
            <a:r>
              <a:rPr lang="en-US" dirty="0"/>
              <a:t>about continuing in the faith/truth</a:t>
            </a:r>
            <a:r>
              <a:rPr lang="en-US" dirty="0" smtClean="0"/>
              <a:t>. And about…</a:t>
            </a:r>
            <a:endParaRPr lang="en-US" dirty="0"/>
          </a:p>
          <a:p>
            <a:pPr lvl="1"/>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24</a:t>
            </a:fld>
            <a:endParaRPr lang="en-US"/>
          </a:p>
        </p:txBody>
      </p:sp>
    </p:spTree>
    <p:extLst>
      <p:ext uri="{BB962C8B-B14F-4D97-AF65-F5344CB8AC3E}">
        <p14:creationId xmlns:p14="http://schemas.microsoft.com/office/powerpoint/2010/main" val="14572550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Peter 3:13-14  Nevertheless we, according to his promise, look for new heavens and a new earth, wherein </a:t>
            </a:r>
            <a:r>
              <a:rPr lang="en-US" dirty="0" err="1"/>
              <a:t>dwelleth</a:t>
            </a:r>
            <a:r>
              <a:rPr lang="en-US" dirty="0"/>
              <a:t> righteousness.  14  Wherefore, beloved, seeing that ye look for such things, be diligent </a:t>
            </a:r>
            <a:r>
              <a:rPr lang="en-US" u="sng" dirty="0"/>
              <a:t>that ye may be found of him in peace, without spot, and blameless</a:t>
            </a:r>
            <a:r>
              <a:rPr lang="en-US" dirty="0"/>
              <a:t>.</a:t>
            </a:r>
          </a:p>
          <a:p>
            <a:r>
              <a:rPr lang="en-US" dirty="0"/>
              <a:t>2 Peter 3:17  Ye therefore, beloved, seeing ye know these things before, beware lest ye also, being led away with the error of the wicked, fall from your own </a:t>
            </a:r>
            <a:r>
              <a:rPr lang="en-US" dirty="0" err="1"/>
              <a:t>stedfastness</a:t>
            </a:r>
            <a:r>
              <a:rPr lang="en-US" dirty="0"/>
              <a:t>.</a:t>
            </a:r>
          </a:p>
          <a:p>
            <a:pPr lvl="1"/>
            <a:r>
              <a:rPr lang="en-US" dirty="0"/>
              <a:t>Col 1:21-13 is not about losing salvation, but about how we will be found of him.</a:t>
            </a:r>
          </a:p>
          <a:p>
            <a:pPr lvl="1"/>
            <a:r>
              <a:rPr lang="en-US" dirty="0" smtClean="0"/>
              <a:t>Where </a:t>
            </a:r>
            <a:r>
              <a:rPr lang="en-US" dirty="0"/>
              <a:t>you </a:t>
            </a:r>
            <a:r>
              <a:rPr lang="en-US" dirty="0" err="1"/>
              <a:t>stedfast</a:t>
            </a:r>
            <a:r>
              <a:rPr lang="en-US" dirty="0"/>
              <a:t> in the faith?</a:t>
            </a:r>
          </a:p>
          <a:p>
            <a:pPr lvl="1"/>
            <a:r>
              <a:rPr lang="en-US" dirty="0"/>
              <a:t>How will you be found of him?</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25</a:t>
            </a:fld>
            <a:endParaRPr lang="en-US"/>
          </a:p>
        </p:txBody>
      </p:sp>
    </p:spTree>
    <p:extLst>
      <p:ext uri="{BB962C8B-B14F-4D97-AF65-F5344CB8AC3E}">
        <p14:creationId xmlns:p14="http://schemas.microsoft.com/office/powerpoint/2010/main" val="9255913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Timothy 6:11-14  But thou, O man of God, flee these things; and </a:t>
            </a:r>
            <a:r>
              <a:rPr lang="en-US" u="sng" dirty="0"/>
              <a:t>follow after righteousness, godliness, faith, love, patience, meekness.</a:t>
            </a:r>
            <a:r>
              <a:rPr lang="en-US" dirty="0"/>
              <a:t>  12  Fight the good fight of faith, lay hold on eternal life, whereunto thou art also called, and hast professed a good profession before many witnesses.  13  I give thee charge in the sight of God, who </a:t>
            </a:r>
            <a:r>
              <a:rPr lang="en-US" dirty="0" err="1"/>
              <a:t>quickeneth</a:t>
            </a:r>
            <a:r>
              <a:rPr lang="en-US" dirty="0"/>
              <a:t> all things, and before Christ Jesus, who before Pontius Pilate witnessed a good confession;  14  That </a:t>
            </a:r>
            <a:r>
              <a:rPr lang="en-US" u="sng" dirty="0"/>
              <a:t>thou keep this commandment</a:t>
            </a:r>
            <a:r>
              <a:rPr lang="en-US" dirty="0"/>
              <a:t> without spot, </a:t>
            </a:r>
            <a:r>
              <a:rPr lang="en-US" b="1" u="sng" dirty="0" err="1"/>
              <a:t>unrebukeable</a:t>
            </a:r>
            <a:r>
              <a:rPr lang="en-US" dirty="0"/>
              <a:t>, </a:t>
            </a:r>
            <a:r>
              <a:rPr lang="en-US" u="sng" dirty="0"/>
              <a:t>until the appearing</a:t>
            </a:r>
            <a:r>
              <a:rPr lang="en-US" dirty="0"/>
              <a:t> of our Lord Jesus Christ:</a:t>
            </a:r>
          </a:p>
          <a:p>
            <a:pPr lvl="1"/>
            <a:r>
              <a:rPr lang="en-US" dirty="0" smtClean="0"/>
              <a:t>Follow righteousness to be </a:t>
            </a:r>
            <a:r>
              <a:rPr lang="en-US" dirty="0" err="1" smtClean="0"/>
              <a:t>unrebukeable</a:t>
            </a:r>
            <a:r>
              <a:rPr lang="en-US" dirty="0" smtClean="0"/>
              <a:t> until His appearing.</a:t>
            </a:r>
          </a:p>
          <a:p>
            <a:pPr lvl="1"/>
            <a:r>
              <a:rPr lang="en-US" dirty="0" smtClean="0"/>
              <a:t>Why </a:t>
            </a:r>
            <a:r>
              <a:rPr lang="en-US" dirty="0"/>
              <a:t>is it important to be without spot, blameless and </a:t>
            </a:r>
            <a:r>
              <a:rPr lang="en-US" dirty="0" err="1"/>
              <a:t>unrebukable</a:t>
            </a:r>
            <a:r>
              <a:rPr lang="en-US" dirty="0"/>
              <a:t>?</a:t>
            </a:r>
          </a:p>
          <a:p>
            <a:pPr lvl="2"/>
            <a:r>
              <a:rPr lang="en-US" dirty="0"/>
              <a:t>To lay hold on eternal life</a:t>
            </a:r>
            <a:r>
              <a:rPr lang="en-US" dirty="0" smtClean="0"/>
              <a:t>.</a:t>
            </a:r>
          </a:p>
        </p:txBody>
      </p:sp>
      <p:sp>
        <p:nvSpPr>
          <p:cNvPr id="3" name="Slide Number Placeholder 2"/>
          <p:cNvSpPr>
            <a:spLocks noGrp="1"/>
          </p:cNvSpPr>
          <p:nvPr>
            <p:ph type="sldNum" sz="quarter" idx="12"/>
          </p:nvPr>
        </p:nvSpPr>
        <p:spPr/>
        <p:txBody>
          <a:bodyPr/>
          <a:lstStyle/>
          <a:p>
            <a:fld id="{172C059E-16DE-4C0D-A377-2C3D2DE09514}" type="slidenum">
              <a:rPr lang="en-US" smtClean="0"/>
              <a:t>26</a:t>
            </a:fld>
            <a:endParaRPr lang="en-US"/>
          </a:p>
        </p:txBody>
      </p:sp>
    </p:spTree>
    <p:extLst>
      <p:ext uri="{BB962C8B-B14F-4D97-AF65-F5344CB8AC3E}">
        <p14:creationId xmlns:p14="http://schemas.microsoft.com/office/powerpoint/2010/main" val="27809821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Keeping Your Salvation</a:t>
            </a:r>
          </a:p>
        </p:txBody>
      </p:sp>
      <p:sp>
        <p:nvSpPr>
          <p:cNvPr id="3" name="Subtitle 2"/>
          <p:cNvSpPr>
            <a:spLocks noGrp="1"/>
          </p:cNvSpPr>
          <p:nvPr>
            <p:ph type="subTitle" idx="1"/>
          </p:nvPr>
        </p:nvSpPr>
        <p:spPr/>
        <p:txBody>
          <a:bodyPr/>
          <a:lstStyle/>
          <a:p>
            <a:r>
              <a:rPr lang="en-US" dirty="0" smtClean="0"/>
              <a:t>Part 3</a:t>
            </a:r>
            <a:endParaRPr lang="en-US" dirty="0"/>
          </a:p>
        </p:txBody>
      </p:sp>
    </p:spTree>
    <p:extLst>
      <p:ext uri="{BB962C8B-B14F-4D97-AF65-F5344CB8AC3E}">
        <p14:creationId xmlns:p14="http://schemas.microsoft.com/office/powerpoint/2010/main" val="18487345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What if we deny him?</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0241034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Matthew 10:32  Whosoever therefore shall confess me before men, him will I confess also before my Father which is in heaven.</a:t>
            </a:r>
          </a:p>
          <a:p>
            <a:r>
              <a:rPr lang="en-US" dirty="0"/>
              <a:t>Matthew 10:33  But whosoever shall deny me before men, him will I also deny before my Father which is in heaven.</a:t>
            </a:r>
          </a:p>
          <a:p>
            <a:pPr lvl="1"/>
            <a:r>
              <a:rPr lang="en-US" dirty="0"/>
              <a:t>Pretty scary thought </a:t>
            </a:r>
            <a:r>
              <a:rPr lang="en-US" dirty="0" smtClean="0"/>
              <a:t>if </a:t>
            </a:r>
            <a:r>
              <a:rPr lang="en-US" dirty="0"/>
              <a:t>we think about ourselves.</a:t>
            </a:r>
          </a:p>
          <a:p>
            <a:pPr lvl="1"/>
            <a:r>
              <a:rPr lang="en-US" dirty="0"/>
              <a:t>During the inquisition, Christians were tortured, forced to deny their faith, their bible. Forced to deny Christ, and their salvation outside of the Catholic church. </a:t>
            </a:r>
            <a:endParaRPr lang="en-US" dirty="0" smtClean="0"/>
          </a:p>
          <a:p>
            <a:pPr lvl="1"/>
            <a:r>
              <a:rPr lang="en-US" dirty="0" smtClean="0"/>
              <a:t>Did </a:t>
            </a:r>
            <a:r>
              <a:rPr lang="en-US" dirty="0"/>
              <a:t>they lose their salvation if they broke, and denied?</a:t>
            </a:r>
          </a:p>
          <a:p>
            <a:pPr lvl="1"/>
            <a:r>
              <a:rPr lang="en-US" dirty="0"/>
              <a:t>First of all, understand the context/dispensation/doctrine: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29</a:t>
            </a:fld>
            <a:endParaRPr lang="en-US"/>
          </a:p>
        </p:txBody>
      </p:sp>
    </p:spTree>
    <p:extLst>
      <p:ext uri="{BB962C8B-B14F-4D97-AF65-F5344CB8AC3E}">
        <p14:creationId xmlns:p14="http://schemas.microsoft.com/office/powerpoint/2010/main" val="15146308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Matthew 10:19  But when they deliver you up, take no thought how or what ye shall speak: for it shall be given you in that same hour what ye shall speak.</a:t>
            </a:r>
          </a:p>
          <a:p>
            <a:r>
              <a:rPr lang="en-US" dirty="0"/>
              <a:t>Matthew 10:20  For it is not ye that speak, but the Spirit of your Father which </a:t>
            </a:r>
            <a:r>
              <a:rPr lang="en-US" dirty="0" err="1"/>
              <a:t>speaketh</a:t>
            </a:r>
            <a:r>
              <a:rPr lang="en-US" dirty="0"/>
              <a:t> in you.</a:t>
            </a:r>
          </a:p>
          <a:p>
            <a:r>
              <a:rPr lang="en-US" dirty="0"/>
              <a:t>Matthew 10:21  And the brother shall deliver up the brother to death, and the father the child: and the children shall rise up against their parents, and cause them to be put to death.</a:t>
            </a:r>
          </a:p>
          <a:p>
            <a:r>
              <a:rPr lang="en-US" dirty="0"/>
              <a:t>Matthew 10:22  And ye shall be hated of all men for my name's sake: but </a:t>
            </a:r>
            <a:r>
              <a:rPr lang="en-US" u="sng" dirty="0"/>
              <a:t>he that </a:t>
            </a:r>
            <a:r>
              <a:rPr lang="en-US" u="sng" dirty="0" err="1"/>
              <a:t>endureth</a:t>
            </a:r>
            <a:r>
              <a:rPr lang="en-US" u="sng" dirty="0"/>
              <a:t> to the end shall be saved</a:t>
            </a:r>
            <a:r>
              <a:rPr lang="en-US" dirty="0"/>
              <a:t>.</a:t>
            </a:r>
          </a:p>
          <a:p>
            <a:r>
              <a:rPr lang="en-US" dirty="0"/>
              <a:t>Matthew 10:23  But when they persecute you in this city, flee ye into another: for verily I say unto you, Ye shall not have gone over the cities of Israel, </a:t>
            </a:r>
            <a:r>
              <a:rPr lang="en-US" u="sng" dirty="0"/>
              <a:t>till the Son of man be come</a:t>
            </a:r>
            <a:r>
              <a:rPr lang="en-US" dirty="0"/>
              <a:t>.</a:t>
            </a:r>
          </a:p>
          <a:p>
            <a:pPr lvl="1"/>
            <a:r>
              <a:rPr lang="en-US" dirty="0" smtClean="0"/>
              <a:t>Jesus is already there. He is not talking about now.</a:t>
            </a:r>
          </a:p>
          <a:p>
            <a:pPr lvl="1"/>
            <a:r>
              <a:rPr lang="en-US" dirty="0" smtClean="0"/>
              <a:t>Sound </a:t>
            </a:r>
            <a:r>
              <a:rPr lang="en-US" dirty="0"/>
              <a:t>familiar at all?</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30</a:t>
            </a:fld>
            <a:endParaRPr lang="en-US"/>
          </a:p>
        </p:txBody>
      </p:sp>
    </p:spTree>
    <p:extLst>
      <p:ext uri="{BB962C8B-B14F-4D97-AF65-F5344CB8AC3E}">
        <p14:creationId xmlns:p14="http://schemas.microsoft.com/office/powerpoint/2010/main" val="32198174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Luke 21:7  And they asked him, saying, Master, but when shall these things be? and what sign will there be when these things shall come to pass?</a:t>
            </a:r>
          </a:p>
          <a:p>
            <a:r>
              <a:rPr lang="en-US" dirty="0"/>
              <a:t>Luke 21:8  And he said, Take heed that ye be not deceived: for many shall come in my name, saying, I am Christ; and the time </a:t>
            </a:r>
            <a:r>
              <a:rPr lang="en-US" dirty="0" err="1"/>
              <a:t>draweth</a:t>
            </a:r>
            <a:r>
              <a:rPr lang="en-US" dirty="0"/>
              <a:t> near: go ye not therefore after them.</a:t>
            </a:r>
          </a:p>
          <a:p>
            <a:r>
              <a:rPr lang="en-US" dirty="0"/>
              <a:t>Luke 21:9  But when ye shall hear of wars and commotions, be not terrified: for these things must first come to pass; but the end is not by and by.</a:t>
            </a:r>
          </a:p>
          <a:p>
            <a:r>
              <a:rPr lang="en-US" dirty="0"/>
              <a:t>Luke 21:12  But before all these, they shall lay their hands on you, and persecute you, delivering you up to the synagogues, and into prisons, being brought before kings and rulers for my name's sake.</a:t>
            </a:r>
          </a:p>
          <a:p>
            <a:r>
              <a:rPr lang="en-US" dirty="0"/>
              <a:t>Luke 21:14  Settle it therefore in your hearts, not to meditate before what ye shall answer:</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31</a:t>
            </a:fld>
            <a:endParaRPr lang="en-US"/>
          </a:p>
        </p:txBody>
      </p:sp>
    </p:spTree>
    <p:extLst>
      <p:ext uri="{BB962C8B-B14F-4D97-AF65-F5344CB8AC3E}">
        <p14:creationId xmlns:p14="http://schemas.microsoft.com/office/powerpoint/2010/main" val="55795102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Luke </a:t>
            </a:r>
            <a:r>
              <a:rPr lang="en-US" dirty="0"/>
              <a:t>21:15  For I will give you a mouth and wisdom, which all your adversaries shall not be able to gainsay nor resist.</a:t>
            </a:r>
          </a:p>
          <a:p>
            <a:r>
              <a:rPr lang="en-US" dirty="0"/>
              <a:t>Luke 21:16  And ye shall be betrayed both by parents, and brethren, and kinsfolks, and friends; and some of you shall they cause to be put to death.</a:t>
            </a:r>
          </a:p>
          <a:p>
            <a:r>
              <a:rPr lang="en-US" dirty="0"/>
              <a:t>Luke 21:17  And ye shall be hated of all men for my name's sake.</a:t>
            </a:r>
          </a:p>
          <a:p>
            <a:r>
              <a:rPr lang="en-US" dirty="0"/>
              <a:t>Luke 21:20  And when ye shall see Jerusalem compassed with armies, then know that the desolation thereof is nigh.</a:t>
            </a:r>
          </a:p>
          <a:p>
            <a:r>
              <a:rPr lang="en-US" dirty="0"/>
              <a:t>Luke 21:22  For these be the days of vengeance, that all things which are written may be fulfilled.</a:t>
            </a:r>
          </a:p>
          <a:p>
            <a:r>
              <a:rPr lang="en-US" dirty="0"/>
              <a:t>Luke 21:25  And there shall be signs in the sun, and in the moon, and in the stars; and upon the earth distress of nations, with perplexity; the sea and the waves roaring;</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32</a:t>
            </a:fld>
            <a:endParaRPr lang="en-US"/>
          </a:p>
        </p:txBody>
      </p:sp>
    </p:spTree>
    <p:extLst>
      <p:ext uri="{BB962C8B-B14F-4D97-AF65-F5344CB8AC3E}">
        <p14:creationId xmlns:p14="http://schemas.microsoft.com/office/powerpoint/2010/main" val="35269318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Luke </a:t>
            </a:r>
            <a:r>
              <a:rPr lang="en-US" dirty="0"/>
              <a:t>21:27  And then shall they see </a:t>
            </a:r>
            <a:r>
              <a:rPr lang="en-US" u="sng" dirty="0"/>
              <a:t>the Son of man coming</a:t>
            </a:r>
            <a:r>
              <a:rPr lang="en-US" dirty="0"/>
              <a:t> in a cloud with power and great glory.</a:t>
            </a:r>
          </a:p>
          <a:p>
            <a:pPr lvl="1"/>
            <a:r>
              <a:rPr lang="en-US" dirty="0"/>
              <a:t>In </a:t>
            </a:r>
            <a:r>
              <a:rPr lang="en-US" dirty="0" smtClean="0"/>
              <a:t>Matthew 10, </a:t>
            </a:r>
            <a:r>
              <a:rPr lang="en-US" dirty="0"/>
              <a:t>Jesus is sending his disciples out, in </a:t>
            </a:r>
            <a:r>
              <a:rPr lang="en-US" dirty="0" smtClean="0"/>
              <a:t>Luke 21 </a:t>
            </a:r>
            <a:r>
              <a:rPr lang="en-US" dirty="0"/>
              <a:t>He was asked about signs of the end times.</a:t>
            </a:r>
          </a:p>
          <a:p>
            <a:pPr lvl="1"/>
            <a:r>
              <a:rPr lang="en-US" dirty="0"/>
              <a:t>Why do these descriptions have so much in common?</a:t>
            </a:r>
          </a:p>
          <a:p>
            <a:pPr lvl="1"/>
            <a:r>
              <a:rPr lang="en-US" dirty="0" smtClean="0"/>
              <a:t>Likely, </a:t>
            </a:r>
            <a:r>
              <a:rPr lang="en-US" dirty="0"/>
              <a:t>Jesus sending out his disciples was a foreshadowing of the 144,000 in the tribulation.</a:t>
            </a:r>
          </a:p>
          <a:p>
            <a:r>
              <a:rPr lang="en-US" dirty="0"/>
              <a:t>Matthew 10:40  He that </a:t>
            </a:r>
            <a:r>
              <a:rPr lang="en-US" dirty="0" err="1"/>
              <a:t>receiveth</a:t>
            </a:r>
            <a:r>
              <a:rPr lang="en-US" dirty="0"/>
              <a:t> you </a:t>
            </a:r>
            <a:r>
              <a:rPr lang="en-US" dirty="0" err="1"/>
              <a:t>receiveth</a:t>
            </a:r>
            <a:r>
              <a:rPr lang="en-US" dirty="0"/>
              <a:t> me, and he that </a:t>
            </a:r>
            <a:r>
              <a:rPr lang="en-US" dirty="0" err="1"/>
              <a:t>receiveth</a:t>
            </a:r>
            <a:r>
              <a:rPr lang="en-US" dirty="0"/>
              <a:t> me </a:t>
            </a:r>
            <a:r>
              <a:rPr lang="en-US" dirty="0" err="1"/>
              <a:t>receiveth</a:t>
            </a:r>
            <a:r>
              <a:rPr lang="en-US" dirty="0"/>
              <a:t> him that sent me.</a:t>
            </a:r>
          </a:p>
          <a:p>
            <a:r>
              <a:rPr lang="en-US" dirty="0"/>
              <a:t>Matthew 10:41  He that </a:t>
            </a:r>
            <a:r>
              <a:rPr lang="en-US" dirty="0" err="1"/>
              <a:t>receiveth</a:t>
            </a:r>
            <a:r>
              <a:rPr lang="en-US" dirty="0"/>
              <a:t> a prophet in the name of a prophet shall receive a prophet's reward; and he that </a:t>
            </a:r>
            <a:r>
              <a:rPr lang="en-US" dirty="0" err="1"/>
              <a:t>receiveth</a:t>
            </a:r>
            <a:r>
              <a:rPr lang="en-US" dirty="0"/>
              <a:t> a righteous man in the name of a righteous man shall receive a righteous man's reward.</a:t>
            </a:r>
          </a:p>
          <a:p>
            <a:r>
              <a:rPr lang="en-US" dirty="0"/>
              <a:t>Matthew 10:42  And whosoever shall give to drink unto one of these little ones a cup of cold water only in the name of a disciple, verily I say unto you, he shall in no wise lose his reward.</a:t>
            </a:r>
          </a:p>
          <a:p>
            <a:pPr lvl="1"/>
            <a:r>
              <a:rPr lang="en-US" dirty="0"/>
              <a:t>This is how he will judge men in the last times. See Matthew 24:35-46.</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33</a:t>
            </a:fld>
            <a:endParaRPr lang="en-US"/>
          </a:p>
        </p:txBody>
      </p:sp>
    </p:spTree>
    <p:extLst>
      <p:ext uri="{BB962C8B-B14F-4D97-AF65-F5344CB8AC3E}">
        <p14:creationId xmlns:p14="http://schemas.microsoft.com/office/powerpoint/2010/main" val="17956653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Matthew 10:32  Whosoever therefore shall confess me before men, him will I confess also before my Father which is in heaven.</a:t>
            </a:r>
          </a:p>
          <a:p>
            <a:r>
              <a:rPr lang="en-US" dirty="0"/>
              <a:t>Matthew 10:33  But whosoever shall deny me before men, him will I also deny before my Father which is in heaven.</a:t>
            </a:r>
          </a:p>
          <a:p>
            <a:pPr lvl="1"/>
            <a:r>
              <a:rPr lang="en-US" dirty="0"/>
              <a:t>I also think that taking the mark in the tribulation period will involve denying Jesus, and confessing the Antichrist.</a:t>
            </a:r>
          </a:p>
          <a:p>
            <a:pPr lvl="1"/>
            <a:r>
              <a:rPr lang="en-US" dirty="0"/>
              <a:t>In taking the mark you are denying Christ as God.</a:t>
            </a:r>
          </a:p>
          <a:p>
            <a:pPr lvl="1"/>
            <a:r>
              <a:rPr lang="en-US" dirty="0" smtClean="0"/>
              <a:t>This does not apply to </a:t>
            </a:r>
            <a:r>
              <a:rPr lang="en-US" dirty="0"/>
              <a:t>today’s </a:t>
            </a:r>
            <a:r>
              <a:rPr lang="en-US" dirty="0" smtClean="0"/>
              <a:t>Christian</a:t>
            </a:r>
            <a:r>
              <a:rPr lang="en-US" dirty="0"/>
              <a:t>.</a:t>
            </a:r>
          </a:p>
          <a:p>
            <a:pPr lvl="1"/>
            <a:r>
              <a:rPr lang="en-US" dirty="0"/>
              <a:t>That’s why its important to rightly divide. </a:t>
            </a:r>
          </a:p>
          <a:p>
            <a:pPr lvl="1"/>
            <a:r>
              <a:rPr lang="en-US" dirty="0"/>
              <a:t>The denying before men, denying before God is part of the Kingdom gospel, the tribulation period gospel.</a:t>
            </a:r>
          </a:p>
          <a:p>
            <a:pPr lvl="1"/>
            <a:r>
              <a:rPr lang="en-US" dirty="0"/>
              <a:t>But will </a:t>
            </a:r>
            <a:r>
              <a:rPr lang="en-US" dirty="0" smtClean="0"/>
              <a:t>he </a:t>
            </a:r>
            <a:r>
              <a:rPr lang="en-US" dirty="0"/>
              <a:t>deny you?</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34</a:t>
            </a:fld>
            <a:endParaRPr lang="en-US"/>
          </a:p>
        </p:txBody>
      </p:sp>
    </p:spTree>
    <p:extLst>
      <p:ext uri="{BB962C8B-B14F-4D97-AF65-F5344CB8AC3E}">
        <p14:creationId xmlns:p14="http://schemas.microsoft.com/office/powerpoint/2010/main" val="300735611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Timothy 2:12  If we suffer, we shall also reign with him: </a:t>
            </a:r>
            <a:r>
              <a:rPr lang="en-US" u="sng" dirty="0"/>
              <a:t>if we deny him, he also will deny us</a:t>
            </a:r>
            <a:r>
              <a:rPr lang="en-US" dirty="0"/>
              <a:t>:</a:t>
            </a:r>
          </a:p>
          <a:p>
            <a:r>
              <a:rPr lang="en-US" dirty="0"/>
              <a:t>2 Timothy 2:13  If we believe not, yet he </a:t>
            </a:r>
            <a:r>
              <a:rPr lang="en-US" dirty="0" err="1"/>
              <a:t>abideth</a:t>
            </a:r>
            <a:r>
              <a:rPr lang="en-US" dirty="0"/>
              <a:t> faithful: </a:t>
            </a:r>
            <a:r>
              <a:rPr lang="en-US" u="sng" dirty="0"/>
              <a:t>he cannot deny himself</a:t>
            </a:r>
            <a:r>
              <a:rPr lang="en-US" dirty="0"/>
              <a:t>.</a:t>
            </a:r>
          </a:p>
          <a:p>
            <a:pPr lvl="1"/>
            <a:r>
              <a:rPr lang="en-US" dirty="0"/>
              <a:t>“Deny” is used a couple of different ways here.</a:t>
            </a:r>
          </a:p>
          <a:p>
            <a:pPr lvl="1"/>
            <a:r>
              <a:rPr lang="en-US" dirty="0" smtClean="0"/>
              <a:t>Deny </a:t>
            </a:r>
            <a:r>
              <a:rPr lang="en-US" dirty="0"/>
              <a:t>you does not necessarily mean deny </a:t>
            </a:r>
            <a:r>
              <a:rPr lang="en-US" dirty="0" smtClean="0"/>
              <a:t>that he knows you, your </a:t>
            </a:r>
            <a:r>
              <a:rPr lang="en-US" dirty="0"/>
              <a:t>name. </a:t>
            </a:r>
            <a:endParaRPr lang="en-US" dirty="0" smtClean="0"/>
          </a:p>
          <a:p>
            <a:pPr lvl="2"/>
            <a:r>
              <a:rPr lang="en-US" dirty="0" smtClean="0"/>
              <a:t>I </a:t>
            </a:r>
            <a:r>
              <a:rPr lang="en-US" dirty="0"/>
              <a:t>could deny you a </a:t>
            </a:r>
            <a:r>
              <a:rPr lang="en-US" dirty="0" smtClean="0"/>
              <a:t>glass of water.</a:t>
            </a:r>
            <a:endParaRPr lang="en-US" dirty="0"/>
          </a:p>
          <a:p>
            <a:pPr lvl="1"/>
            <a:r>
              <a:rPr lang="en-US" dirty="0" smtClean="0"/>
              <a:t>In </a:t>
            </a:r>
            <a:r>
              <a:rPr lang="en-US" dirty="0"/>
              <a:t>verse 12 we are talking about rewards. He will deny you rewards.</a:t>
            </a:r>
          </a:p>
          <a:p>
            <a:pPr lvl="1"/>
            <a:r>
              <a:rPr lang="en-US" dirty="0"/>
              <a:t>He will deny you rewards, but he cannot deny your salvation because that would be denying himself.</a:t>
            </a:r>
          </a:p>
          <a:p>
            <a:pPr lvl="1"/>
            <a:r>
              <a:rPr lang="en-US" dirty="0"/>
              <a:t>Also, the Apostle Peter denied Christ before men. Did that condemn him to Hell?</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35</a:t>
            </a:fld>
            <a:endParaRPr lang="en-US"/>
          </a:p>
        </p:txBody>
      </p:sp>
    </p:spTree>
    <p:extLst>
      <p:ext uri="{BB962C8B-B14F-4D97-AF65-F5344CB8AC3E}">
        <p14:creationId xmlns:p14="http://schemas.microsoft.com/office/powerpoint/2010/main" val="42992469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Revelation 2:10  Fear none of those things which thou shalt suffer: behold, the devil shall cast some of you into prison, that ye may be tried; and ye shall have tribulation ten days: </a:t>
            </a:r>
            <a:r>
              <a:rPr lang="en-US" u="sng" dirty="0"/>
              <a:t>be thou faithful unto death</a:t>
            </a:r>
            <a:r>
              <a:rPr lang="en-US" dirty="0"/>
              <a:t>, and I will give thee </a:t>
            </a:r>
            <a:r>
              <a:rPr lang="en-US" u="sng" dirty="0"/>
              <a:t>a crown of life</a:t>
            </a:r>
            <a:r>
              <a:rPr lang="en-US" dirty="0"/>
              <a:t>.</a:t>
            </a:r>
          </a:p>
          <a:p>
            <a:pPr lvl="1"/>
            <a:r>
              <a:rPr lang="en-US" dirty="0"/>
              <a:t>During the inquisition, did Christians lose their salvation if they broke, and denied Christ?</a:t>
            </a:r>
          </a:p>
          <a:p>
            <a:pPr lvl="1"/>
            <a:r>
              <a:rPr lang="en-US" dirty="0"/>
              <a:t>But they will be denied… rewards, crowns, kingdoms to reign.</a:t>
            </a:r>
          </a:p>
          <a:p>
            <a:pPr lvl="1"/>
            <a:r>
              <a:rPr lang="en-US" dirty="0"/>
              <a:t>Being faithful unto death is not about keeping salvation, but earning and keeping rewards.</a:t>
            </a:r>
          </a:p>
          <a:p>
            <a:r>
              <a:rPr lang="en-US" dirty="0"/>
              <a:t>Revelation 3:11  Behold, I come quickly: </a:t>
            </a:r>
            <a:r>
              <a:rPr lang="en-US" u="sng" dirty="0"/>
              <a:t>hold that fast</a:t>
            </a:r>
            <a:r>
              <a:rPr lang="en-US" dirty="0"/>
              <a:t> which thou hast, </a:t>
            </a:r>
            <a:r>
              <a:rPr lang="en-US" u="sng" dirty="0"/>
              <a:t>that no man take thy crown</a:t>
            </a:r>
            <a:r>
              <a:rPr lang="en-US" dirty="0" smtClean="0"/>
              <a:t>.</a:t>
            </a:r>
          </a:p>
          <a:p>
            <a:r>
              <a:rPr lang="en-US" dirty="0"/>
              <a:t>Revelation 3:5  </a:t>
            </a:r>
            <a:r>
              <a:rPr lang="en-US" u="sng" dirty="0"/>
              <a:t>He that </a:t>
            </a:r>
            <a:r>
              <a:rPr lang="en-US" u="sng" dirty="0" err="1"/>
              <a:t>overcometh</a:t>
            </a:r>
            <a:r>
              <a:rPr lang="en-US" dirty="0"/>
              <a:t>, the same shall be clothed in white raiment; and I will not blot out his name out of the book of life, but I will </a:t>
            </a:r>
            <a:r>
              <a:rPr lang="en-US" u="sng" dirty="0"/>
              <a:t>confess his name</a:t>
            </a:r>
            <a:r>
              <a:rPr lang="en-US" dirty="0"/>
              <a:t> before my Father, and before his angels.</a:t>
            </a:r>
          </a:p>
          <a:p>
            <a:pPr lvl="1"/>
            <a:r>
              <a:rPr lang="en-US" dirty="0"/>
              <a:t>What is overcoming for us?</a:t>
            </a:r>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36</a:t>
            </a:fld>
            <a:endParaRPr lang="en-US"/>
          </a:p>
        </p:txBody>
      </p:sp>
    </p:spTree>
    <p:extLst>
      <p:ext uri="{BB962C8B-B14F-4D97-AF65-F5344CB8AC3E}">
        <p14:creationId xmlns:p14="http://schemas.microsoft.com/office/powerpoint/2010/main" val="159200903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John 5:4-5  For whatsoever is born of God </a:t>
            </a:r>
            <a:r>
              <a:rPr lang="en-US" dirty="0" err="1"/>
              <a:t>overcometh</a:t>
            </a:r>
            <a:r>
              <a:rPr lang="en-US" dirty="0"/>
              <a:t> the world: and this is the victory that </a:t>
            </a:r>
            <a:r>
              <a:rPr lang="en-US" dirty="0" err="1"/>
              <a:t>overcometh</a:t>
            </a:r>
            <a:r>
              <a:rPr lang="en-US" dirty="0"/>
              <a:t> the world, even our faith.  5  Who is he that </a:t>
            </a:r>
            <a:r>
              <a:rPr lang="en-US" dirty="0" err="1"/>
              <a:t>overcometh</a:t>
            </a:r>
            <a:r>
              <a:rPr lang="en-US" dirty="0"/>
              <a:t> the world, but he that believeth that Jesus is the Son of God?</a:t>
            </a:r>
          </a:p>
          <a:p>
            <a:pPr lvl="1"/>
            <a:r>
              <a:rPr lang="en-US" dirty="0"/>
              <a:t>We have already overcome as Christians, we are not in the tribulation period. We don’t have to endure through ourselves. He endures faithful for us</a:t>
            </a:r>
            <a:r>
              <a:rPr lang="en-US" dirty="0" smtClean="0"/>
              <a:t>.</a:t>
            </a:r>
          </a:p>
          <a:p>
            <a:r>
              <a:rPr lang="en-US" dirty="0"/>
              <a:t>2 Timothy 2:12  If we suffer, we shall also reign with him: </a:t>
            </a:r>
            <a:r>
              <a:rPr lang="en-US" u="sng" dirty="0"/>
              <a:t>if we deny him, he also will deny us</a:t>
            </a:r>
            <a:r>
              <a:rPr lang="en-US" dirty="0"/>
              <a:t>:</a:t>
            </a:r>
          </a:p>
          <a:p>
            <a:r>
              <a:rPr lang="en-US" dirty="0"/>
              <a:t>2 Timothy 2:13  If we believe not, yet he </a:t>
            </a:r>
            <a:r>
              <a:rPr lang="en-US" dirty="0" err="1"/>
              <a:t>abideth</a:t>
            </a:r>
            <a:r>
              <a:rPr lang="en-US" dirty="0"/>
              <a:t> faithful: </a:t>
            </a:r>
            <a:r>
              <a:rPr lang="en-US" u="sng" dirty="0"/>
              <a:t>he cannot deny himself</a:t>
            </a:r>
            <a:r>
              <a:rPr lang="en-US" dirty="0" smtClean="0"/>
              <a:t>.</a:t>
            </a:r>
            <a:endParaRPr lang="en-US" dirty="0"/>
          </a:p>
          <a:p>
            <a:pPr lvl="1"/>
            <a:r>
              <a:rPr lang="en-US" dirty="0"/>
              <a:t>We are in him, he is in us. He cannot deny himself.</a:t>
            </a:r>
          </a:p>
          <a:p>
            <a:pPr lvl="1"/>
            <a:r>
              <a:rPr lang="en-US" dirty="0"/>
              <a:t>We will not be denied, but confessed.</a:t>
            </a:r>
          </a:p>
          <a:p>
            <a:pPr lvl="1"/>
            <a:r>
              <a:rPr lang="en-US" dirty="0"/>
              <a:t>We will be denied crowns, rewards, rights to reign, if we don’t work for and suffer for him.</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37</a:t>
            </a:fld>
            <a:endParaRPr lang="en-US"/>
          </a:p>
        </p:txBody>
      </p:sp>
    </p:spTree>
    <p:extLst>
      <p:ext uri="{BB962C8B-B14F-4D97-AF65-F5344CB8AC3E}">
        <p14:creationId xmlns:p14="http://schemas.microsoft.com/office/powerpoint/2010/main" val="480196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Keeping your Salvation</a:t>
            </a:r>
            <a:endParaRPr lang="en-US" dirty="0"/>
          </a:p>
        </p:txBody>
      </p:sp>
      <p:sp>
        <p:nvSpPr>
          <p:cNvPr id="3" name="Subtitle 2"/>
          <p:cNvSpPr>
            <a:spLocks noGrp="1"/>
          </p:cNvSpPr>
          <p:nvPr>
            <p:ph type="subTitle" idx="1"/>
          </p:nvPr>
        </p:nvSpPr>
        <p:spPr/>
        <p:txBody>
          <a:bodyPr/>
          <a:lstStyle/>
          <a:p>
            <a:r>
              <a:rPr lang="en-US" dirty="0" smtClean="0"/>
              <a:t>Part 4</a:t>
            </a:r>
            <a:endParaRPr lang="en-US" dirty="0"/>
          </a:p>
        </p:txBody>
      </p:sp>
    </p:spTree>
    <p:extLst>
      <p:ext uri="{BB962C8B-B14F-4D97-AF65-F5344CB8AC3E}">
        <p14:creationId xmlns:p14="http://schemas.microsoft.com/office/powerpoint/2010/main" val="43378735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Ashamed</a:t>
            </a:r>
            <a:endParaRPr lang="en-US" dirty="0"/>
          </a:p>
        </p:txBody>
      </p:sp>
      <p:sp>
        <p:nvSpPr>
          <p:cNvPr id="3" name="Subtitle 2"/>
          <p:cNvSpPr>
            <a:spLocks noGrp="1"/>
          </p:cNvSpPr>
          <p:nvPr>
            <p:ph type="subTitle" idx="1"/>
          </p:nvPr>
        </p:nvSpPr>
        <p:spPr/>
        <p:txBody>
          <a:bodyPr/>
          <a:lstStyle/>
          <a:p>
            <a:pPr>
              <a:spcBef>
                <a:spcPts val="0"/>
              </a:spcBef>
            </a:pPr>
            <a:r>
              <a:rPr lang="en-US" dirty="0" smtClean="0"/>
              <a:t>What if he is ashamed of us?</a:t>
            </a:r>
          </a:p>
          <a:p>
            <a:pPr>
              <a:spcBef>
                <a:spcPts val="0"/>
              </a:spcBef>
            </a:pPr>
            <a:r>
              <a:rPr lang="en-US" dirty="0" smtClean="0"/>
              <a:t>What </a:t>
            </a:r>
            <a:r>
              <a:rPr lang="en-US" dirty="0"/>
              <a:t>if we are ashamed of him? </a:t>
            </a:r>
            <a:br>
              <a:rPr lang="en-US" dirty="0"/>
            </a:br>
            <a:r>
              <a:rPr lang="en-US" dirty="0"/>
              <a:t>What if we are ashamed before him?</a:t>
            </a:r>
          </a:p>
        </p:txBody>
      </p:sp>
    </p:spTree>
    <p:extLst>
      <p:ext uri="{BB962C8B-B14F-4D97-AF65-F5344CB8AC3E}">
        <p14:creationId xmlns:p14="http://schemas.microsoft.com/office/powerpoint/2010/main" val="351450907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Mark 8:38  Whosoever therefore </a:t>
            </a:r>
            <a:r>
              <a:rPr lang="en-US" u="sng" dirty="0"/>
              <a:t>shall be ashamed of me and of my words</a:t>
            </a:r>
            <a:r>
              <a:rPr lang="en-US" dirty="0"/>
              <a:t> in this adulterous and sinful generation; of him also shall the Son of man be ashamed, </a:t>
            </a:r>
            <a:r>
              <a:rPr lang="en-US" u="sng" dirty="0"/>
              <a:t>when he cometh</a:t>
            </a:r>
            <a:r>
              <a:rPr lang="en-US" dirty="0"/>
              <a:t> in the glory of his Father with the holy angels.</a:t>
            </a:r>
          </a:p>
          <a:p>
            <a:pPr lvl="1"/>
            <a:r>
              <a:rPr lang="en-US" dirty="0" smtClean="0"/>
              <a:t>Basically says: If you are </a:t>
            </a:r>
            <a:r>
              <a:rPr lang="en-US" dirty="0"/>
              <a:t>ashamed of him, he </a:t>
            </a:r>
            <a:r>
              <a:rPr lang="en-US" dirty="0" smtClean="0"/>
              <a:t>will be </a:t>
            </a:r>
            <a:r>
              <a:rPr lang="en-US" dirty="0"/>
              <a:t>ashamed of </a:t>
            </a:r>
            <a:r>
              <a:rPr lang="en-US" dirty="0" smtClean="0"/>
              <a:t>you. </a:t>
            </a:r>
            <a:endParaRPr lang="en-US" dirty="0"/>
          </a:p>
          <a:p>
            <a:pPr lvl="1"/>
            <a:r>
              <a:rPr lang="en-US" dirty="0" smtClean="0"/>
              <a:t>Is this true for a Christian, and Does </a:t>
            </a:r>
            <a:r>
              <a:rPr lang="en-US" dirty="0"/>
              <a:t>that mean we will be cast out into Hell?</a:t>
            </a:r>
          </a:p>
          <a:p>
            <a:pPr lvl="1"/>
            <a:r>
              <a:rPr lang="en-US" dirty="0" smtClean="0"/>
              <a:t>There </a:t>
            </a:r>
            <a:r>
              <a:rPr lang="en-US" dirty="0"/>
              <a:t>is no reason to assume that God is going to throw every person he is ashamed of into Hell. It does not say that</a:t>
            </a:r>
            <a:r>
              <a:rPr lang="en-US" dirty="0" smtClean="0"/>
              <a:t>.</a:t>
            </a:r>
          </a:p>
          <a:p>
            <a:pPr lvl="1"/>
            <a:r>
              <a:rPr lang="en-US" dirty="0" smtClean="0"/>
              <a:t>Furthermore, we are talking about those that are ashamed when he comes, not when they are judged of him.</a:t>
            </a:r>
          </a:p>
          <a:p>
            <a:pPr lvl="1"/>
            <a:r>
              <a:rPr lang="en-US" dirty="0" smtClean="0"/>
              <a:t>2 times for shame:</a:t>
            </a:r>
          </a:p>
          <a:p>
            <a:pPr lvl="2"/>
            <a:r>
              <a:rPr lang="en-US" dirty="0" smtClean="0"/>
              <a:t>At His coming</a:t>
            </a:r>
          </a:p>
          <a:p>
            <a:pPr lvl="2"/>
            <a:r>
              <a:rPr lang="en-US" dirty="0" smtClean="0"/>
              <a:t>At your judgment</a:t>
            </a:r>
            <a:endParaRPr lang="en-US" dirty="0"/>
          </a:p>
          <a:p>
            <a:pPr lvl="1"/>
            <a:r>
              <a:rPr lang="en-US" dirty="0"/>
              <a:t>The only other references to God being ashamed are here: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40</a:t>
            </a:fld>
            <a:endParaRPr lang="en-US"/>
          </a:p>
        </p:txBody>
      </p:sp>
    </p:spTree>
    <p:extLst>
      <p:ext uri="{BB962C8B-B14F-4D97-AF65-F5344CB8AC3E}">
        <p14:creationId xmlns:p14="http://schemas.microsoft.com/office/powerpoint/2010/main" val="6970602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Hebrews 11:16  But now they desire a better country, that is, an heavenly: wherefore God is not ashamed to be called their God: for he hath prepared for them a city.</a:t>
            </a:r>
          </a:p>
          <a:p>
            <a:pPr lvl="1"/>
            <a:r>
              <a:rPr lang="en-US" dirty="0"/>
              <a:t>Talking about the OT saints who had </a:t>
            </a:r>
            <a:r>
              <a:rPr lang="en-US" b="1" dirty="0"/>
              <a:t>faith</a:t>
            </a:r>
            <a:r>
              <a:rPr lang="en-US" dirty="0"/>
              <a:t>.</a:t>
            </a:r>
          </a:p>
          <a:p>
            <a:r>
              <a:rPr lang="en-US" dirty="0"/>
              <a:t>Hebrews 2:11-13  For both he that </a:t>
            </a:r>
            <a:r>
              <a:rPr lang="en-US" dirty="0" err="1"/>
              <a:t>sanctifieth</a:t>
            </a:r>
            <a:r>
              <a:rPr lang="en-US" dirty="0"/>
              <a:t> and </a:t>
            </a:r>
            <a:r>
              <a:rPr lang="en-US" u="sng" dirty="0"/>
              <a:t>they who are sanctified</a:t>
            </a:r>
            <a:r>
              <a:rPr lang="en-US" dirty="0"/>
              <a:t> are all of one: for which cause </a:t>
            </a:r>
            <a:r>
              <a:rPr lang="en-US" u="sng" dirty="0"/>
              <a:t>he is not ashamed</a:t>
            </a:r>
            <a:r>
              <a:rPr lang="en-US" dirty="0"/>
              <a:t> to call them </a:t>
            </a:r>
            <a:r>
              <a:rPr lang="en-US" u="sng" dirty="0"/>
              <a:t>brethren</a:t>
            </a:r>
            <a:r>
              <a:rPr lang="en-US" dirty="0"/>
              <a:t>,  12  Saying, I will declare thy name unto </a:t>
            </a:r>
            <a:r>
              <a:rPr lang="en-US" u="sng" dirty="0"/>
              <a:t>my brethren</a:t>
            </a:r>
            <a:r>
              <a:rPr lang="en-US" dirty="0"/>
              <a:t>, in the midst of </a:t>
            </a:r>
            <a:r>
              <a:rPr lang="en-US" u="sng" dirty="0"/>
              <a:t>the church</a:t>
            </a:r>
            <a:r>
              <a:rPr lang="en-US" dirty="0"/>
              <a:t> will I sing praise unto thee.  13  And again, I will put my </a:t>
            </a:r>
            <a:r>
              <a:rPr lang="en-US" b="1" u="sng" dirty="0"/>
              <a:t>trust in him</a:t>
            </a:r>
            <a:r>
              <a:rPr lang="en-US" dirty="0"/>
              <a:t>. And again, Behold I and </a:t>
            </a:r>
            <a:r>
              <a:rPr lang="en-US" u="sng" dirty="0"/>
              <a:t>the children</a:t>
            </a:r>
            <a:r>
              <a:rPr lang="en-US" dirty="0"/>
              <a:t> which God hath given me.</a:t>
            </a:r>
          </a:p>
          <a:p>
            <a:pPr lvl="1"/>
            <a:r>
              <a:rPr lang="en-US" dirty="0"/>
              <a:t>Again we are talking about what? Believers.</a:t>
            </a:r>
          </a:p>
          <a:p>
            <a:pPr lvl="1"/>
            <a:r>
              <a:rPr lang="en-US" dirty="0"/>
              <a:t>God is not ashamed to call us His brethren, His children. </a:t>
            </a:r>
            <a:endParaRPr lang="en-US" dirty="0" smtClean="0"/>
          </a:p>
          <a:p>
            <a:pPr lvl="1"/>
            <a:r>
              <a:rPr lang="en-US" dirty="0" smtClean="0"/>
              <a:t>Why </a:t>
            </a:r>
            <a:r>
              <a:rPr lang="en-US" dirty="0"/>
              <a:t>would He be ashamed to claim us?</a:t>
            </a:r>
          </a:p>
          <a:p>
            <a:pPr lvl="1"/>
            <a:r>
              <a:rPr lang="en-US" dirty="0" smtClean="0"/>
              <a:t>Could </a:t>
            </a:r>
            <a:r>
              <a:rPr lang="en-US" dirty="0"/>
              <a:t>we make Him ashamed in any way? </a:t>
            </a:r>
          </a:p>
          <a:p>
            <a:pPr lvl="1"/>
            <a:r>
              <a:rPr lang="en-US" dirty="0" smtClean="0"/>
              <a:t>Maybe on an individual basis, but not ashamed to claim us.</a:t>
            </a:r>
          </a:p>
          <a:p>
            <a:pPr lvl="1"/>
            <a:r>
              <a:rPr lang="en-US" dirty="0" smtClean="0"/>
              <a:t>Can </a:t>
            </a:r>
            <a:r>
              <a:rPr lang="en-US" dirty="0"/>
              <a:t>we be ashamed before Him at His coming</a:t>
            </a:r>
            <a:r>
              <a:rPr lang="en-US" dirty="0" smtClean="0"/>
              <a:t>?</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41</a:t>
            </a:fld>
            <a:endParaRPr lang="en-US"/>
          </a:p>
        </p:txBody>
      </p:sp>
    </p:spTree>
    <p:extLst>
      <p:ext uri="{BB962C8B-B14F-4D97-AF65-F5344CB8AC3E}">
        <p14:creationId xmlns:p14="http://schemas.microsoft.com/office/powerpoint/2010/main" val="295928910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Romans 9:33  As it is written, Behold, I lay in Sion a </a:t>
            </a:r>
            <a:r>
              <a:rPr lang="en-US" dirty="0" err="1"/>
              <a:t>stumblingstone</a:t>
            </a:r>
            <a:r>
              <a:rPr lang="en-US" dirty="0"/>
              <a:t> and rock of offence: and </a:t>
            </a:r>
            <a:r>
              <a:rPr lang="en-US" u="sng" dirty="0"/>
              <a:t>whosoever believeth on him shall not be ashamed</a:t>
            </a:r>
            <a:r>
              <a:rPr lang="en-US" dirty="0"/>
              <a:t>.</a:t>
            </a:r>
          </a:p>
          <a:p>
            <a:pPr lvl="1"/>
            <a:r>
              <a:rPr lang="en-US" dirty="0"/>
              <a:t>No Christian shall be ashamed before Him at His coming.</a:t>
            </a:r>
          </a:p>
          <a:p>
            <a:pPr lvl="1"/>
            <a:r>
              <a:rPr lang="en-US" dirty="0"/>
              <a:t>Though I </a:t>
            </a:r>
            <a:r>
              <a:rPr lang="en-US" dirty="0" smtClean="0"/>
              <a:t>maintain </a:t>
            </a:r>
            <a:r>
              <a:rPr lang="en-US" dirty="0"/>
              <a:t>that you can be a saved Christian and still be ashamed before Him.</a:t>
            </a:r>
          </a:p>
          <a:p>
            <a:pPr lvl="1"/>
            <a:r>
              <a:rPr lang="en-US" dirty="0" smtClean="0"/>
              <a:t>When </a:t>
            </a:r>
            <a:r>
              <a:rPr lang="en-US" dirty="0"/>
              <a:t>and why do you feel shame?</a:t>
            </a:r>
          </a:p>
          <a:p>
            <a:pPr lvl="2"/>
            <a:r>
              <a:rPr lang="en-US" dirty="0"/>
              <a:t>The unsaved and the saved.</a:t>
            </a:r>
          </a:p>
          <a:p>
            <a:pPr lvl="1"/>
            <a:r>
              <a:rPr lang="en-US" dirty="0"/>
              <a:t>Here may be the key: ashamed at His coming, or ashamed at your judgment?</a:t>
            </a:r>
          </a:p>
          <a:p>
            <a:pPr lvl="1"/>
            <a:r>
              <a:rPr lang="en-US" dirty="0"/>
              <a:t>When you are blamed, when you are accused, when you are reproved or rebuked, what is it you feel?</a:t>
            </a:r>
          </a:p>
          <a:p>
            <a:pPr lvl="1"/>
            <a:r>
              <a:rPr lang="en-US" dirty="0"/>
              <a:t>Shame is not the end of the world for an individual.</a:t>
            </a:r>
          </a:p>
          <a:p>
            <a:pPr lvl="1"/>
            <a:r>
              <a:rPr lang="en-US" dirty="0"/>
              <a:t>Let’s talk about shame and the Christian.</a:t>
            </a:r>
            <a:endParaRPr lang="en-US" dirty="0">
              <a:effectLst/>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42</a:t>
            </a:fld>
            <a:endParaRPr lang="en-US"/>
          </a:p>
        </p:txBody>
      </p:sp>
    </p:spTree>
    <p:extLst>
      <p:ext uri="{BB962C8B-B14F-4D97-AF65-F5344CB8AC3E}">
        <p14:creationId xmlns:p14="http://schemas.microsoft.com/office/powerpoint/2010/main" val="203924005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Genesis 2:25  And they were both </a:t>
            </a:r>
            <a:r>
              <a:rPr lang="en-US" u="sng" dirty="0"/>
              <a:t>naked</a:t>
            </a:r>
            <a:r>
              <a:rPr lang="en-US" dirty="0"/>
              <a:t>, the man and his wife, and were not </a:t>
            </a:r>
            <a:r>
              <a:rPr lang="en-US" u="sng" dirty="0"/>
              <a:t>ashamed</a:t>
            </a:r>
            <a:r>
              <a:rPr lang="en-US" dirty="0"/>
              <a:t>.</a:t>
            </a:r>
          </a:p>
          <a:p>
            <a:r>
              <a:rPr lang="en-US" dirty="0"/>
              <a:t>Jeremiah 2:26  As </a:t>
            </a:r>
            <a:r>
              <a:rPr lang="en-US" u="sng" dirty="0"/>
              <a:t>the thief is ashamed when he is found</a:t>
            </a:r>
            <a:r>
              <a:rPr lang="en-US" dirty="0"/>
              <a:t>, so is the house of Israel ashamed; they, their kings, their princes, and their priests, and their prophets,</a:t>
            </a:r>
          </a:p>
          <a:p>
            <a:pPr lvl="1"/>
            <a:r>
              <a:rPr lang="en-US" dirty="0"/>
              <a:t>When you are found naked, </a:t>
            </a:r>
            <a:r>
              <a:rPr lang="en-US" dirty="0" smtClean="0"/>
              <a:t>found doing wrong, you </a:t>
            </a:r>
            <a:r>
              <a:rPr lang="en-US" dirty="0"/>
              <a:t>are ashamed</a:t>
            </a:r>
            <a:r>
              <a:rPr lang="en-US" dirty="0" smtClean="0"/>
              <a:t>. </a:t>
            </a:r>
          </a:p>
          <a:p>
            <a:pPr lvl="1"/>
            <a:r>
              <a:rPr lang="en-US" dirty="0" smtClean="0"/>
              <a:t>Why? Because you are being judged!</a:t>
            </a:r>
          </a:p>
          <a:p>
            <a:pPr lvl="1"/>
            <a:r>
              <a:rPr lang="en-US" dirty="0" smtClean="0"/>
              <a:t>Also</a:t>
            </a:r>
            <a:r>
              <a:rPr lang="en-US" dirty="0"/>
              <a:t>, if </a:t>
            </a:r>
            <a:r>
              <a:rPr lang="en-US" dirty="0" smtClean="0"/>
              <a:t>you </a:t>
            </a:r>
            <a:r>
              <a:rPr lang="en-US" dirty="0"/>
              <a:t>are </a:t>
            </a:r>
            <a:r>
              <a:rPr lang="en-US" dirty="0" smtClean="0"/>
              <a:t>blameable</a:t>
            </a:r>
            <a:r>
              <a:rPr lang="en-US" dirty="0"/>
              <a:t>, </a:t>
            </a:r>
            <a:r>
              <a:rPr lang="en-US" dirty="0" smtClean="0"/>
              <a:t>reproveable, </a:t>
            </a:r>
            <a:r>
              <a:rPr lang="en-US" dirty="0"/>
              <a:t>you will be ashamed. </a:t>
            </a:r>
            <a:endParaRPr lang="en-US" dirty="0" smtClean="0"/>
          </a:p>
          <a:p>
            <a:pPr lvl="1"/>
            <a:r>
              <a:rPr lang="en-US" dirty="0" smtClean="0"/>
              <a:t>But </a:t>
            </a:r>
            <a:r>
              <a:rPr lang="en-US" dirty="0"/>
              <a:t>that doesn’t mean you’ll lose your salvation.</a:t>
            </a:r>
          </a:p>
        </p:txBody>
      </p:sp>
      <p:sp>
        <p:nvSpPr>
          <p:cNvPr id="3" name="Slide Number Placeholder 2"/>
          <p:cNvSpPr>
            <a:spLocks noGrp="1"/>
          </p:cNvSpPr>
          <p:nvPr>
            <p:ph type="sldNum" sz="quarter" idx="12"/>
          </p:nvPr>
        </p:nvSpPr>
        <p:spPr/>
        <p:txBody>
          <a:bodyPr/>
          <a:lstStyle/>
          <a:p>
            <a:fld id="{172C059E-16DE-4C0D-A377-2C3D2DE09514}" type="slidenum">
              <a:rPr lang="en-US" smtClean="0"/>
              <a:t>43</a:t>
            </a:fld>
            <a:endParaRPr lang="en-US"/>
          </a:p>
        </p:txBody>
      </p:sp>
    </p:spTree>
    <p:extLst>
      <p:ext uri="{BB962C8B-B14F-4D97-AF65-F5344CB8AC3E}">
        <p14:creationId xmlns:p14="http://schemas.microsoft.com/office/powerpoint/2010/main" val="330258399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Timothy 2:15  </a:t>
            </a:r>
            <a:r>
              <a:rPr lang="en-US" u="sng" dirty="0"/>
              <a:t>Study</a:t>
            </a:r>
            <a:r>
              <a:rPr lang="en-US" dirty="0"/>
              <a:t> to shew thyself approved unto God, </a:t>
            </a:r>
            <a:r>
              <a:rPr lang="en-US" u="sng" dirty="0"/>
              <a:t>a workman</a:t>
            </a:r>
            <a:r>
              <a:rPr lang="en-US" dirty="0"/>
              <a:t> that needeth not to be </a:t>
            </a:r>
            <a:r>
              <a:rPr lang="en-US" u="sng" dirty="0"/>
              <a:t>ashamed</a:t>
            </a:r>
            <a:r>
              <a:rPr lang="en-US" dirty="0"/>
              <a:t>, rightly dividing the word of truth.</a:t>
            </a:r>
          </a:p>
          <a:p>
            <a:pPr lvl="1"/>
            <a:r>
              <a:rPr lang="en-US" dirty="0"/>
              <a:t>Aren’t you ashamed when your boss catches you not working?</a:t>
            </a:r>
          </a:p>
          <a:p>
            <a:pPr lvl="1"/>
            <a:r>
              <a:rPr lang="en-US" dirty="0"/>
              <a:t>What is your job as God’s workman</a:t>
            </a:r>
            <a:r>
              <a:rPr lang="en-US" dirty="0" smtClean="0"/>
              <a:t>? SLOW</a:t>
            </a:r>
          </a:p>
          <a:p>
            <a:pPr lvl="2"/>
            <a:r>
              <a:rPr lang="en-US" dirty="0" smtClean="0"/>
              <a:t>Study</a:t>
            </a:r>
          </a:p>
          <a:p>
            <a:pPr lvl="2"/>
            <a:r>
              <a:rPr lang="en-US" dirty="0" err="1" smtClean="0"/>
              <a:t>LOve</a:t>
            </a:r>
            <a:endParaRPr lang="en-US" dirty="0" smtClean="0"/>
          </a:p>
          <a:p>
            <a:pPr lvl="2"/>
            <a:r>
              <a:rPr lang="en-US" dirty="0" smtClean="0"/>
              <a:t>Warn</a:t>
            </a:r>
            <a:endParaRPr lang="en-US" dirty="0"/>
          </a:p>
          <a:p>
            <a:r>
              <a:rPr lang="en-US" dirty="0"/>
              <a:t>2 Timothy 2:17  And their word will eat as doth a canker: of whom is </a:t>
            </a:r>
            <a:r>
              <a:rPr lang="en-US" dirty="0" err="1"/>
              <a:t>Hymenaeus</a:t>
            </a:r>
            <a:r>
              <a:rPr lang="en-US" dirty="0"/>
              <a:t> and </a:t>
            </a:r>
            <a:r>
              <a:rPr lang="en-US" dirty="0" err="1"/>
              <a:t>Philetus</a:t>
            </a:r>
            <a:r>
              <a:rPr lang="en-US" dirty="0"/>
              <a:t>;</a:t>
            </a:r>
          </a:p>
          <a:p>
            <a:r>
              <a:rPr lang="en-US" dirty="0"/>
              <a:t>2 Timothy 2:18  Who concerning the truth </a:t>
            </a:r>
            <a:r>
              <a:rPr lang="en-US" u="sng" dirty="0"/>
              <a:t>have erred</a:t>
            </a:r>
            <a:r>
              <a:rPr lang="en-US" dirty="0"/>
              <a:t>, saying that the resurrection is past already; and </a:t>
            </a:r>
            <a:r>
              <a:rPr lang="en-US" u="sng" dirty="0"/>
              <a:t>overthrow the faith of some</a:t>
            </a:r>
            <a:r>
              <a:rPr lang="en-US" dirty="0"/>
              <a:t>.</a:t>
            </a:r>
          </a:p>
          <a:p>
            <a:pPr lvl="1"/>
            <a:r>
              <a:rPr lang="en-US" dirty="0"/>
              <a:t>Many pastors and teachers, who teach false doctrines that lead others away from Christ or cause them to fall from their </a:t>
            </a:r>
            <a:r>
              <a:rPr lang="en-US" dirty="0" err="1"/>
              <a:t>stedfastness</a:t>
            </a:r>
            <a:r>
              <a:rPr lang="en-US" dirty="0"/>
              <a:t>. </a:t>
            </a:r>
            <a:endParaRPr lang="en-US" dirty="0" smtClean="0"/>
          </a:p>
          <a:p>
            <a:pPr lvl="1"/>
            <a:r>
              <a:rPr lang="en-US" dirty="0" smtClean="0"/>
              <a:t>These </a:t>
            </a:r>
            <a:r>
              <a:rPr lang="en-US" dirty="0"/>
              <a:t>will all be ashamed that they did not study and rightly divide.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44</a:t>
            </a:fld>
            <a:endParaRPr lang="en-US"/>
          </a:p>
        </p:txBody>
      </p:sp>
    </p:spTree>
    <p:extLst>
      <p:ext uri="{BB962C8B-B14F-4D97-AF65-F5344CB8AC3E}">
        <p14:creationId xmlns:p14="http://schemas.microsoft.com/office/powerpoint/2010/main" val="296990376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Romans 5:3  And not only so, but we glory in tribulations also: knowing that tribulation worketh patience;</a:t>
            </a:r>
          </a:p>
          <a:p>
            <a:r>
              <a:rPr lang="en-US" dirty="0"/>
              <a:t>Romans 5:4  And patience, experience; and experience, hope:</a:t>
            </a:r>
          </a:p>
          <a:p>
            <a:r>
              <a:rPr lang="en-US" dirty="0"/>
              <a:t>Romans 5:5  And </a:t>
            </a:r>
            <a:r>
              <a:rPr lang="en-US" u="sng" dirty="0"/>
              <a:t>hope</a:t>
            </a:r>
            <a:r>
              <a:rPr lang="en-US" dirty="0"/>
              <a:t> </a:t>
            </a:r>
            <a:r>
              <a:rPr lang="en-US" u="sng" dirty="0"/>
              <a:t>maketh not ashamed</a:t>
            </a:r>
            <a:r>
              <a:rPr lang="en-US" dirty="0"/>
              <a:t>; because the love of God is shed abroad in our hearts by the Holy Ghost which is given unto us.</a:t>
            </a:r>
          </a:p>
          <a:p>
            <a:pPr lvl="1"/>
            <a:r>
              <a:rPr lang="en-US" dirty="0"/>
              <a:t>The growth of a Christian brings the absence of shame. Lack of shame is something we have to work for.</a:t>
            </a:r>
          </a:p>
          <a:p>
            <a:pPr lvl="1"/>
            <a:r>
              <a:rPr lang="en-US" dirty="0"/>
              <a:t>Lack of shame before him </a:t>
            </a:r>
            <a:r>
              <a:rPr lang="en-US" dirty="0" smtClean="0"/>
              <a:t>at his coming is a given for the Christian.</a:t>
            </a:r>
          </a:p>
          <a:p>
            <a:pPr lvl="1"/>
            <a:r>
              <a:rPr lang="en-US" dirty="0" smtClean="0"/>
              <a:t>Lack of shame before him at </a:t>
            </a:r>
            <a:r>
              <a:rPr lang="en-US" dirty="0"/>
              <a:t>your judgment is through your work, the large part of which is study, growth in the knowledge of God.</a:t>
            </a:r>
          </a:p>
          <a:p>
            <a:pPr lvl="1"/>
            <a:r>
              <a:rPr lang="en-US" dirty="0" smtClean="0"/>
              <a:t>Hope</a:t>
            </a:r>
            <a:r>
              <a:rPr lang="en-US" dirty="0"/>
              <a:t>: A desire of some good, accompanied with at least a slight expectation of obtaining it, or a belief that it is obtainable. Hope differs from wish and desire in this, that it implies some expectation of obtaining the good desired, or the possibility of possessing it.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45</a:t>
            </a:fld>
            <a:endParaRPr lang="en-US"/>
          </a:p>
        </p:txBody>
      </p:sp>
    </p:spTree>
    <p:extLst>
      <p:ext uri="{BB962C8B-B14F-4D97-AF65-F5344CB8AC3E}">
        <p14:creationId xmlns:p14="http://schemas.microsoft.com/office/powerpoint/2010/main" val="153674347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Romans 8:25  But if we hope for that we see not, then do we with patience wait for it.</a:t>
            </a:r>
          </a:p>
          <a:p>
            <a:pPr lvl="1"/>
            <a:r>
              <a:rPr lang="en-US" dirty="0"/>
              <a:t>There are two ways I look at this:</a:t>
            </a:r>
          </a:p>
          <a:p>
            <a:pPr lvl="2"/>
            <a:r>
              <a:rPr lang="en-US" dirty="0"/>
              <a:t>Do you “expect” to go to Heaven? Do you KNOW beyond reasonable doubt? No? Then you need experience, patience, and tribulations.</a:t>
            </a:r>
          </a:p>
          <a:p>
            <a:pPr lvl="2"/>
            <a:r>
              <a:rPr lang="en-US" dirty="0"/>
              <a:t>Do you </a:t>
            </a:r>
            <a:r>
              <a:rPr lang="en-US" dirty="0" smtClean="0"/>
              <a:t>“desire” that Jesus </a:t>
            </a:r>
            <a:r>
              <a:rPr lang="en-US" dirty="0"/>
              <a:t>comes back, or that you die and go home, as soon as possible?</a:t>
            </a:r>
          </a:p>
          <a:p>
            <a:pPr lvl="1"/>
            <a:r>
              <a:rPr lang="en-US" dirty="0"/>
              <a:t>“Everybody want to go to heaven, but nobody want to go now.”</a:t>
            </a:r>
          </a:p>
          <a:p>
            <a:pPr lvl="1"/>
            <a:r>
              <a:rPr lang="en-US" dirty="0"/>
              <a:t>Christians are </a:t>
            </a:r>
            <a:r>
              <a:rPr lang="en-US" dirty="0" err="1"/>
              <a:t>savouring</a:t>
            </a:r>
            <a:r>
              <a:rPr lang="en-US" dirty="0"/>
              <a:t> the things of this world. That is not having the hope that maketh not ashamed.</a:t>
            </a:r>
          </a:p>
          <a:p>
            <a:pPr lvl="1"/>
            <a:r>
              <a:rPr lang="en-US" dirty="0"/>
              <a:t>You need to make yourself fully expectant and desirous to go to Heaven, and you need to not be ashamed when you are judged.</a:t>
            </a:r>
          </a:p>
        </p:txBody>
      </p:sp>
      <p:sp>
        <p:nvSpPr>
          <p:cNvPr id="3" name="Slide Number Placeholder 2"/>
          <p:cNvSpPr>
            <a:spLocks noGrp="1"/>
          </p:cNvSpPr>
          <p:nvPr>
            <p:ph type="sldNum" sz="quarter" idx="12"/>
          </p:nvPr>
        </p:nvSpPr>
        <p:spPr/>
        <p:txBody>
          <a:bodyPr/>
          <a:lstStyle/>
          <a:p>
            <a:fld id="{172C059E-16DE-4C0D-A377-2C3D2DE09514}" type="slidenum">
              <a:rPr lang="en-US" smtClean="0"/>
              <a:t>46</a:t>
            </a:fld>
            <a:endParaRPr lang="en-US"/>
          </a:p>
        </p:txBody>
      </p:sp>
    </p:spTree>
    <p:extLst>
      <p:ext uri="{BB962C8B-B14F-4D97-AF65-F5344CB8AC3E}">
        <p14:creationId xmlns:p14="http://schemas.microsoft.com/office/powerpoint/2010/main" val="3328277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Jeremiah 31:18  I have surely heard Ephraim bemoaning himself thus; Thou hast chastised me, and I was chastised, as a bullock unaccustomed to the yoke: turn thou me, and I shall be turned; for thou art the LORD my God.</a:t>
            </a:r>
          </a:p>
          <a:p>
            <a:r>
              <a:rPr lang="en-US" dirty="0"/>
              <a:t>Jeremiah 31:19  Surely after that I was turned, I repented; and after that </a:t>
            </a:r>
            <a:r>
              <a:rPr lang="en-US" u="sng" dirty="0"/>
              <a:t>I was instructed</a:t>
            </a:r>
            <a:r>
              <a:rPr lang="en-US" dirty="0"/>
              <a:t>, I smote upon my thigh: </a:t>
            </a:r>
            <a:r>
              <a:rPr lang="en-US" u="sng" dirty="0"/>
              <a:t>I was ashamed</a:t>
            </a:r>
            <a:r>
              <a:rPr lang="en-US" dirty="0"/>
              <a:t>, yea, even confounded, because I did bear the reproach of my youth</a:t>
            </a:r>
            <a:r>
              <a:rPr lang="en-US" dirty="0" smtClean="0"/>
              <a:t>.</a:t>
            </a:r>
          </a:p>
          <a:p>
            <a:pPr lvl="1"/>
            <a:r>
              <a:rPr lang="en-US" dirty="0" smtClean="0"/>
              <a:t>How does God deal with his children when they are worthy of shame and reproof?</a:t>
            </a:r>
            <a:endParaRPr lang="en-US" dirty="0"/>
          </a:p>
          <a:p>
            <a:r>
              <a:rPr lang="en-US" dirty="0"/>
              <a:t>Jeremiah 31:20  Is Ephraim </a:t>
            </a:r>
            <a:r>
              <a:rPr lang="en-US" u="sng" dirty="0"/>
              <a:t>my dear son</a:t>
            </a:r>
            <a:r>
              <a:rPr lang="en-US" dirty="0"/>
              <a:t>? is he </a:t>
            </a:r>
            <a:r>
              <a:rPr lang="en-US" u="sng" dirty="0"/>
              <a:t>a pleasant child</a:t>
            </a:r>
            <a:r>
              <a:rPr lang="en-US" dirty="0"/>
              <a:t>? for </a:t>
            </a:r>
            <a:r>
              <a:rPr lang="en-US" u="sng" dirty="0"/>
              <a:t>since I spake against him, I do earnestly remember him still</a:t>
            </a:r>
            <a:r>
              <a:rPr lang="en-US" dirty="0"/>
              <a:t>: therefore my bowels are troubled for him; </a:t>
            </a:r>
            <a:r>
              <a:rPr lang="en-US" u="sng" dirty="0"/>
              <a:t>I will surely have mercy upon him</a:t>
            </a:r>
            <a:r>
              <a:rPr lang="en-US" dirty="0"/>
              <a:t>, saith the LORD.</a:t>
            </a:r>
          </a:p>
          <a:p>
            <a:pPr lvl="1"/>
            <a:r>
              <a:rPr lang="en-US" dirty="0"/>
              <a:t>Your child may be ashamed when you chastise him, instruct him, but that doesn’t mean he </a:t>
            </a:r>
            <a:r>
              <a:rPr lang="en-US" dirty="0" smtClean="0"/>
              <a:t>isn’t </a:t>
            </a:r>
            <a:r>
              <a:rPr lang="en-US" dirty="0"/>
              <a:t>your child, that you won’t accept him into your home.</a:t>
            </a:r>
          </a:p>
          <a:p>
            <a:pPr lvl="1"/>
            <a:r>
              <a:rPr lang="en-US" dirty="0"/>
              <a:t>This is how God deals with one of his children.</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47</a:t>
            </a:fld>
            <a:endParaRPr lang="en-US"/>
          </a:p>
        </p:txBody>
      </p:sp>
    </p:spTree>
    <p:extLst>
      <p:ext uri="{BB962C8B-B14F-4D97-AF65-F5344CB8AC3E}">
        <p14:creationId xmlns:p14="http://schemas.microsoft.com/office/powerpoint/2010/main" val="250113228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Mark 8:38  Whosoever therefore shall be ashamed of me and of my words in this adulterous and sinful generation; of him also shall the Son of man be ashamed, </a:t>
            </a:r>
            <a:r>
              <a:rPr lang="en-US" u="sng" dirty="0"/>
              <a:t>when he cometh</a:t>
            </a:r>
            <a:r>
              <a:rPr lang="en-US" dirty="0"/>
              <a:t> in the glory of his Father with the holy angels.</a:t>
            </a:r>
          </a:p>
          <a:p>
            <a:pPr lvl="1"/>
            <a:r>
              <a:rPr lang="en-US" dirty="0" smtClean="0"/>
              <a:t>Here again, Christ </a:t>
            </a:r>
            <a:r>
              <a:rPr lang="en-US" dirty="0"/>
              <a:t>is specifically talking about belief. He will be ashamed of unbelievers.</a:t>
            </a:r>
          </a:p>
          <a:p>
            <a:pPr lvl="1"/>
            <a:r>
              <a:rPr lang="en-US" dirty="0"/>
              <a:t>The lost will be ashamed before him as His coming, but no Christian will be ashamed.</a:t>
            </a:r>
          </a:p>
          <a:p>
            <a:pPr lvl="1"/>
            <a:r>
              <a:rPr lang="en-US" dirty="0"/>
              <a:t>But you may/will be ashamed when he rebukes you, and blames you, at your judgment.</a:t>
            </a:r>
          </a:p>
          <a:p>
            <a:pPr lvl="1"/>
            <a:r>
              <a:rPr lang="en-US" dirty="0" smtClean="0"/>
              <a:t>Even </a:t>
            </a:r>
            <a:r>
              <a:rPr lang="en-US" dirty="0"/>
              <a:t>if he were ashamed with his children, he would blame them, reprove them, and have </a:t>
            </a:r>
            <a:r>
              <a:rPr lang="en-US" dirty="0" smtClean="0"/>
              <a:t>mercy </a:t>
            </a:r>
            <a:r>
              <a:rPr lang="en-US" dirty="0"/>
              <a:t>on them.</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48</a:t>
            </a:fld>
            <a:endParaRPr lang="en-US"/>
          </a:p>
        </p:txBody>
      </p:sp>
    </p:spTree>
    <p:extLst>
      <p:ext uri="{BB962C8B-B14F-4D97-AF65-F5344CB8AC3E}">
        <p14:creationId xmlns:p14="http://schemas.microsoft.com/office/powerpoint/2010/main" val="385461021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Do we need to be perfect?</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31822957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Matthew 5:48  Be ye therefore perfect, even as your Father which is in heaven is perfect.</a:t>
            </a:r>
          </a:p>
          <a:p>
            <a:pPr lvl="1"/>
            <a:r>
              <a:rPr lang="en-US" dirty="0"/>
              <a:t>Will we lose our salvation if we are not perfect? Do we have to keep asking for forgiveness to be made perfect again</a:t>
            </a:r>
            <a:r>
              <a:rPr lang="en-US" dirty="0" smtClean="0"/>
              <a:t>?</a:t>
            </a:r>
          </a:p>
        </p:txBody>
      </p:sp>
      <p:sp>
        <p:nvSpPr>
          <p:cNvPr id="3" name="Slide Number Placeholder 2"/>
          <p:cNvSpPr>
            <a:spLocks noGrp="1"/>
          </p:cNvSpPr>
          <p:nvPr>
            <p:ph type="sldNum" sz="quarter" idx="12"/>
          </p:nvPr>
        </p:nvSpPr>
        <p:spPr/>
        <p:txBody>
          <a:bodyPr/>
          <a:lstStyle/>
          <a:p>
            <a:fld id="{172C059E-16DE-4C0D-A377-2C3D2DE09514}" type="slidenum">
              <a:rPr lang="en-US" smtClean="0"/>
              <a:t>50</a:t>
            </a:fld>
            <a:endParaRPr lang="en-US"/>
          </a:p>
        </p:txBody>
      </p:sp>
    </p:spTree>
    <p:extLst>
      <p:ext uri="{BB962C8B-B14F-4D97-AF65-F5344CB8AC3E}">
        <p14:creationId xmlns:p14="http://schemas.microsoft.com/office/powerpoint/2010/main" val="379414727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Colossians 1:28  Whom we preach, warning every man, and teaching every man in all wisdom; that we may </a:t>
            </a:r>
            <a:r>
              <a:rPr lang="en-US" u="sng" dirty="0"/>
              <a:t>present every man perfect</a:t>
            </a:r>
            <a:r>
              <a:rPr lang="en-US" dirty="0"/>
              <a:t> in Christ </a:t>
            </a:r>
            <a:r>
              <a:rPr lang="en-US" dirty="0" smtClean="0"/>
              <a:t>Jesus:  29  </a:t>
            </a:r>
            <a:r>
              <a:rPr lang="en-US" dirty="0"/>
              <a:t>Whereunto I also labour, striving according to his working, which worketh in me mightily.</a:t>
            </a:r>
          </a:p>
          <a:p>
            <a:pPr lvl="1"/>
            <a:r>
              <a:rPr lang="en-US" dirty="0" smtClean="0"/>
              <a:t>How did Paul strive to present men perfect?</a:t>
            </a:r>
          </a:p>
          <a:p>
            <a:pPr lvl="2"/>
            <a:r>
              <a:rPr lang="en-US" dirty="0" smtClean="0"/>
              <a:t>The apostles won souls, but they also strengthened and taught the churches.</a:t>
            </a:r>
          </a:p>
          <a:p>
            <a:pPr lvl="1"/>
            <a:r>
              <a:rPr lang="en-US" dirty="0" smtClean="0"/>
              <a:t>That is </a:t>
            </a:r>
            <a:r>
              <a:rPr lang="en-US" dirty="0"/>
              <a:t>much of Paul’s letters to the </a:t>
            </a:r>
            <a:r>
              <a:rPr lang="en-US" dirty="0" smtClean="0"/>
              <a:t>churches: Reproving of sin and teaching the church to love and grow together.</a:t>
            </a:r>
            <a:endParaRPr lang="en-US" dirty="0"/>
          </a:p>
          <a:p>
            <a:pPr lvl="1"/>
            <a:r>
              <a:rPr lang="en-US" dirty="0"/>
              <a:t>The purpose is to make us perfect. But what is perfect?</a:t>
            </a:r>
          </a:p>
          <a:p>
            <a:pPr lvl="2"/>
            <a:r>
              <a:rPr lang="en-US" dirty="0"/>
              <a:t>Does it only mean to be without sin? </a:t>
            </a:r>
          </a:p>
          <a:p>
            <a:pPr lvl="2"/>
            <a:r>
              <a:rPr lang="en-US" dirty="0"/>
              <a:t>What if you were to sit on your hands and never do a thing but breathe, eat, sleep, and poop.</a:t>
            </a:r>
          </a:p>
          <a:p>
            <a:pPr lvl="2"/>
            <a:r>
              <a:rPr lang="en-US" dirty="0"/>
              <a:t>Are you perfect? No.</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51</a:t>
            </a:fld>
            <a:endParaRPr lang="en-US"/>
          </a:p>
        </p:txBody>
      </p:sp>
    </p:spTree>
    <p:extLst>
      <p:ext uri="{BB962C8B-B14F-4D97-AF65-F5344CB8AC3E}">
        <p14:creationId xmlns:p14="http://schemas.microsoft.com/office/powerpoint/2010/main" val="354296549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Colossians 4:12  </a:t>
            </a:r>
            <a:r>
              <a:rPr lang="en-US" dirty="0" err="1"/>
              <a:t>Epaphras</a:t>
            </a:r>
            <a:r>
              <a:rPr lang="en-US" dirty="0"/>
              <a:t>, who is one of you, a servant of Christ, </a:t>
            </a:r>
            <a:r>
              <a:rPr lang="en-US" dirty="0" err="1"/>
              <a:t>saluteth</a:t>
            </a:r>
            <a:r>
              <a:rPr lang="en-US" dirty="0"/>
              <a:t> you, always </a:t>
            </a:r>
            <a:r>
              <a:rPr lang="en-US" dirty="0" err="1"/>
              <a:t>labouring</a:t>
            </a:r>
            <a:r>
              <a:rPr lang="en-US" dirty="0"/>
              <a:t> fervently for you in prayers, that ye may stand </a:t>
            </a:r>
            <a:r>
              <a:rPr lang="en-US" u="sng" dirty="0"/>
              <a:t>perfect and complete</a:t>
            </a:r>
            <a:r>
              <a:rPr lang="en-US" dirty="0"/>
              <a:t> </a:t>
            </a:r>
            <a:r>
              <a:rPr lang="en-US" u="sng" dirty="0"/>
              <a:t>in all the will of God</a:t>
            </a:r>
            <a:r>
              <a:rPr lang="en-US" dirty="0"/>
              <a:t>.</a:t>
            </a:r>
          </a:p>
          <a:p>
            <a:pPr lvl="1"/>
            <a:r>
              <a:rPr lang="en-US" dirty="0"/>
              <a:t>In Mat 5:48 it may be, but perfect does not always mean sinless.</a:t>
            </a:r>
          </a:p>
          <a:p>
            <a:pPr lvl="1"/>
            <a:r>
              <a:rPr lang="en-US" dirty="0" smtClean="0"/>
              <a:t>Perfect </a:t>
            </a:r>
            <a:r>
              <a:rPr lang="en-US" dirty="0"/>
              <a:t>in the Bible is not just, or only, sinless. It often means “complete”.</a:t>
            </a:r>
          </a:p>
          <a:p>
            <a:pPr lvl="1"/>
            <a:r>
              <a:rPr lang="en-US" dirty="0"/>
              <a:t>A baby Christian is not complete in the will of God.</a:t>
            </a:r>
          </a:p>
          <a:p>
            <a:pPr lvl="1"/>
            <a:r>
              <a:rPr lang="en-US" dirty="0" smtClean="0"/>
              <a:t>If </a:t>
            </a:r>
            <a:r>
              <a:rPr lang="en-US" dirty="0"/>
              <a:t>we are reproveable, that means we are not being the complete Christian (perfect man) that God wants us to be.</a:t>
            </a:r>
          </a:p>
          <a:p>
            <a:r>
              <a:rPr lang="en-US" dirty="0" smtClean="0"/>
              <a:t>Colossians </a:t>
            </a:r>
            <a:r>
              <a:rPr lang="en-US" dirty="0"/>
              <a:t>2:10  And ye are complete in him, which is the head of all principality and power:</a:t>
            </a:r>
          </a:p>
          <a:p>
            <a:pPr lvl="1"/>
            <a:r>
              <a:rPr lang="en-US" dirty="0" smtClean="0"/>
              <a:t>Complete in Christ, but not complete in the will of God.</a:t>
            </a:r>
          </a:p>
          <a:p>
            <a:pPr lvl="1"/>
            <a:r>
              <a:rPr lang="en-US" dirty="0" smtClean="0"/>
              <a:t>Not only Paul’s letters but all scripture is given that we might be complete in His will.</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52</a:t>
            </a:fld>
            <a:endParaRPr lang="en-US"/>
          </a:p>
        </p:txBody>
      </p:sp>
    </p:spTree>
    <p:extLst>
      <p:ext uri="{BB962C8B-B14F-4D97-AF65-F5344CB8AC3E}">
        <p14:creationId xmlns:p14="http://schemas.microsoft.com/office/powerpoint/2010/main" val="204221730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2 </a:t>
            </a:r>
            <a:r>
              <a:rPr lang="en-US" dirty="0"/>
              <a:t>Timothy 3:16  All scripture is given by inspiration of God, and is profitable for doctrine, </a:t>
            </a:r>
            <a:r>
              <a:rPr lang="en-US" u="sng" dirty="0"/>
              <a:t>for reproof, for correction, for instruction in righteousness</a:t>
            </a:r>
            <a:r>
              <a:rPr lang="en-US" dirty="0"/>
              <a:t>: 17  That the man of God </a:t>
            </a:r>
            <a:r>
              <a:rPr lang="en-US" u="sng" dirty="0"/>
              <a:t>may be perfect</a:t>
            </a:r>
            <a:r>
              <a:rPr lang="en-US" dirty="0"/>
              <a:t>, </a:t>
            </a:r>
            <a:r>
              <a:rPr lang="en-US" dirty="0" err="1"/>
              <a:t>throughly</a:t>
            </a:r>
            <a:r>
              <a:rPr lang="en-US" dirty="0"/>
              <a:t> furnished unto all good works.</a:t>
            </a:r>
          </a:p>
          <a:p>
            <a:pPr lvl="1"/>
            <a:r>
              <a:rPr lang="en-US" dirty="0"/>
              <a:t>When you are saved you are made perfect in Christ.</a:t>
            </a:r>
          </a:p>
          <a:p>
            <a:pPr lvl="1"/>
            <a:r>
              <a:rPr lang="en-US" dirty="0"/>
              <a:t>But His will is that you will grow in Him, learn of Him, and serve Him.</a:t>
            </a:r>
          </a:p>
          <a:p>
            <a:pPr lvl="1"/>
            <a:r>
              <a:rPr lang="en-US" dirty="0"/>
              <a:t>But if you are to be </a:t>
            </a:r>
            <a:r>
              <a:rPr lang="en-US" dirty="0" err="1"/>
              <a:t>throughly</a:t>
            </a:r>
            <a:r>
              <a:rPr lang="en-US" dirty="0"/>
              <a:t> (completely) perfect, you need reproof, correction, instruction in righteousness. </a:t>
            </a:r>
          </a:p>
          <a:p>
            <a:pPr lvl="1"/>
            <a:r>
              <a:rPr lang="en-US" dirty="0"/>
              <a:t>You need to grow, learn. You are not complete in His will when you’ve just gotten saved</a:t>
            </a:r>
            <a:r>
              <a:rPr lang="en-US" dirty="0" smtClean="0"/>
              <a:t>.</a:t>
            </a:r>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53</a:t>
            </a:fld>
            <a:endParaRPr lang="en-US"/>
          </a:p>
        </p:txBody>
      </p:sp>
    </p:spTree>
    <p:extLst>
      <p:ext uri="{BB962C8B-B14F-4D97-AF65-F5344CB8AC3E}">
        <p14:creationId xmlns:p14="http://schemas.microsoft.com/office/powerpoint/2010/main" val="105664337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James </a:t>
            </a:r>
            <a:r>
              <a:rPr lang="en-US" dirty="0" smtClean="0"/>
              <a:t>1:2-4  </a:t>
            </a:r>
            <a:r>
              <a:rPr lang="en-US" dirty="0"/>
              <a:t>My brethren, count it all joy when ye fall into divers </a:t>
            </a:r>
            <a:r>
              <a:rPr lang="en-US" dirty="0" smtClean="0"/>
              <a:t>temptations;  3  </a:t>
            </a:r>
            <a:r>
              <a:rPr lang="en-US" dirty="0"/>
              <a:t>Knowing this, that the trying of your faith worketh </a:t>
            </a:r>
            <a:r>
              <a:rPr lang="en-US" dirty="0" smtClean="0"/>
              <a:t>patience.  4  </a:t>
            </a:r>
            <a:r>
              <a:rPr lang="en-US" dirty="0"/>
              <a:t>But let patience have her perfect work, </a:t>
            </a:r>
            <a:r>
              <a:rPr lang="en-US" u="sng" dirty="0"/>
              <a:t>that ye may be perfect </a:t>
            </a:r>
            <a:r>
              <a:rPr lang="en-US" b="1" u="sng" dirty="0"/>
              <a:t>and entire</a:t>
            </a:r>
            <a:r>
              <a:rPr lang="en-US" dirty="0"/>
              <a:t>, </a:t>
            </a:r>
            <a:r>
              <a:rPr lang="en-US" u="sng" dirty="0"/>
              <a:t>wanting nothing</a:t>
            </a:r>
            <a:r>
              <a:rPr lang="en-US" dirty="0"/>
              <a:t>.</a:t>
            </a:r>
          </a:p>
          <a:p>
            <a:pPr lvl="1"/>
            <a:r>
              <a:rPr lang="en-US" dirty="0"/>
              <a:t>You go through trials, tribulations, sufferings for His sake, to be made complete. And blameless</a:t>
            </a:r>
            <a:r>
              <a:rPr lang="en-US" dirty="0" smtClean="0"/>
              <a:t>. And not ashamed.</a:t>
            </a:r>
            <a:endParaRPr lang="en-US" dirty="0"/>
          </a:p>
          <a:p>
            <a:pPr lvl="1"/>
            <a:r>
              <a:rPr lang="en-US" dirty="0"/>
              <a:t>To be </a:t>
            </a:r>
            <a:r>
              <a:rPr lang="en-US" dirty="0" smtClean="0"/>
              <a:t>entire</a:t>
            </a:r>
            <a:r>
              <a:rPr lang="en-US" dirty="0"/>
              <a:t>, you need to grow up into Him as a Christian</a:t>
            </a:r>
            <a:r>
              <a:rPr lang="en-US" dirty="0" smtClean="0"/>
              <a:t>.</a:t>
            </a:r>
          </a:p>
          <a:p>
            <a:pPr lvl="1"/>
            <a:r>
              <a:rPr lang="en-US" dirty="0" smtClean="0"/>
              <a:t>SLOW</a:t>
            </a:r>
          </a:p>
          <a:p>
            <a:r>
              <a:rPr lang="en-US" dirty="0"/>
              <a:t>1 Thessalonians 3:10  Night and day praying exceedingly that we might see your face, and might </a:t>
            </a:r>
            <a:r>
              <a:rPr lang="en-US" u="sng" dirty="0"/>
              <a:t>perfect that which is lacking in your faith</a:t>
            </a:r>
            <a:r>
              <a:rPr lang="en-US" dirty="0"/>
              <a:t>?</a:t>
            </a:r>
          </a:p>
          <a:p>
            <a:pPr lvl="1"/>
            <a:r>
              <a:rPr lang="en-US" dirty="0"/>
              <a:t>Complete, fill up, what is lacking.</a:t>
            </a:r>
          </a:p>
          <a:p>
            <a:pPr lvl="1"/>
            <a:r>
              <a:rPr lang="en-US" dirty="0"/>
              <a:t>Perfect can mean sinless, or perfect can mean complete.</a:t>
            </a:r>
          </a:p>
          <a:p>
            <a:pPr lvl="1"/>
            <a:r>
              <a:rPr lang="en-US" dirty="0"/>
              <a:t>You are not going to be made perfect by the flesh. </a:t>
            </a:r>
          </a:p>
          <a:p>
            <a:pPr lvl="1"/>
            <a:r>
              <a:rPr lang="en-US" dirty="0"/>
              <a:t>But you do need to grown in Him to have a complete and entire spiritual </a:t>
            </a:r>
            <a:r>
              <a:rPr lang="en-US" dirty="0" smtClean="0"/>
              <a:t>mind, to be complete and perfect in His will.</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54</a:t>
            </a:fld>
            <a:endParaRPr lang="en-US"/>
          </a:p>
        </p:txBody>
      </p:sp>
    </p:spTree>
    <p:extLst>
      <p:ext uri="{BB962C8B-B14F-4D97-AF65-F5344CB8AC3E}">
        <p14:creationId xmlns:p14="http://schemas.microsoft.com/office/powerpoint/2010/main" val="45661559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James 3:2  For in many things we offend all. If any man offend not in word, the same is </a:t>
            </a:r>
            <a:r>
              <a:rPr lang="en-US" u="sng" dirty="0"/>
              <a:t>a perfect man</a:t>
            </a:r>
            <a:r>
              <a:rPr lang="en-US" dirty="0"/>
              <a:t>, and able also to bridle the whole body.</a:t>
            </a:r>
          </a:p>
          <a:p>
            <a:pPr lvl="1"/>
            <a:r>
              <a:rPr lang="en-US" dirty="0"/>
              <a:t>If you can’t control your mouth, how can you keep you body under subjection?</a:t>
            </a:r>
          </a:p>
          <a:p>
            <a:r>
              <a:rPr lang="en-US" dirty="0"/>
              <a:t>Revelation 3:1-2  And unto the angel of the church in Sardis write; These things saith he that hath the seven Spirits of God, and the seven stars; I know </a:t>
            </a:r>
            <a:r>
              <a:rPr lang="en-US" u="sng" dirty="0"/>
              <a:t>thy works</a:t>
            </a:r>
            <a:r>
              <a:rPr lang="en-US" dirty="0"/>
              <a:t>, that thou hast a name that thou </a:t>
            </a:r>
            <a:r>
              <a:rPr lang="en-US" dirty="0" err="1"/>
              <a:t>livest</a:t>
            </a:r>
            <a:r>
              <a:rPr lang="en-US" dirty="0"/>
              <a:t>, and art dead.  2  Be watchful, and strengthen the things which remain, that are ready to die: for </a:t>
            </a:r>
            <a:r>
              <a:rPr lang="en-US" u="sng" dirty="0"/>
              <a:t>I have not found thy works perfect</a:t>
            </a:r>
            <a:r>
              <a:rPr lang="en-US" dirty="0"/>
              <a:t> before God.</a:t>
            </a:r>
          </a:p>
          <a:p>
            <a:pPr lvl="1"/>
            <a:r>
              <a:rPr lang="en-US" dirty="0"/>
              <a:t>Is your heart sinless? If you are saved, yes.</a:t>
            </a:r>
          </a:p>
          <a:p>
            <a:pPr lvl="1"/>
            <a:r>
              <a:rPr lang="en-US" dirty="0"/>
              <a:t>Are your works perfect? Are your words perfect? I doubt it.</a:t>
            </a:r>
          </a:p>
          <a:p>
            <a:r>
              <a:rPr lang="en-US" dirty="0" smtClean="0"/>
              <a:t>Galatians 3:3  Are ye so foolish? having begun in the Spirit, are ye now made perfect by the flesh?</a:t>
            </a:r>
          </a:p>
          <a:p>
            <a:pPr lvl="1"/>
            <a:r>
              <a:rPr lang="en-US" dirty="0" smtClean="0"/>
              <a:t>We’re not made perfect (i.e. sinless) but by the Spirit.</a:t>
            </a:r>
          </a:p>
          <a:p>
            <a:pPr lvl="1"/>
            <a:r>
              <a:rPr lang="en-US" dirty="0" smtClean="0"/>
              <a:t>Our works are not perfect unless they come from the heart.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55</a:t>
            </a:fld>
            <a:endParaRPr lang="en-US"/>
          </a:p>
        </p:txBody>
      </p:sp>
    </p:spTree>
    <p:extLst>
      <p:ext uri="{BB962C8B-B14F-4D97-AF65-F5344CB8AC3E}">
        <p14:creationId xmlns:p14="http://schemas.microsoft.com/office/powerpoint/2010/main" val="412977395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Keeping Your Salvation</a:t>
            </a:r>
            <a:endParaRPr lang="en-US" dirty="0"/>
          </a:p>
        </p:txBody>
      </p:sp>
      <p:sp>
        <p:nvSpPr>
          <p:cNvPr id="3" name="Subtitle 2"/>
          <p:cNvSpPr>
            <a:spLocks noGrp="1"/>
          </p:cNvSpPr>
          <p:nvPr>
            <p:ph type="subTitle" idx="1"/>
          </p:nvPr>
        </p:nvSpPr>
        <p:spPr/>
        <p:txBody>
          <a:bodyPr/>
          <a:lstStyle/>
          <a:p>
            <a:r>
              <a:rPr lang="en-US" dirty="0" smtClean="0"/>
              <a:t>Part 5</a:t>
            </a:r>
            <a:endParaRPr lang="en-US" dirty="0"/>
          </a:p>
        </p:txBody>
      </p:sp>
    </p:spTree>
    <p:extLst>
      <p:ext uri="{BB962C8B-B14F-4D97-AF65-F5344CB8AC3E}">
        <p14:creationId xmlns:p14="http://schemas.microsoft.com/office/powerpoint/2010/main" val="260431156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Acts 14:21-22  And when they had preached the gospel to that city, and had taught many, they returned again to </a:t>
            </a:r>
            <a:r>
              <a:rPr lang="en-US" dirty="0" err="1"/>
              <a:t>Lystra</a:t>
            </a:r>
            <a:r>
              <a:rPr lang="en-US" dirty="0"/>
              <a:t>, and to </a:t>
            </a:r>
            <a:r>
              <a:rPr lang="en-US" dirty="0" err="1"/>
              <a:t>Iconium</a:t>
            </a:r>
            <a:r>
              <a:rPr lang="en-US" dirty="0"/>
              <a:t>, and Antioch, 22  Confirming the souls of the disciples, and exhorting them to </a:t>
            </a:r>
            <a:r>
              <a:rPr lang="en-US" u="sng" dirty="0"/>
              <a:t>continue in the faith</a:t>
            </a:r>
            <a:r>
              <a:rPr lang="en-US" dirty="0"/>
              <a:t>, and that </a:t>
            </a:r>
            <a:r>
              <a:rPr lang="en-US" b="1" u="sng" dirty="0"/>
              <a:t>we</a:t>
            </a:r>
            <a:r>
              <a:rPr lang="en-US" u="sng" dirty="0"/>
              <a:t> must through much tribulation enter into the kingdom of God</a:t>
            </a:r>
            <a:r>
              <a:rPr lang="en-US" dirty="0"/>
              <a:t>.</a:t>
            </a:r>
          </a:p>
          <a:p>
            <a:pPr lvl="1"/>
            <a:r>
              <a:rPr lang="en-US" dirty="0" smtClean="0"/>
              <a:t>Do we have to suffer tribulations to enter into heaven?</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57</a:t>
            </a:fld>
            <a:endParaRPr lang="en-US"/>
          </a:p>
        </p:txBody>
      </p:sp>
    </p:spTree>
    <p:extLst>
      <p:ext uri="{BB962C8B-B14F-4D97-AF65-F5344CB8AC3E}">
        <p14:creationId xmlns:p14="http://schemas.microsoft.com/office/powerpoint/2010/main" val="293289128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What if we don’t suffer as a Christian?</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3787924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Luke 6:22-23  Blessed are ye, when men shall hate you, and when they shall separate you from their company, and shall reproach you, and cast out your name as evil, for the Son of man's sake. 23  Rejoice ye in that day, and leap for joy: for, behold, </a:t>
            </a:r>
            <a:r>
              <a:rPr lang="en-US" u="sng" dirty="0" smtClean="0"/>
              <a:t>your reward is great in heaven</a:t>
            </a:r>
            <a:r>
              <a:rPr lang="en-US" dirty="0" smtClean="0"/>
              <a:t>: for in the like manner did their fathers unto the prophets.</a:t>
            </a:r>
          </a:p>
          <a:p>
            <a:pPr lvl="1"/>
            <a:r>
              <a:rPr lang="en-US" dirty="0" smtClean="0"/>
              <a:t>Sufferings</a:t>
            </a:r>
            <a:r>
              <a:rPr lang="en-US" dirty="0"/>
              <a:t>, Persecutions, Afflictions, Tribulations, Distresses, Perils. </a:t>
            </a:r>
            <a:endParaRPr lang="en-US" dirty="0" smtClean="0"/>
          </a:p>
          <a:p>
            <a:pPr lvl="1"/>
            <a:r>
              <a:rPr lang="en-US" dirty="0" smtClean="0"/>
              <a:t>These earthly </a:t>
            </a:r>
            <a:r>
              <a:rPr lang="en-US" dirty="0"/>
              <a:t>curses earn us </a:t>
            </a:r>
            <a:r>
              <a:rPr lang="en-US" dirty="0" smtClean="0"/>
              <a:t>heavenly rewards/blessings.</a:t>
            </a:r>
            <a:endParaRPr lang="en-US" dirty="0"/>
          </a:p>
          <a:p>
            <a:pPr lvl="1"/>
            <a:r>
              <a:rPr lang="en-US" dirty="0" smtClean="0"/>
              <a:t>Now</a:t>
            </a:r>
            <a:r>
              <a:rPr lang="en-US" dirty="0"/>
              <a:t>, what about Acts 14:22 specifically?</a:t>
            </a:r>
          </a:p>
          <a:p>
            <a:pPr lvl="1"/>
            <a:r>
              <a:rPr lang="en-US" dirty="0"/>
              <a:t>“We”, not “they”. </a:t>
            </a:r>
            <a:r>
              <a:rPr lang="en-US" dirty="0" smtClean="0"/>
              <a:t>Either </a:t>
            </a:r>
            <a:r>
              <a:rPr lang="en-US" dirty="0"/>
              <a:t>that “we” is the disciples, or it is the </a:t>
            </a:r>
            <a:r>
              <a:rPr lang="en-US" dirty="0" smtClean="0"/>
              <a:t>apostles. </a:t>
            </a:r>
            <a:endParaRPr lang="en-US" dirty="0"/>
          </a:p>
          <a:p>
            <a:pPr lvl="1"/>
            <a:r>
              <a:rPr lang="en-US" dirty="0"/>
              <a:t>The Apostles must be the example!</a:t>
            </a:r>
          </a:p>
          <a:p>
            <a:pPr lvl="1"/>
            <a:r>
              <a:rPr lang="en-US" dirty="0"/>
              <a:t>Acts 14:22 means: the Apostles must suffer tribulations as the example.</a:t>
            </a:r>
          </a:p>
          <a:p>
            <a:r>
              <a:rPr lang="en-US" dirty="0"/>
              <a:t>Acts 14:21-22  And when they had preached the gospel to that city, and had taught many, they returned again to </a:t>
            </a:r>
            <a:r>
              <a:rPr lang="en-US" dirty="0" err="1"/>
              <a:t>Lystra</a:t>
            </a:r>
            <a:r>
              <a:rPr lang="en-US" dirty="0"/>
              <a:t>, and to </a:t>
            </a:r>
            <a:r>
              <a:rPr lang="en-US" dirty="0" err="1"/>
              <a:t>Iconium</a:t>
            </a:r>
            <a:r>
              <a:rPr lang="en-US" dirty="0"/>
              <a:t>, and Antioch, 22  Confirming the souls of the disciples, and exhorting them to </a:t>
            </a:r>
            <a:r>
              <a:rPr lang="en-US" u="sng" dirty="0"/>
              <a:t>continue in the faith</a:t>
            </a:r>
            <a:r>
              <a:rPr lang="en-US" dirty="0"/>
              <a:t>, and that </a:t>
            </a:r>
            <a:r>
              <a:rPr lang="en-US" b="1" u="sng" dirty="0"/>
              <a:t>we</a:t>
            </a:r>
            <a:r>
              <a:rPr lang="en-US" u="sng" dirty="0"/>
              <a:t> must through much tribulation enter into the kingdom of God</a:t>
            </a:r>
            <a:r>
              <a:rPr lang="en-US" dirty="0"/>
              <a:t>.</a:t>
            </a:r>
          </a:p>
          <a:p>
            <a:endParaRPr lang="en-US" b="1" dirty="0"/>
          </a:p>
        </p:txBody>
      </p:sp>
      <p:sp>
        <p:nvSpPr>
          <p:cNvPr id="3" name="Slide Number Placeholder 2"/>
          <p:cNvSpPr>
            <a:spLocks noGrp="1"/>
          </p:cNvSpPr>
          <p:nvPr>
            <p:ph type="sldNum" sz="quarter" idx="12"/>
          </p:nvPr>
        </p:nvSpPr>
        <p:spPr/>
        <p:txBody>
          <a:bodyPr/>
          <a:lstStyle/>
          <a:p>
            <a:fld id="{172C059E-16DE-4C0D-A377-2C3D2DE09514}" type="slidenum">
              <a:rPr lang="en-US" smtClean="0"/>
              <a:t>59</a:t>
            </a:fld>
            <a:endParaRPr lang="en-US"/>
          </a:p>
        </p:txBody>
      </p:sp>
    </p:spTree>
    <p:extLst>
      <p:ext uri="{BB962C8B-B14F-4D97-AF65-F5344CB8AC3E}">
        <p14:creationId xmlns:p14="http://schemas.microsoft.com/office/powerpoint/2010/main" val="89313772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Thessalonians 3:2-4  And sent Timotheus, our brother, and minister of God, and our </a:t>
            </a:r>
            <a:r>
              <a:rPr lang="en-US" dirty="0" err="1"/>
              <a:t>fellowlabourer</a:t>
            </a:r>
            <a:r>
              <a:rPr lang="en-US" dirty="0"/>
              <a:t> in the gospel of Christ, to establish you, and </a:t>
            </a:r>
            <a:r>
              <a:rPr lang="en-US" u="sng" dirty="0"/>
              <a:t>to comfort you concerning your faith</a:t>
            </a:r>
            <a:r>
              <a:rPr lang="en-US" dirty="0"/>
              <a:t>:  3  </a:t>
            </a:r>
            <a:r>
              <a:rPr lang="en-US" u="sng" dirty="0"/>
              <a:t>That no man should be moved by these afflictions</a:t>
            </a:r>
            <a:r>
              <a:rPr lang="en-US" dirty="0"/>
              <a:t>: for yourselves know that </a:t>
            </a:r>
            <a:r>
              <a:rPr lang="en-US" u="sng" dirty="0"/>
              <a:t>we are appointed thereunto</a:t>
            </a:r>
            <a:r>
              <a:rPr lang="en-US" dirty="0"/>
              <a:t>.  4  For verily, </a:t>
            </a:r>
            <a:r>
              <a:rPr lang="en-US" b="1" u="sng" dirty="0"/>
              <a:t>when we were with you, we told you before that we should suffer tribulation</a:t>
            </a:r>
            <a:r>
              <a:rPr lang="en-US" dirty="0"/>
              <a:t>; even as it came to pass, and ye know.</a:t>
            </a:r>
          </a:p>
          <a:p>
            <a:pPr lvl="1"/>
            <a:r>
              <a:rPr lang="en-US" dirty="0"/>
              <a:t>The Apostles warned the churches about their suffering.</a:t>
            </a:r>
          </a:p>
          <a:p>
            <a:pPr lvl="1"/>
            <a:r>
              <a:rPr lang="en-US" dirty="0"/>
              <a:t>This warning is not meant to make the church fear, but to comfort them. To establish them and their confidence (hope) of salvation.</a:t>
            </a:r>
          </a:p>
          <a:p>
            <a:pPr lvl="1"/>
            <a:r>
              <a:rPr lang="en-US" dirty="0"/>
              <a:t>It is given to us to suffer. It was appointed for the Apostles. They are the examples.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60</a:t>
            </a:fld>
            <a:endParaRPr lang="en-US"/>
          </a:p>
        </p:txBody>
      </p:sp>
    </p:spTree>
    <p:extLst>
      <p:ext uri="{BB962C8B-B14F-4D97-AF65-F5344CB8AC3E}">
        <p14:creationId xmlns:p14="http://schemas.microsoft.com/office/powerpoint/2010/main" val="207475318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Timothy 3:12  Yea, and </a:t>
            </a:r>
            <a:r>
              <a:rPr lang="en-US" u="sng" dirty="0"/>
              <a:t>all that will live godly in Christ</a:t>
            </a:r>
            <a:r>
              <a:rPr lang="en-US" dirty="0"/>
              <a:t> Jesus </a:t>
            </a:r>
            <a:r>
              <a:rPr lang="en-US" u="sng" dirty="0"/>
              <a:t>shall suffer persecution</a:t>
            </a:r>
            <a:r>
              <a:rPr lang="en-US" dirty="0"/>
              <a:t>.</a:t>
            </a:r>
          </a:p>
          <a:p>
            <a:pPr lvl="1"/>
            <a:r>
              <a:rPr lang="en-US" dirty="0"/>
              <a:t>I believe you could be “in Christ” and not live godly, agree?</a:t>
            </a:r>
          </a:p>
          <a:p>
            <a:pPr lvl="1"/>
            <a:r>
              <a:rPr lang="en-US" dirty="0"/>
              <a:t>You (the church) can enter into heaven without suffering, but not the Apostles.</a:t>
            </a:r>
          </a:p>
          <a:p>
            <a:pPr lvl="1"/>
            <a:r>
              <a:rPr lang="en-US" dirty="0"/>
              <a:t>They had an appointment to suffer.</a:t>
            </a:r>
          </a:p>
          <a:p>
            <a:r>
              <a:rPr lang="en-US" dirty="0"/>
              <a:t>Acts 14:21-22  And when they had preached the gospel to that city, and had taught many, they returned again to </a:t>
            </a:r>
            <a:r>
              <a:rPr lang="en-US" dirty="0" err="1"/>
              <a:t>Lystra</a:t>
            </a:r>
            <a:r>
              <a:rPr lang="en-US" dirty="0"/>
              <a:t>, and to </a:t>
            </a:r>
            <a:r>
              <a:rPr lang="en-US" dirty="0" err="1"/>
              <a:t>Iconium</a:t>
            </a:r>
            <a:r>
              <a:rPr lang="en-US" dirty="0"/>
              <a:t>, and Antioch,  22  Confirming the souls of the disciples, and exhorting them to continue in the faith, and that we must through much tribulation enter into the kingdom of God.</a:t>
            </a:r>
          </a:p>
          <a:p>
            <a:pPr lvl="1"/>
            <a:r>
              <a:rPr lang="en-US" dirty="0"/>
              <a:t>The apostles did what? Pastors do what? Teach, strengthen, and motivate.</a:t>
            </a:r>
          </a:p>
          <a:p>
            <a:pPr lvl="1"/>
            <a:r>
              <a:rPr lang="en-US" dirty="0"/>
              <a:t>This is exactly what they were doing:</a:t>
            </a:r>
          </a:p>
          <a:p>
            <a:pPr lvl="1"/>
            <a:r>
              <a:rPr lang="en-US" dirty="0"/>
              <a:t>Confirming that we are saved. Exhorting to grow, live godly. Also, teaching us how to suffer persecution/tribulation for rewards.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61</a:t>
            </a:fld>
            <a:endParaRPr lang="en-US"/>
          </a:p>
        </p:txBody>
      </p:sp>
    </p:spTree>
    <p:extLst>
      <p:ext uri="{BB962C8B-B14F-4D97-AF65-F5344CB8AC3E}">
        <p14:creationId xmlns:p14="http://schemas.microsoft.com/office/powerpoint/2010/main" val="69129204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Peter 1:10  Wherefore the rather, brethren, give diligence to </a:t>
            </a:r>
            <a:r>
              <a:rPr lang="en-US" b="1" u="sng" dirty="0"/>
              <a:t>make</a:t>
            </a:r>
            <a:r>
              <a:rPr lang="en-US" u="sng" dirty="0"/>
              <a:t> </a:t>
            </a:r>
            <a:r>
              <a:rPr lang="en-US" b="1" u="sng" dirty="0"/>
              <a:t>your calling and election sure</a:t>
            </a:r>
            <a:r>
              <a:rPr lang="en-US" dirty="0"/>
              <a:t>: for if ye do these things, ye shall never </a:t>
            </a:r>
            <a:r>
              <a:rPr lang="en-US" b="1" u="sng" dirty="0"/>
              <a:t>fall</a:t>
            </a:r>
            <a:r>
              <a:rPr lang="en-US" dirty="0"/>
              <a:t>:</a:t>
            </a:r>
          </a:p>
        </p:txBody>
      </p:sp>
      <p:sp>
        <p:nvSpPr>
          <p:cNvPr id="3" name="Slide Number Placeholder 2"/>
          <p:cNvSpPr>
            <a:spLocks noGrp="1"/>
          </p:cNvSpPr>
          <p:nvPr>
            <p:ph type="sldNum" sz="quarter" idx="12"/>
          </p:nvPr>
        </p:nvSpPr>
        <p:spPr/>
        <p:txBody>
          <a:bodyPr/>
          <a:lstStyle/>
          <a:p>
            <a:fld id="{172C059E-16DE-4C0D-A377-2C3D2DE09514}" type="slidenum">
              <a:rPr lang="en-US" smtClean="0"/>
              <a:t>62</a:t>
            </a:fld>
            <a:endParaRPr lang="en-US"/>
          </a:p>
        </p:txBody>
      </p:sp>
    </p:spTree>
    <p:extLst>
      <p:ext uri="{BB962C8B-B14F-4D97-AF65-F5344CB8AC3E}">
        <p14:creationId xmlns:p14="http://schemas.microsoft.com/office/powerpoint/2010/main" val="342219331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Do we have to be sure?</a:t>
            </a:r>
            <a:br>
              <a:rPr lang="en-US" dirty="0" smtClean="0"/>
            </a:br>
            <a:r>
              <a:rPr lang="en-US" dirty="0" smtClean="0"/>
              <a:t>What if we fall?</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46681092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Peter 1:8  For if these things be in you, and abound, they make you that ye shall neither be </a:t>
            </a:r>
            <a:r>
              <a:rPr lang="en-US" u="sng" dirty="0"/>
              <a:t>barren nor unfruitful</a:t>
            </a:r>
            <a:r>
              <a:rPr lang="en-US" dirty="0"/>
              <a:t> in the knowledge of our Lord Jesus Christ.</a:t>
            </a:r>
          </a:p>
          <a:p>
            <a:r>
              <a:rPr lang="en-US" dirty="0"/>
              <a:t>2 Peter 1:9  But he that </a:t>
            </a:r>
            <a:r>
              <a:rPr lang="en-US" dirty="0" err="1"/>
              <a:t>lacketh</a:t>
            </a:r>
            <a:r>
              <a:rPr lang="en-US" dirty="0"/>
              <a:t> these things is blind, and cannot see afar off, and hath forgotten that </a:t>
            </a:r>
            <a:r>
              <a:rPr lang="en-US" u="sng" dirty="0"/>
              <a:t>he was purged from his old sins</a:t>
            </a:r>
            <a:r>
              <a:rPr lang="en-US" dirty="0"/>
              <a:t>.</a:t>
            </a:r>
          </a:p>
          <a:p>
            <a:r>
              <a:rPr lang="en-US" dirty="0"/>
              <a:t>2 Peter 1:10  Wherefore the rather, brethren, give diligence to </a:t>
            </a:r>
            <a:r>
              <a:rPr lang="en-US" u="sng" dirty="0"/>
              <a:t>make your calling and election sure</a:t>
            </a:r>
            <a:r>
              <a:rPr lang="en-US" dirty="0"/>
              <a:t>: for if ye do these things, ye shall never </a:t>
            </a:r>
            <a:r>
              <a:rPr lang="en-US" u="sng" dirty="0"/>
              <a:t>fall</a:t>
            </a:r>
            <a:r>
              <a:rPr lang="en-US" dirty="0"/>
              <a:t>:</a:t>
            </a:r>
          </a:p>
          <a:p>
            <a:pPr lvl="1"/>
            <a:r>
              <a:rPr lang="en-US" dirty="0"/>
              <a:t>Some scary stuff in here.</a:t>
            </a:r>
          </a:p>
          <a:p>
            <a:pPr lvl="2"/>
            <a:r>
              <a:rPr lang="en-US" dirty="0"/>
              <a:t>Is my election not already sure?</a:t>
            </a:r>
          </a:p>
          <a:p>
            <a:pPr lvl="2"/>
            <a:r>
              <a:rPr lang="en-US" dirty="0"/>
              <a:t>What happens if I fall?</a:t>
            </a:r>
          </a:p>
          <a:p>
            <a:pPr lvl="1"/>
            <a:r>
              <a:rPr lang="en-US" dirty="0"/>
              <a:t>First of all, lets not </a:t>
            </a:r>
            <a:r>
              <a:rPr lang="en-US" dirty="0" smtClean="0"/>
              <a:t>throw </a:t>
            </a:r>
            <a:r>
              <a:rPr lang="en-US" dirty="0"/>
              <a:t>out our confidence in </a:t>
            </a:r>
            <a:r>
              <a:rPr lang="en-US" dirty="0" smtClean="0"/>
              <a:t>eternal security, </a:t>
            </a:r>
            <a:r>
              <a:rPr lang="en-US" dirty="0"/>
              <a:t>“he was purged from his old sins</a:t>
            </a:r>
            <a:r>
              <a:rPr lang="en-US" dirty="0" smtClean="0"/>
              <a:t>”.</a:t>
            </a:r>
          </a:p>
          <a:p>
            <a:pPr lvl="1"/>
            <a:r>
              <a:rPr lang="en-US" dirty="0" smtClean="0"/>
              <a:t>What we will need to look at closer is “falling” and this “sure”.</a:t>
            </a:r>
          </a:p>
          <a:p>
            <a:pPr lvl="1"/>
            <a:r>
              <a:rPr lang="en-US" dirty="0" smtClean="0"/>
              <a:t>The next verse gives us the answer as to why there is this warning.</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64</a:t>
            </a:fld>
            <a:endParaRPr lang="en-US"/>
          </a:p>
        </p:txBody>
      </p:sp>
    </p:spTree>
    <p:extLst>
      <p:ext uri="{BB962C8B-B14F-4D97-AF65-F5344CB8AC3E}">
        <p14:creationId xmlns:p14="http://schemas.microsoft.com/office/powerpoint/2010/main" val="23624562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Peter 1:11  For so an entrance shall be ministered unto you </a:t>
            </a:r>
            <a:r>
              <a:rPr lang="en-US" b="1" u="sng" dirty="0"/>
              <a:t>abundantly</a:t>
            </a:r>
            <a:r>
              <a:rPr lang="en-US" dirty="0"/>
              <a:t> into the everlasting kingdom of our Lord and </a:t>
            </a:r>
            <a:r>
              <a:rPr lang="en-US" dirty="0" err="1"/>
              <a:t>Saviour</a:t>
            </a:r>
            <a:r>
              <a:rPr lang="en-US" dirty="0"/>
              <a:t> Jesus Christ</a:t>
            </a:r>
            <a:r>
              <a:rPr lang="en-US" dirty="0" smtClean="0"/>
              <a:t>.</a:t>
            </a:r>
          </a:p>
          <a:p>
            <a:pPr lvl="1"/>
            <a:r>
              <a:rPr lang="en-US" dirty="0"/>
              <a:t>Not life, but life more abundantly.</a:t>
            </a:r>
          </a:p>
          <a:p>
            <a:pPr lvl="1"/>
            <a:r>
              <a:rPr lang="en-US" dirty="0" smtClean="0"/>
              <a:t>Remember what God wants for every man and woman.</a:t>
            </a:r>
          </a:p>
          <a:p>
            <a:pPr lvl="1"/>
            <a:r>
              <a:rPr lang="en-US" dirty="0" smtClean="0"/>
              <a:t>Remember the rules for the Christian.</a:t>
            </a:r>
            <a:endParaRPr lang="en-US" dirty="0"/>
          </a:p>
          <a:p>
            <a:r>
              <a:rPr lang="en-US" dirty="0"/>
              <a:t>2 Peter 1:12  Wherefore I will not be negligent to put you always </a:t>
            </a:r>
            <a:r>
              <a:rPr lang="en-US" u="sng" dirty="0"/>
              <a:t>in remembrance of these things</a:t>
            </a:r>
            <a:r>
              <a:rPr lang="en-US" dirty="0"/>
              <a:t>, though ye know them, and be </a:t>
            </a:r>
            <a:r>
              <a:rPr lang="en-US" u="sng" dirty="0"/>
              <a:t>established in the present truth</a:t>
            </a:r>
            <a:r>
              <a:rPr lang="en-US" dirty="0"/>
              <a:t>.</a:t>
            </a:r>
          </a:p>
          <a:p>
            <a:pPr lvl="1"/>
            <a:r>
              <a:rPr lang="en-US" dirty="0" smtClean="0"/>
              <a:t>Peter </a:t>
            </a:r>
            <a:r>
              <a:rPr lang="en-US" dirty="0"/>
              <a:t>wants us always in remembrance of what things? </a:t>
            </a:r>
          </a:p>
          <a:p>
            <a:pPr lvl="1"/>
            <a:r>
              <a:rPr lang="en-US" dirty="0"/>
              <a:t>He’s been talking about bringing forth </a:t>
            </a:r>
            <a:r>
              <a:rPr lang="en-US" dirty="0" smtClean="0"/>
              <a:t>fruit, laying </a:t>
            </a:r>
            <a:r>
              <a:rPr lang="en-US" dirty="0"/>
              <a:t>hold on eternal life. Not losing salvation.</a:t>
            </a:r>
          </a:p>
          <a:p>
            <a:pPr lvl="1"/>
            <a:r>
              <a:rPr lang="en-US" dirty="0"/>
              <a:t>The threat is not Hell, but falling from </a:t>
            </a:r>
            <a:r>
              <a:rPr lang="en-US" dirty="0" err="1"/>
              <a:t>stedfastness</a:t>
            </a:r>
            <a:r>
              <a:rPr lang="en-US" dirty="0"/>
              <a:t>. </a:t>
            </a:r>
          </a:p>
          <a:p>
            <a:pPr lvl="1"/>
            <a:r>
              <a:rPr lang="en-US" dirty="0"/>
              <a:t>Falling from belief, confidence, hope, bringing forth fruit, rewards. That is why you need to make your faith sure. To lay hold.</a:t>
            </a:r>
          </a:p>
          <a:p>
            <a:pPr lvl="1"/>
            <a:r>
              <a:rPr lang="en-US" dirty="0"/>
              <a:t>You were purged, you have eternal life, but if you are not strong and sure, you </a:t>
            </a:r>
            <a:r>
              <a:rPr lang="en-US" dirty="0" smtClean="0"/>
              <a:t>can </a:t>
            </a:r>
            <a:r>
              <a:rPr lang="en-US" dirty="0"/>
              <a:t>fall, and be unfruitful, unrewarded. </a:t>
            </a:r>
          </a:p>
          <a:p>
            <a:pPr lvl="1"/>
            <a:r>
              <a:rPr lang="en-US" dirty="0"/>
              <a:t>What causes a </a:t>
            </a:r>
            <a:r>
              <a:rPr lang="en-US" b="1" u="sng" dirty="0"/>
              <a:t>Christian</a:t>
            </a:r>
            <a:r>
              <a:rPr lang="en-US" dirty="0"/>
              <a:t> to fall?</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65</a:t>
            </a:fld>
            <a:endParaRPr lang="en-US"/>
          </a:p>
        </p:txBody>
      </p:sp>
    </p:spTree>
    <p:extLst>
      <p:ext uri="{BB962C8B-B14F-4D97-AF65-F5344CB8AC3E}">
        <p14:creationId xmlns:p14="http://schemas.microsoft.com/office/powerpoint/2010/main" val="192239587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364067"/>
            <a:ext cx="10515600" cy="6053666"/>
          </a:xfrm>
        </p:spPr>
        <p:txBody>
          <a:bodyPr/>
          <a:lstStyle/>
          <a:p>
            <a:r>
              <a:rPr lang="en-US" dirty="0"/>
              <a:t>Luke 8:13  They on the rock are they, which, when they hear, receive the word with joy; and these have no root, which </a:t>
            </a:r>
            <a:r>
              <a:rPr lang="en-US" u="sng" dirty="0"/>
              <a:t>for a while believe, and in time of </a:t>
            </a:r>
            <a:r>
              <a:rPr lang="en-US" b="1" u="sng" dirty="0"/>
              <a:t>temptation</a:t>
            </a:r>
            <a:r>
              <a:rPr lang="en-US" u="sng" dirty="0"/>
              <a:t> </a:t>
            </a:r>
            <a:r>
              <a:rPr lang="en-US" b="1" u="sng" dirty="0"/>
              <a:t>fall</a:t>
            </a:r>
            <a:r>
              <a:rPr lang="en-US" u="sng" dirty="0"/>
              <a:t> away</a:t>
            </a:r>
            <a:r>
              <a:rPr lang="en-US" dirty="0"/>
              <a:t>.</a:t>
            </a:r>
          </a:p>
          <a:p>
            <a:pPr lvl="1"/>
            <a:r>
              <a:rPr lang="en-US" dirty="0"/>
              <a:t>Temptation can make you fall.</a:t>
            </a:r>
          </a:p>
          <a:p>
            <a:r>
              <a:rPr lang="en-US" dirty="0"/>
              <a:t>1 Corinthians 10:12-13  Wherefore let him that </a:t>
            </a:r>
            <a:r>
              <a:rPr lang="en-US" dirty="0" err="1"/>
              <a:t>thinketh</a:t>
            </a:r>
            <a:r>
              <a:rPr lang="en-US" dirty="0"/>
              <a:t> he </a:t>
            </a:r>
            <a:r>
              <a:rPr lang="en-US" dirty="0" err="1"/>
              <a:t>standeth</a:t>
            </a:r>
            <a:r>
              <a:rPr lang="en-US" dirty="0"/>
              <a:t> </a:t>
            </a:r>
            <a:r>
              <a:rPr lang="en-US" u="sng" dirty="0"/>
              <a:t>take heed lest he fall</a:t>
            </a:r>
            <a:r>
              <a:rPr lang="en-US" dirty="0"/>
              <a:t>.  13  There hath no </a:t>
            </a:r>
            <a:r>
              <a:rPr lang="en-US" b="1" u="sng" dirty="0"/>
              <a:t>temptation</a:t>
            </a:r>
            <a:r>
              <a:rPr lang="en-US" dirty="0"/>
              <a:t> taken you but such as is </a:t>
            </a:r>
            <a:r>
              <a:rPr lang="en-US" u="sng" dirty="0"/>
              <a:t>common to man</a:t>
            </a:r>
            <a:r>
              <a:rPr lang="en-US" dirty="0"/>
              <a:t>: but God is faithful, who will not suffer you to be tempted above that ye are able; but will with the temptation also make a way to escape, that ye may be able to bear it.</a:t>
            </a:r>
          </a:p>
          <a:p>
            <a:pPr lvl="1"/>
            <a:r>
              <a:rPr lang="en-US" dirty="0"/>
              <a:t>Temptation is common to man. That means we all are regularly in danger of falling.</a:t>
            </a:r>
          </a:p>
          <a:p>
            <a:pPr lvl="1"/>
            <a:r>
              <a:rPr lang="en-US" dirty="0"/>
              <a:t>If every Christian who gives in to temptation and falls, then loses their salvation, none would </a:t>
            </a:r>
            <a:r>
              <a:rPr lang="en-US" dirty="0" smtClean="0"/>
              <a:t>have </a:t>
            </a:r>
            <a:r>
              <a:rPr lang="en-US" dirty="0"/>
              <a:t>it.</a:t>
            </a:r>
          </a:p>
          <a:p>
            <a:pPr lvl="1"/>
            <a:r>
              <a:rPr lang="en-US" dirty="0"/>
              <a:t>Falling due to temptation is not unlike when you stop believing.</a:t>
            </a:r>
          </a:p>
          <a:p>
            <a:pPr lvl="1"/>
            <a:r>
              <a:rPr lang="en-US" dirty="0"/>
              <a:t>For those in the tribulation, </a:t>
            </a:r>
            <a:r>
              <a:rPr lang="en-US" dirty="0" smtClean="0"/>
              <a:t>for </a:t>
            </a:r>
            <a:r>
              <a:rPr lang="en-US" dirty="0"/>
              <a:t>those that fall away from Grace, that’s really bad. </a:t>
            </a:r>
          </a:p>
          <a:p>
            <a:pPr lvl="1"/>
            <a:r>
              <a:rPr lang="en-US" dirty="0"/>
              <a:t>But for those that are sealed, those that are in Christ, what happens if they fall? </a:t>
            </a:r>
          </a:p>
          <a:p>
            <a:pPr lvl="2"/>
            <a:r>
              <a:rPr lang="en-US" dirty="0"/>
              <a:t>They don’t bring forth fruit, and they lose rewards. </a:t>
            </a:r>
          </a:p>
          <a:p>
            <a:pPr lvl="2"/>
            <a:r>
              <a:rPr lang="en-US" dirty="0"/>
              <a:t>They could ruin their lives, bodies. (Shipwrecked – 1 Tim 1:19, 1 </a:t>
            </a:r>
            <a:r>
              <a:rPr lang="en-US" dirty="0" err="1"/>
              <a:t>Cor</a:t>
            </a:r>
            <a:r>
              <a:rPr lang="en-US" dirty="0"/>
              <a:t> </a:t>
            </a:r>
            <a:r>
              <a:rPr lang="en-US" dirty="0" smtClean="0"/>
              <a:t>5:5) And </a:t>
            </a:r>
            <a:r>
              <a:rPr lang="en-US" dirty="0"/>
              <a:t>not for His sake!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66</a:t>
            </a:fld>
            <a:endParaRPr lang="en-US"/>
          </a:p>
        </p:txBody>
      </p:sp>
    </p:spTree>
    <p:extLst>
      <p:ext uri="{BB962C8B-B14F-4D97-AF65-F5344CB8AC3E}">
        <p14:creationId xmlns:p14="http://schemas.microsoft.com/office/powerpoint/2010/main" val="186318921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Romans 8:1  There is therefore now </a:t>
            </a:r>
            <a:r>
              <a:rPr lang="en-US" b="1" u="sng" dirty="0"/>
              <a:t>no condemnation to them which are in Christ</a:t>
            </a:r>
            <a:r>
              <a:rPr lang="en-US" dirty="0"/>
              <a:t> Jesus, who walk not after the flesh, but after the Spirit.</a:t>
            </a:r>
          </a:p>
          <a:p>
            <a:pPr lvl="1"/>
            <a:r>
              <a:rPr lang="en-US" dirty="0"/>
              <a:t>There is no condemnation for Christians</a:t>
            </a:r>
          </a:p>
          <a:p>
            <a:r>
              <a:rPr lang="en-US" dirty="0"/>
              <a:t>1 Timothy 3:6  Not a novice, lest being lifted up with pride </a:t>
            </a:r>
            <a:r>
              <a:rPr lang="en-US" u="sng" dirty="0"/>
              <a:t>he fall</a:t>
            </a:r>
            <a:r>
              <a:rPr lang="en-US" dirty="0"/>
              <a:t> into </a:t>
            </a:r>
            <a:r>
              <a:rPr lang="en-US" u="sng" dirty="0"/>
              <a:t>the condemnation of the devil</a:t>
            </a:r>
            <a:r>
              <a:rPr lang="en-US" dirty="0"/>
              <a:t>.</a:t>
            </a:r>
          </a:p>
          <a:p>
            <a:pPr lvl="1"/>
            <a:r>
              <a:rPr lang="en-US" dirty="0"/>
              <a:t>If you are tempted and fall, you’ll be condemned.</a:t>
            </a:r>
          </a:p>
          <a:p>
            <a:pPr lvl="1"/>
            <a:r>
              <a:rPr lang="en-US" dirty="0"/>
              <a:t>How are these both true?</a:t>
            </a:r>
          </a:p>
          <a:p>
            <a:r>
              <a:rPr lang="en-US" dirty="0"/>
              <a:t>1 Corinthians 11:32  But when we are judged, we are chastened </a:t>
            </a:r>
            <a:r>
              <a:rPr lang="en-US" u="sng" dirty="0"/>
              <a:t>of the Lord</a:t>
            </a:r>
            <a:r>
              <a:rPr lang="en-US" dirty="0"/>
              <a:t>, that we should not be </a:t>
            </a:r>
            <a:r>
              <a:rPr lang="en-US" u="sng" dirty="0"/>
              <a:t>condemned </a:t>
            </a:r>
            <a:r>
              <a:rPr lang="en-US" b="1" u="sng" dirty="0"/>
              <a:t>with</a:t>
            </a:r>
            <a:r>
              <a:rPr lang="en-US" u="sng" dirty="0"/>
              <a:t> the world</a:t>
            </a:r>
            <a:r>
              <a:rPr lang="en-US" dirty="0"/>
              <a:t>.</a:t>
            </a:r>
          </a:p>
          <a:p>
            <a:pPr lvl="1"/>
            <a:r>
              <a:rPr lang="en-US" dirty="0"/>
              <a:t>We will not be condemned with the world. We will not be condemned of God.</a:t>
            </a:r>
          </a:p>
          <a:p>
            <a:pPr lvl="1"/>
            <a:r>
              <a:rPr lang="en-US" dirty="0"/>
              <a:t>But if you fall, you will be condemned of the devil, and of men/the world.</a:t>
            </a:r>
          </a:p>
          <a:p>
            <a:pPr lvl="1"/>
            <a:r>
              <a:rPr lang="en-US" dirty="0" smtClean="0"/>
              <a:t>Satan is the ______ of our brethren (Rev 12:10). </a:t>
            </a:r>
          </a:p>
          <a:p>
            <a:pPr lvl="1"/>
            <a:r>
              <a:rPr lang="en-US" dirty="0" smtClean="0"/>
              <a:t>He is going to condemn you (judge you and find you guilty).</a:t>
            </a:r>
          </a:p>
          <a:p>
            <a:r>
              <a:rPr lang="en-US" dirty="0" smtClean="0"/>
              <a:t>See </a:t>
            </a:r>
            <a:r>
              <a:rPr lang="en-US" dirty="0"/>
              <a:t>also: Jude 1:4, James 5:12, John 5:24, Titus 3:11, Mark 14:64, Acts 22:25</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67</a:t>
            </a:fld>
            <a:endParaRPr lang="en-US"/>
          </a:p>
        </p:txBody>
      </p:sp>
    </p:spTree>
    <p:extLst>
      <p:ext uri="{BB962C8B-B14F-4D97-AF65-F5344CB8AC3E}">
        <p14:creationId xmlns:p14="http://schemas.microsoft.com/office/powerpoint/2010/main" val="394614754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Keeping Your Salvation</a:t>
            </a:r>
            <a:endParaRPr lang="en-US" dirty="0"/>
          </a:p>
        </p:txBody>
      </p:sp>
      <p:sp>
        <p:nvSpPr>
          <p:cNvPr id="3" name="Subtitle 2"/>
          <p:cNvSpPr>
            <a:spLocks noGrp="1"/>
          </p:cNvSpPr>
          <p:nvPr>
            <p:ph type="subTitle" idx="1"/>
          </p:nvPr>
        </p:nvSpPr>
        <p:spPr/>
        <p:txBody>
          <a:bodyPr/>
          <a:lstStyle/>
          <a:p>
            <a:r>
              <a:rPr lang="en-US" dirty="0" smtClean="0"/>
              <a:t>Part 6</a:t>
            </a:r>
            <a:endParaRPr lang="en-US" dirty="0"/>
          </a:p>
        </p:txBody>
      </p:sp>
    </p:spTree>
    <p:extLst>
      <p:ext uri="{BB962C8B-B14F-4D97-AF65-F5344CB8AC3E}">
        <p14:creationId xmlns:p14="http://schemas.microsoft.com/office/powerpoint/2010/main" val="137535486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2 </a:t>
            </a:r>
            <a:r>
              <a:rPr lang="en-US" dirty="0"/>
              <a:t>Peter 3:17  Ye therefore, beloved, seeing ye know these things before, </a:t>
            </a:r>
            <a:r>
              <a:rPr lang="en-US" b="1" u="sng" dirty="0"/>
              <a:t>beware</a:t>
            </a:r>
            <a:r>
              <a:rPr lang="en-US" dirty="0"/>
              <a:t> lest ye also, being led away with the error of the wicked, </a:t>
            </a:r>
            <a:r>
              <a:rPr lang="en-US" u="sng" dirty="0"/>
              <a:t>fall from your own </a:t>
            </a:r>
            <a:r>
              <a:rPr lang="en-US" u="sng" dirty="0" err="1"/>
              <a:t>stedfastness</a:t>
            </a:r>
            <a:r>
              <a:rPr lang="en-US" dirty="0"/>
              <a:t>.</a:t>
            </a:r>
          </a:p>
          <a:p>
            <a:pPr lvl="1"/>
            <a:r>
              <a:rPr lang="en-US" dirty="0"/>
              <a:t>BEWARE: Don’t fall</a:t>
            </a:r>
            <a:r>
              <a:rPr lang="en-US" dirty="0" smtClean="0"/>
              <a:t>!</a:t>
            </a:r>
            <a:r>
              <a:rPr lang="en-US" dirty="0"/>
              <a:t> </a:t>
            </a:r>
            <a:endParaRPr lang="en-US" dirty="0" smtClean="0"/>
          </a:p>
          <a:p>
            <a:pPr lvl="1"/>
            <a:r>
              <a:rPr lang="en-US" dirty="0" smtClean="0"/>
              <a:t>What </a:t>
            </a:r>
            <a:r>
              <a:rPr lang="en-US" dirty="0"/>
              <a:t>if we fall from steadfastness?</a:t>
            </a:r>
          </a:p>
          <a:p>
            <a:pPr lvl="1"/>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69</a:t>
            </a:fld>
            <a:endParaRPr lang="en-US"/>
          </a:p>
        </p:txBody>
      </p:sp>
    </p:spTree>
    <p:extLst>
      <p:ext uri="{BB962C8B-B14F-4D97-AF65-F5344CB8AC3E}">
        <p14:creationId xmlns:p14="http://schemas.microsoft.com/office/powerpoint/2010/main" val="287585873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Peter 3:13  Nevertheless we, according to his promise, </a:t>
            </a:r>
            <a:r>
              <a:rPr lang="en-US" u="sng" dirty="0"/>
              <a:t>look for new heavens and a new earth</a:t>
            </a:r>
            <a:r>
              <a:rPr lang="en-US" dirty="0"/>
              <a:t>, wherein </a:t>
            </a:r>
            <a:r>
              <a:rPr lang="en-US" dirty="0" err="1"/>
              <a:t>dwelleth</a:t>
            </a:r>
            <a:r>
              <a:rPr lang="en-US" dirty="0"/>
              <a:t> righteousness.</a:t>
            </a:r>
          </a:p>
          <a:p>
            <a:r>
              <a:rPr lang="en-US" dirty="0"/>
              <a:t>2 Peter 3:14  Wherefore, beloved, seeing that ye look for such things, be diligent that </a:t>
            </a:r>
            <a:r>
              <a:rPr lang="en-US" b="1" u="sng" dirty="0"/>
              <a:t>ye may be found of him</a:t>
            </a:r>
            <a:r>
              <a:rPr lang="en-US" dirty="0"/>
              <a:t> </a:t>
            </a:r>
            <a:r>
              <a:rPr lang="en-US" u="sng" dirty="0"/>
              <a:t>in peace, without spot, and blameless</a:t>
            </a:r>
            <a:r>
              <a:rPr lang="en-US" dirty="0"/>
              <a:t>.</a:t>
            </a:r>
          </a:p>
          <a:p>
            <a:pPr lvl="1"/>
            <a:r>
              <a:rPr lang="en-US" dirty="0"/>
              <a:t>Scary looking warning: beware lest ye fall.</a:t>
            </a:r>
          </a:p>
          <a:p>
            <a:pPr lvl="1"/>
            <a:r>
              <a:rPr lang="en-US" dirty="0"/>
              <a:t>But here is the key: How will you be found of him?</a:t>
            </a:r>
          </a:p>
          <a:p>
            <a:pPr lvl="1"/>
            <a:r>
              <a:rPr lang="en-US" dirty="0"/>
              <a:t>We look for and wait for heaven. We have expectation of it, we have hope.</a:t>
            </a:r>
          </a:p>
          <a:p>
            <a:r>
              <a:rPr lang="en-US" dirty="0"/>
              <a:t>2 Peter 3:17  Ye therefore, beloved, seeing ye know these things before, </a:t>
            </a:r>
            <a:r>
              <a:rPr lang="en-US" u="sng" dirty="0"/>
              <a:t>beware lest ye</a:t>
            </a:r>
            <a:r>
              <a:rPr lang="en-US" dirty="0"/>
              <a:t> also, being led away with the error of the wicked, </a:t>
            </a:r>
            <a:r>
              <a:rPr lang="en-US" u="sng" dirty="0"/>
              <a:t>fall from your own </a:t>
            </a:r>
            <a:r>
              <a:rPr lang="en-US" u="sng" dirty="0" err="1"/>
              <a:t>stedfastness</a:t>
            </a:r>
            <a:r>
              <a:rPr lang="en-US" dirty="0"/>
              <a:t>.</a:t>
            </a:r>
          </a:p>
          <a:p>
            <a:r>
              <a:rPr lang="en-US" dirty="0"/>
              <a:t>2 Peter 3:18  But </a:t>
            </a:r>
            <a:r>
              <a:rPr lang="en-US" u="sng" dirty="0"/>
              <a:t>grow</a:t>
            </a:r>
            <a:r>
              <a:rPr lang="en-US" dirty="0"/>
              <a:t> in grace, and in the knowledge of our Lord and </a:t>
            </a:r>
            <a:r>
              <a:rPr lang="en-US" dirty="0" err="1"/>
              <a:t>Saviour</a:t>
            </a:r>
            <a:r>
              <a:rPr lang="en-US" dirty="0"/>
              <a:t> Jesus Christ. To him be glory both now and for ever. Amen.</a:t>
            </a:r>
          </a:p>
          <a:p>
            <a:pPr lvl="1"/>
            <a:r>
              <a:rPr lang="en-US" dirty="0" smtClean="0"/>
              <a:t>What’s the opposite of falling?</a:t>
            </a:r>
          </a:p>
          <a:p>
            <a:pPr lvl="1"/>
            <a:r>
              <a:rPr lang="en-US" dirty="0" smtClean="0"/>
              <a:t>We’re talking </a:t>
            </a:r>
            <a:r>
              <a:rPr lang="en-US" dirty="0"/>
              <a:t>about </a:t>
            </a:r>
            <a:r>
              <a:rPr lang="en-US" b="1" u="sng" dirty="0"/>
              <a:t>growth</a:t>
            </a:r>
            <a:r>
              <a:rPr lang="en-US" dirty="0"/>
              <a:t> as a Christian. Thus you need to grow, and be </a:t>
            </a:r>
            <a:r>
              <a:rPr lang="en-US" dirty="0" smtClean="0"/>
              <a:t>established</a:t>
            </a:r>
            <a:r>
              <a:rPr lang="en-US" dirty="0"/>
              <a:t>, so that you don’t </a:t>
            </a:r>
            <a:r>
              <a:rPr lang="en-US" dirty="0" smtClean="0"/>
              <a:t>fall. Let’s talk </a:t>
            </a:r>
            <a:r>
              <a:rPr lang="en-US" dirty="0"/>
              <a:t>for a bit about the growth of a </a:t>
            </a:r>
            <a:r>
              <a:rPr lang="en-US" dirty="0" smtClean="0"/>
              <a:t>Christian.</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70</a:t>
            </a:fld>
            <a:endParaRPr lang="en-US"/>
          </a:p>
        </p:txBody>
      </p:sp>
    </p:spTree>
    <p:extLst>
      <p:ext uri="{BB962C8B-B14F-4D97-AF65-F5344CB8AC3E}">
        <p14:creationId xmlns:p14="http://schemas.microsoft.com/office/powerpoint/2010/main" val="148181562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Col 2:5  For though I be absent in the flesh, yet am I with you in the spirit, joying and beholding your order, and </a:t>
            </a:r>
            <a:r>
              <a:rPr lang="en-US" u="sng" dirty="0"/>
              <a:t>the </a:t>
            </a:r>
            <a:r>
              <a:rPr lang="en-US" u="sng" dirty="0" err="1"/>
              <a:t>stedfastness</a:t>
            </a:r>
            <a:r>
              <a:rPr lang="en-US" u="sng" dirty="0"/>
              <a:t> of your faith</a:t>
            </a:r>
            <a:r>
              <a:rPr lang="en-US" dirty="0"/>
              <a:t> in Christ.  </a:t>
            </a:r>
          </a:p>
          <a:p>
            <a:r>
              <a:rPr lang="en-US" dirty="0"/>
              <a:t>Col 2:6  </a:t>
            </a:r>
            <a:r>
              <a:rPr lang="en-US" u="sng" dirty="0"/>
              <a:t>As ye have therefore received Christ</a:t>
            </a:r>
            <a:r>
              <a:rPr lang="en-US" dirty="0"/>
              <a:t> Jesus the Lord, </a:t>
            </a:r>
            <a:r>
              <a:rPr lang="en-US" u="sng" dirty="0"/>
              <a:t>so walk</a:t>
            </a:r>
            <a:r>
              <a:rPr lang="en-US" dirty="0"/>
              <a:t> ye in him:  </a:t>
            </a:r>
          </a:p>
          <a:p>
            <a:r>
              <a:rPr lang="en-US" dirty="0"/>
              <a:t>Col 2:7  </a:t>
            </a:r>
            <a:r>
              <a:rPr lang="en-US" u="sng" dirty="0"/>
              <a:t>Rooted and built up in him, and stablished in the faith</a:t>
            </a:r>
            <a:r>
              <a:rPr lang="en-US" dirty="0"/>
              <a:t>, as ye have been taught, </a:t>
            </a:r>
            <a:r>
              <a:rPr lang="en-US" u="sng" dirty="0"/>
              <a:t>abounding therein</a:t>
            </a:r>
            <a:r>
              <a:rPr lang="en-US" dirty="0"/>
              <a:t> with thanksgiving.</a:t>
            </a:r>
          </a:p>
          <a:p>
            <a:pPr lvl="1"/>
            <a:r>
              <a:rPr lang="en-US" dirty="0"/>
              <a:t>Don’t let someone tunnel you to the conclusion that you can lose you salvation.</a:t>
            </a:r>
          </a:p>
          <a:p>
            <a:pPr lvl="1"/>
            <a:r>
              <a:rPr lang="en-US" dirty="0"/>
              <a:t>The concept you need to understand: </a:t>
            </a:r>
            <a:r>
              <a:rPr lang="en-US" dirty="0" err="1"/>
              <a:t>stedfast</a:t>
            </a:r>
            <a:r>
              <a:rPr lang="en-US" dirty="0"/>
              <a:t> vs. unstable, walking vs. falling.</a:t>
            </a:r>
          </a:p>
          <a:p>
            <a:pPr lvl="1"/>
            <a:r>
              <a:rPr lang="en-US" dirty="0"/>
              <a:t>Here Paul is talking </a:t>
            </a:r>
            <a:r>
              <a:rPr lang="en-US" dirty="0" smtClean="0"/>
              <a:t>about </a:t>
            </a:r>
            <a:r>
              <a:rPr lang="en-US" dirty="0"/>
              <a:t>being a strong Christian. You have already received, so now walk. Walk in the Spirit.</a:t>
            </a:r>
          </a:p>
          <a:p>
            <a:pPr lvl="1"/>
            <a:r>
              <a:rPr lang="en-US" dirty="0"/>
              <a:t>About staying steadfast in the faith. Abounding in the faith and giving thanks.</a:t>
            </a:r>
          </a:p>
          <a:p>
            <a:pPr lvl="1"/>
            <a:r>
              <a:rPr lang="en-US" dirty="0"/>
              <a:t>Now that you have received: How are you growing, how are you walking</a:t>
            </a:r>
            <a:r>
              <a:rPr lang="en-US" dirty="0" smtClean="0"/>
              <a:t>?</a:t>
            </a:r>
          </a:p>
          <a:p>
            <a:pPr lvl="1"/>
            <a:r>
              <a:rPr lang="en-US" dirty="0" smtClean="0"/>
              <a:t>There are many of these exhortations in the epistles.</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71</a:t>
            </a:fld>
            <a:endParaRPr lang="en-US"/>
          </a:p>
        </p:txBody>
      </p:sp>
    </p:spTree>
    <p:extLst>
      <p:ext uri="{BB962C8B-B14F-4D97-AF65-F5344CB8AC3E}">
        <p14:creationId xmlns:p14="http://schemas.microsoft.com/office/powerpoint/2010/main" val="67139258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Thessalonians 4:1  Furthermore then </a:t>
            </a:r>
            <a:r>
              <a:rPr lang="en-US" u="sng" dirty="0"/>
              <a:t>we beseech you, brethren, and exhort you</a:t>
            </a:r>
            <a:r>
              <a:rPr lang="en-US" dirty="0"/>
              <a:t> by the Lord Jesus, that as ye have received of us </a:t>
            </a:r>
            <a:r>
              <a:rPr lang="en-US" u="sng" dirty="0"/>
              <a:t>how ye ought to walk and to please God</a:t>
            </a:r>
            <a:r>
              <a:rPr lang="en-US" dirty="0"/>
              <a:t>, so ye would abound more and more.</a:t>
            </a:r>
          </a:p>
          <a:p>
            <a:pPr lvl="1"/>
            <a:r>
              <a:rPr lang="en-US" dirty="0"/>
              <a:t>Earnest warnings and requests, exhortations from the Apostles are about what?</a:t>
            </a:r>
          </a:p>
          <a:p>
            <a:pPr lvl="2"/>
            <a:r>
              <a:rPr lang="en-US" dirty="0"/>
              <a:t>Believing</a:t>
            </a:r>
          </a:p>
          <a:p>
            <a:pPr lvl="2"/>
            <a:r>
              <a:rPr lang="en-US" dirty="0"/>
              <a:t>Walking</a:t>
            </a:r>
          </a:p>
          <a:p>
            <a:pPr lvl="1"/>
            <a:r>
              <a:rPr lang="en-US" dirty="0"/>
              <a:t>Salvation is not on the line here. It most often </a:t>
            </a:r>
            <a:r>
              <a:rPr lang="en-US" dirty="0" smtClean="0"/>
              <a:t>isn’t </a:t>
            </a:r>
            <a:r>
              <a:rPr lang="en-US" dirty="0"/>
              <a:t>in these troublesome </a:t>
            </a:r>
            <a:r>
              <a:rPr lang="en-US" dirty="0" smtClean="0"/>
              <a:t>passages.</a:t>
            </a:r>
            <a:endParaRPr lang="en-US" dirty="0"/>
          </a:p>
          <a:p>
            <a:pPr lvl="1"/>
            <a:r>
              <a:rPr lang="en-US" dirty="0"/>
              <a:t>These are almost always about how </a:t>
            </a:r>
            <a:r>
              <a:rPr lang="en-US" dirty="0" smtClean="0"/>
              <a:t>“to walk </a:t>
            </a:r>
            <a:r>
              <a:rPr lang="en-US" dirty="0"/>
              <a:t>and to please </a:t>
            </a:r>
            <a:r>
              <a:rPr lang="en-US" dirty="0" smtClean="0"/>
              <a:t>God” </a:t>
            </a:r>
            <a:r>
              <a:rPr lang="en-US" dirty="0"/>
              <a:t>on earth, </a:t>
            </a:r>
            <a:r>
              <a:rPr lang="en-US" dirty="0" smtClean="0"/>
              <a:t>how </a:t>
            </a:r>
            <a:r>
              <a:rPr lang="en-US" dirty="0"/>
              <a:t>to build up your rewards in heaven.</a:t>
            </a:r>
          </a:p>
          <a:p>
            <a:pPr lvl="1"/>
            <a:r>
              <a:rPr lang="en-US" dirty="0"/>
              <a:t>These two reasons are why we have the Bible, and why we have teachers/preachers.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72</a:t>
            </a:fld>
            <a:endParaRPr lang="en-US"/>
          </a:p>
        </p:txBody>
      </p:sp>
    </p:spTree>
    <p:extLst>
      <p:ext uri="{BB962C8B-B14F-4D97-AF65-F5344CB8AC3E}">
        <p14:creationId xmlns:p14="http://schemas.microsoft.com/office/powerpoint/2010/main" val="188745293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251523"/>
            <a:ext cx="10515600" cy="6053666"/>
          </a:xfrm>
        </p:spPr>
        <p:txBody>
          <a:bodyPr/>
          <a:lstStyle/>
          <a:p>
            <a:r>
              <a:rPr lang="en-US" dirty="0"/>
              <a:t>Ephesians 4:11  And he gave some, apostles; and some, prophets; and some, evangelists; and some, pastors and teachers;</a:t>
            </a:r>
          </a:p>
          <a:p>
            <a:r>
              <a:rPr lang="en-US" dirty="0"/>
              <a:t>Ephesians 4:12  For </a:t>
            </a:r>
            <a:r>
              <a:rPr lang="en-US" u="sng" dirty="0"/>
              <a:t>the perfecting of the saints</a:t>
            </a:r>
            <a:r>
              <a:rPr lang="en-US" dirty="0"/>
              <a:t>, for the work of the ministry, for the </a:t>
            </a:r>
            <a:r>
              <a:rPr lang="en-US" u="sng" dirty="0"/>
              <a:t>edifying</a:t>
            </a:r>
            <a:r>
              <a:rPr lang="en-US" dirty="0"/>
              <a:t> of the body of Christ:</a:t>
            </a:r>
          </a:p>
          <a:p>
            <a:r>
              <a:rPr lang="en-US" dirty="0"/>
              <a:t>Ephesians 4:13  Till we all come in the unity of the faith, and of the knowledge of the Son of God, unto a </a:t>
            </a:r>
            <a:r>
              <a:rPr lang="en-US" u="sng" dirty="0"/>
              <a:t>perfect</a:t>
            </a:r>
            <a:r>
              <a:rPr lang="en-US" dirty="0"/>
              <a:t> man, unto the </a:t>
            </a:r>
            <a:r>
              <a:rPr lang="en-US" u="sng" dirty="0"/>
              <a:t>measure of the stature</a:t>
            </a:r>
            <a:r>
              <a:rPr lang="en-US" dirty="0"/>
              <a:t> of the </a:t>
            </a:r>
            <a:r>
              <a:rPr lang="en-US" dirty="0" err="1"/>
              <a:t>fulness</a:t>
            </a:r>
            <a:r>
              <a:rPr lang="en-US" dirty="0"/>
              <a:t> of Christ:</a:t>
            </a:r>
          </a:p>
          <a:p>
            <a:r>
              <a:rPr lang="en-US" dirty="0"/>
              <a:t>Ephesians 4:14  That we henceforth be </a:t>
            </a:r>
            <a:r>
              <a:rPr lang="en-US" u="sng" dirty="0"/>
              <a:t>no more children</a:t>
            </a:r>
            <a:r>
              <a:rPr lang="en-US" dirty="0"/>
              <a:t>, </a:t>
            </a:r>
            <a:r>
              <a:rPr lang="en-US" u="sng" dirty="0"/>
              <a:t>tossed to and fro</a:t>
            </a:r>
            <a:r>
              <a:rPr lang="en-US" dirty="0"/>
              <a:t>, and carried about with every wind of doctrine, by the sleight of men, and cunning craftiness, whereby they lie in wait to deceive;</a:t>
            </a:r>
          </a:p>
          <a:p>
            <a:r>
              <a:rPr lang="en-US" dirty="0"/>
              <a:t>Ephesians 4:15  But speaking the truth in love, </a:t>
            </a:r>
            <a:r>
              <a:rPr lang="en-US" u="sng" dirty="0"/>
              <a:t>may </a:t>
            </a:r>
            <a:r>
              <a:rPr lang="en-US" b="1" u="sng" dirty="0"/>
              <a:t>grow up</a:t>
            </a:r>
            <a:r>
              <a:rPr lang="en-US" dirty="0"/>
              <a:t> into him </a:t>
            </a:r>
            <a:r>
              <a:rPr lang="en-US" u="sng" dirty="0"/>
              <a:t>in all things</a:t>
            </a:r>
            <a:r>
              <a:rPr lang="en-US" dirty="0"/>
              <a:t>, which is the head, even Christ:</a:t>
            </a:r>
          </a:p>
          <a:p>
            <a:pPr lvl="1"/>
            <a:r>
              <a:rPr lang="en-US" dirty="0"/>
              <a:t>This is the key: Grow up! Become perfect/complete, and stable.</a:t>
            </a:r>
          </a:p>
          <a:p>
            <a:pPr lvl="1"/>
            <a:r>
              <a:rPr lang="en-US" dirty="0"/>
              <a:t>So that you do not fall!</a:t>
            </a:r>
          </a:p>
          <a:p>
            <a:pPr lvl="1"/>
            <a:r>
              <a:rPr lang="en-US" dirty="0"/>
              <a:t>You should always be thinking spiritually. In all things you should grow up into him.</a:t>
            </a:r>
          </a:p>
          <a:p>
            <a:pPr lvl="2"/>
            <a:r>
              <a:rPr lang="en-US" dirty="0"/>
              <a:t>Listening to music, playing sports (competing), walking in the park.</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73</a:t>
            </a:fld>
            <a:endParaRPr lang="en-US"/>
          </a:p>
        </p:txBody>
      </p:sp>
    </p:spTree>
    <p:extLst>
      <p:ext uri="{BB962C8B-B14F-4D97-AF65-F5344CB8AC3E}">
        <p14:creationId xmlns:p14="http://schemas.microsoft.com/office/powerpoint/2010/main" val="253405003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24:16  For </a:t>
            </a:r>
            <a:r>
              <a:rPr lang="en-US" u="sng" dirty="0"/>
              <a:t>a just man </a:t>
            </a:r>
            <a:r>
              <a:rPr lang="en-US" u="sng" dirty="0" err="1"/>
              <a:t>falleth</a:t>
            </a:r>
            <a:r>
              <a:rPr lang="en-US" u="sng" dirty="0"/>
              <a:t> seven times</a:t>
            </a:r>
            <a:r>
              <a:rPr lang="en-US" dirty="0"/>
              <a:t>, and </a:t>
            </a:r>
            <a:r>
              <a:rPr lang="en-US" dirty="0" err="1"/>
              <a:t>riseth</a:t>
            </a:r>
            <a:r>
              <a:rPr lang="en-US" dirty="0"/>
              <a:t> up again: but </a:t>
            </a:r>
            <a:r>
              <a:rPr lang="en-US" u="sng" dirty="0"/>
              <a:t>the wicked shall fall into mischief</a:t>
            </a:r>
            <a:r>
              <a:rPr lang="en-US" dirty="0"/>
              <a:t>.</a:t>
            </a:r>
          </a:p>
          <a:p>
            <a:pPr lvl="1"/>
            <a:r>
              <a:rPr lang="en-US" dirty="0" smtClean="0"/>
              <a:t>The righteous fall many times and rise again. (fall from </a:t>
            </a:r>
            <a:r>
              <a:rPr lang="en-US" dirty="0" err="1" smtClean="0"/>
              <a:t>stedfastness</a:t>
            </a:r>
            <a:r>
              <a:rPr lang="en-US" dirty="0" smtClean="0"/>
              <a:t>)</a:t>
            </a:r>
          </a:p>
          <a:p>
            <a:pPr lvl="1"/>
            <a:r>
              <a:rPr lang="en-US" dirty="0" smtClean="0"/>
              <a:t>The wicked fall once. (fall from Grace)</a:t>
            </a:r>
          </a:p>
          <a:p>
            <a:pPr lvl="1"/>
            <a:r>
              <a:rPr lang="en-US" dirty="0" smtClean="0"/>
              <a:t>Just </a:t>
            </a:r>
            <a:r>
              <a:rPr lang="en-US" dirty="0"/>
              <a:t>because temptation takes you and you fall, doesn’t mean you lose your salvation, or that you can’t rise up and begin to walk again. If you are led away by temptation, get up and start walking again.</a:t>
            </a:r>
          </a:p>
          <a:p>
            <a:pPr lvl="1"/>
            <a:r>
              <a:rPr lang="en-US" dirty="0"/>
              <a:t>But Paul warns you, don’t let the devil condemn you, accuse you.</a:t>
            </a:r>
          </a:p>
          <a:p>
            <a:r>
              <a:rPr lang="en-US" dirty="0"/>
              <a:t>2 Corinthians 2:11  Lest </a:t>
            </a:r>
            <a:r>
              <a:rPr lang="en-US" u="sng" dirty="0"/>
              <a:t>Satan should get an advantage of us</a:t>
            </a:r>
            <a:r>
              <a:rPr lang="en-US" dirty="0"/>
              <a:t>: for we are not ignorant of his devices.</a:t>
            </a:r>
          </a:p>
          <a:p>
            <a:pPr lvl="1"/>
            <a:r>
              <a:rPr lang="en-US" dirty="0"/>
              <a:t>A saved Christian can fall, fall from </a:t>
            </a:r>
            <a:r>
              <a:rPr lang="en-US" dirty="0" err="1"/>
              <a:t>stedfastness</a:t>
            </a:r>
            <a:r>
              <a:rPr lang="en-US" dirty="0"/>
              <a:t>, fall into condemnation, be tossed to and fro, and will still never lose their salvation. </a:t>
            </a:r>
          </a:p>
          <a:p>
            <a:r>
              <a:rPr lang="en-US" dirty="0"/>
              <a:t>See also: Rom 14:13, 1 Tim 3:6-7, 1 Tim 6:9</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74</a:t>
            </a:fld>
            <a:endParaRPr lang="en-US"/>
          </a:p>
        </p:txBody>
      </p:sp>
    </p:spTree>
    <p:extLst>
      <p:ext uri="{BB962C8B-B14F-4D97-AF65-F5344CB8AC3E}">
        <p14:creationId xmlns:p14="http://schemas.microsoft.com/office/powerpoint/2010/main" val="287145474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What if we lose confidence or hope in salvation?</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4349787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72C059E-16DE-4C0D-A377-2C3D2DE09514}" type="slidenum">
              <a:rPr lang="en-US" smtClean="0"/>
              <a:t>76</a:t>
            </a:fld>
            <a:endParaRPr lang="en-US"/>
          </a:p>
        </p:txBody>
      </p:sp>
      <p:sp>
        <p:nvSpPr>
          <p:cNvPr id="5" name="Content Placeholder 4"/>
          <p:cNvSpPr>
            <a:spLocks noGrp="1"/>
          </p:cNvSpPr>
          <p:nvPr>
            <p:ph idx="1"/>
          </p:nvPr>
        </p:nvSpPr>
        <p:spPr/>
        <p:txBody>
          <a:bodyPr/>
          <a:lstStyle/>
          <a:p>
            <a:r>
              <a:rPr lang="en-US" dirty="0" err="1"/>
              <a:t>Heb</a:t>
            </a:r>
            <a:r>
              <a:rPr lang="en-US" dirty="0"/>
              <a:t> 3:6-12  But Christ as a son over his own house; whose house are we, </a:t>
            </a:r>
            <a:r>
              <a:rPr lang="en-US" u="sng" dirty="0"/>
              <a:t>if we hold fast the confidence and the rejoicing of the hope firm unto the end</a:t>
            </a:r>
            <a:r>
              <a:rPr lang="en-US" dirty="0"/>
              <a:t>.  7  Wherefore (as the Holy Ghost saith, To day if ye will hear his voice,  8  Harden not your hearts, as in the provocation, in the day of temptation in the wilderness:  9  When your fathers tempted me, proved me, and saw my works forty years.  10  Wherefore I was grieved with that generation, and said, They do </a:t>
            </a:r>
            <a:r>
              <a:rPr lang="en-US" dirty="0" err="1"/>
              <a:t>alway</a:t>
            </a:r>
            <a:r>
              <a:rPr lang="en-US" dirty="0"/>
              <a:t> err in their heart; and they have not known my ways.  11  So I </a:t>
            </a:r>
            <a:r>
              <a:rPr lang="en-US" dirty="0" err="1"/>
              <a:t>sware</a:t>
            </a:r>
            <a:r>
              <a:rPr lang="en-US" dirty="0"/>
              <a:t> in my wrath, They shall not enter into my rest.)  12  </a:t>
            </a:r>
            <a:r>
              <a:rPr lang="en-US" u="sng" dirty="0"/>
              <a:t>Take heed, </a:t>
            </a:r>
            <a:r>
              <a:rPr lang="en-US" dirty="0"/>
              <a:t>brethren, lest there be in </a:t>
            </a:r>
            <a:r>
              <a:rPr lang="en-US" u="sng" dirty="0"/>
              <a:t>any of you</a:t>
            </a:r>
            <a:r>
              <a:rPr lang="en-US" dirty="0"/>
              <a:t> an evil heart of </a:t>
            </a:r>
            <a:r>
              <a:rPr lang="en-US" u="sng" dirty="0"/>
              <a:t>unbelief</a:t>
            </a:r>
            <a:r>
              <a:rPr lang="en-US" dirty="0"/>
              <a:t>, in departing from the living God.  </a:t>
            </a:r>
          </a:p>
          <a:p>
            <a:pPr lvl="1"/>
            <a:r>
              <a:rPr lang="en-US" dirty="0"/>
              <a:t>This is </a:t>
            </a:r>
            <a:r>
              <a:rPr lang="en-US" dirty="0" smtClean="0"/>
              <a:t>another </a:t>
            </a:r>
            <a:r>
              <a:rPr lang="en-US" dirty="0"/>
              <a:t>troublesome warning here. </a:t>
            </a:r>
          </a:p>
          <a:p>
            <a:pPr lvl="1"/>
            <a:r>
              <a:rPr lang="en-US" dirty="0" smtClean="0"/>
              <a:t>But </a:t>
            </a:r>
            <a:r>
              <a:rPr lang="en-US" dirty="0"/>
              <a:t>what is the warning? If you harden your heart you will not enter into his rest.</a:t>
            </a:r>
          </a:p>
          <a:p>
            <a:pPr lvl="1"/>
            <a:r>
              <a:rPr lang="en-US" dirty="0"/>
              <a:t>Who’s hearts are hard? unbelievers</a:t>
            </a:r>
          </a:p>
          <a:p>
            <a:pPr lvl="1"/>
            <a:r>
              <a:rPr lang="en-US" dirty="0"/>
              <a:t>Who is this take heed warning to? unbelievers</a:t>
            </a:r>
          </a:p>
          <a:p>
            <a:pPr lvl="1"/>
            <a:r>
              <a:rPr lang="en-US" dirty="0"/>
              <a:t>What is the story that we are relating this warning </a:t>
            </a:r>
            <a:r>
              <a:rPr lang="en-US" dirty="0" smtClean="0"/>
              <a:t>to? The </a:t>
            </a:r>
            <a:r>
              <a:rPr lang="en-US" dirty="0"/>
              <a:t>Israelites that did not </a:t>
            </a:r>
            <a:r>
              <a:rPr lang="en-US" dirty="0" smtClean="0"/>
              <a:t>believe.</a:t>
            </a:r>
            <a:endParaRPr lang="en-US" dirty="0"/>
          </a:p>
          <a:p>
            <a:endParaRPr lang="en-US" dirty="0"/>
          </a:p>
        </p:txBody>
      </p:sp>
    </p:spTree>
    <p:extLst>
      <p:ext uri="{BB962C8B-B14F-4D97-AF65-F5344CB8AC3E}">
        <p14:creationId xmlns:p14="http://schemas.microsoft.com/office/powerpoint/2010/main" val="60394136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err="1"/>
              <a:t>Heb</a:t>
            </a:r>
            <a:r>
              <a:rPr lang="en-US" dirty="0"/>
              <a:t> 3:13-14  But exhort one another daily, while it is called To day; lest any of you be hardened through the deceitfulness of sin.  14  For we are made partakers of Christ, </a:t>
            </a:r>
            <a:r>
              <a:rPr lang="en-US" u="sng" dirty="0"/>
              <a:t>if we hold the beginning of our confidence </a:t>
            </a:r>
            <a:r>
              <a:rPr lang="en-US" u="sng" dirty="0" err="1"/>
              <a:t>stedfast</a:t>
            </a:r>
            <a:r>
              <a:rPr lang="en-US" u="sng" dirty="0"/>
              <a:t> unto the end</a:t>
            </a:r>
            <a:r>
              <a:rPr lang="en-US" dirty="0"/>
              <a:t>;  </a:t>
            </a:r>
          </a:p>
          <a:p>
            <a:pPr lvl="1"/>
            <a:r>
              <a:rPr lang="en-US" dirty="0" smtClean="0"/>
              <a:t>Can you stop being a partaker of Christ if you stop having confidence in Him?</a:t>
            </a:r>
          </a:p>
          <a:p>
            <a:pPr lvl="1"/>
            <a:r>
              <a:rPr lang="en-US" dirty="0" smtClean="0"/>
              <a:t>This </a:t>
            </a:r>
            <a:r>
              <a:rPr lang="en-US" dirty="0"/>
              <a:t>is written to the nation of Israel, and it is possible that it could refer to a time when people </a:t>
            </a:r>
            <a:r>
              <a:rPr lang="en-US" dirty="0" smtClean="0"/>
              <a:t>aren’t </a:t>
            </a:r>
            <a:r>
              <a:rPr lang="en-US" dirty="0"/>
              <a:t>given eternal security by belief only.</a:t>
            </a:r>
          </a:p>
          <a:p>
            <a:pPr lvl="1"/>
            <a:r>
              <a:rPr lang="en-US" dirty="0" smtClean="0"/>
              <a:t>If </a:t>
            </a:r>
            <a:r>
              <a:rPr lang="en-US" dirty="0"/>
              <a:t>so, this not applicable to today’s Christian anyways. We are kept, sealed. </a:t>
            </a:r>
            <a:endParaRPr lang="en-US" dirty="0" smtClean="0"/>
          </a:p>
          <a:p>
            <a:pPr lvl="1"/>
            <a:r>
              <a:rPr lang="en-US" dirty="0" smtClean="0"/>
              <a:t>Nonetheless, what is the context of this passage?</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77</a:t>
            </a:fld>
            <a:endParaRPr lang="en-US"/>
          </a:p>
        </p:txBody>
      </p:sp>
    </p:spTree>
    <p:extLst>
      <p:ext uri="{BB962C8B-B14F-4D97-AF65-F5344CB8AC3E}">
        <p14:creationId xmlns:p14="http://schemas.microsoft.com/office/powerpoint/2010/main" val="339132504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err="1"/>
              <a:t>Heb</a:t>
            </a:r>
            <a:r>
              <a:rPr lang="en-US" dirty="0"/>
              <a:t> 3:15-19  While it is said, To day if ye will hear his voice, </a:t>
            </a:r>
            <a:r>
              <a:rPr lang="en-US" u="sng" dirty="0"/>
              <a:t>harden not your hearts</a:t>
            </a:r>
            <a:r>
              <a:rPr lang="en-US" dirty="0"/>
              <a:t>, as in the provocation.  16  For some, </a:t>
            </a:r>
            <a:r>
              <a:rPr lang="en-US" u="sng" dirty="0"/>
              <a:t>when they had heard</a:t>
            </a:r>
            <a:r>
              <a:rPr lang="en-US" dirty="0"/>
              <a:t>, did provoke: howbeit not all that came out of Egypt by Moses.  17  But with whom was he grieved forty years? was it not with </a:t>
            </a:r>
            <a:r>
              <a:rPr lang="en-US" u="sng" dirty="0"/>
              <a:t>them that had sinned</a:t>
            </a:r>
            <a:r>
              <a:rPr lang="en-US" dirty="0"/>
              <a:t>, whose </a:t>
            </a:r>
            <a:r>
              <a:rPr lang="en-US" dirty="0" err="1"/>
              <a:t>carcases</a:t>
            </a:r>
            <a:r>
              <a:rPr lang="en-US" dirty="0"/>
              <a:t> fell in the wilderness?  18  And </a:t>
            </a:r>
            <a:r>
              <a:rPr lang="en-US" u="sng" dirty="0"/>
              <a:t>to whom </a:t>
            </a:r>
            <a:r>
              <a:rPr lang="en-US" u="sng" dirty="0" err="1"/>
              <a:t>sware</a:t>
            </a:r>
            <a:r>
              <a:rPr lang="en-US" u="sng" dirty="0"/>
              <a:t> he that they should not enter into his rest</a:t>
            </a:r>
            <a:r>
              <a:rPr lang="en-US" dirty="0"/>
              <a:t>, but to </a:t>
            </a:r>
            <a:r>
              <a:rPr lang="en-US" b="1" u="sng" dirty="0"/>
              <a:t>them that believed not</a:t>
            </a:r>
            <a:r>
              <a:rPr lang="en-US" dirty="0"/>
              <a:t>?  19  So we see that they could not enter in </a:t>
            </a:r>
            <a:r>
              <a:rPr lang="en-US" u="sng" dirty="0"/>
              <a:t>because of unbelief</a:t>
            </a:r>
            <a:r>
              <a:rPr lang="en-US" dirty="0"/>
              <a:t>.</a:t>
            </a:r>
          </a:p>
          <a:p>
            <a:pPr lvl="1"/>
            <a:r>
              <a:rPr lang="en-US" dirty="0"/>
              <a:t>Who? </a:t>
            </a:r>
            <a:r>
              <a:rPr lang="en-US" dirty="0" smtClean="0"/>
              <a:t>Hebrews.</a:t>
            </a:r>
          </a:p>
          <a:p>
            <a:pPr lvl="1"/>
            <a:r>
              <a:rPr lang="en-US" dirty="0" smtClean="0"/>
              <a:t>What </a:t>
            </a:r>
            <a:r>
              <a:rPr lang="en-US" dirty="0"/>
              <a:t>is their sin? That they believed not.</a:t>
            </a:r>
          </a:p>
          <a:p>
            <a:pPr lvl="1"/>
            <a:r>
              <a:rPr lang="en-US" dirty="0"/>
              <a:t>When they were presented with the opportunity to believe or draw back, they drew back.</a:t>
            </a:r>
          </a:p>
          <a:p>
            <a:pPr lvl="1"/>
            <a:r>
              <a:rPr lang="en-US" dirty="0"/>
              <a:t>The warning: take heed that you don’t believe.</a:t>
            </a:r>
          </a:p>
          <a:p>
            <a:pPr lvl="1"/>
            <a:r>
              <a:rPr lang="en-US" dirty="0"/>
              <a:t>This is about hearing, receiving the gospel.</a:t>
            </a:r>
          </a:p>
          <a:p>
            <a:pPr lvl="1"/>
            <a:r>
              <a:rPr lang="en-US" dirty="0"/>
              <a:t>It’s not about works, it’s about belief</a:t>
            </a:r>
            <a:r>
              <a:rPr lang="en-US" dirty="0" smtClean="0"/>
              <a:t>.</a:t>
            </a:r>
          </a:p>
        </p:txBody>
      </p:sp>
      <p:sp>
        <p:nvSpPr>
          <p:cNvPr id="3" name="Slide Number Placeholder 2"/>
          <p:cNvSpPr>
            <a:spLocks noGrp="1"/>
          </p:cNvSpPr>
          <p:nvPr>
            <p:ph type="sldNum" sz="quarter" idx="12"/>
          </p:nvPr>
        </p:nvSpPr>
        <p:spPr/>
        <p:txBody>
          <a:bodyPr/>
          <a:lstStyle/>
          <a:p>
            <a:fld id="{172C059E-16DE-4C0D-A377-2C3D2DE09514}" type="slidenum">
              <a:rPr lang="en-US" smtClean="0"/>
              <a:t>78</a:t>
            </a:fld>
            <a:endParaRPr lang="en-US"/>
          </a:p>
        </p:txBody>
      </p:sp>
    </p:spTree>
    <p:extLst>
      <p:ext uri="{BB962C8B-B14F-4D97-AF65-F5344CB8AC3E}">
        <p14:creationId xmlns:p14="http://schemas.microsoft.com/office/powerpoint/2010/main" val="418240975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Hebrews 4:1  </a:t>
            </a:r>
            <a:r>
              <a:rPr lang="en-US" u="sng" dirty="0"/>
              <a:t>Let us therefore fear</a:t>
            </a:r>
            <a:r>
              <a:rPr lang="en-US" dirty="0"/>
              <a:t>, lest, a promise being left us of entering into his rest, any of you should seem to </a:t>
            </a:r>
            <a:r>
              <a:rPr lang="en-US" u="sng" dirty="0"/>
              <a:t>come short of it</a:t>
            </a:r>
            <a:r>
              <a:rPr lang="en-US" dirty="0"/>
              <a:t>.</a:t>
            </a:r>
          </a:p>
          <a:p>
            <a:pPr lvl="1"/>
            <a:r>
              <a:rPr lang="en-US" dirty="0"/>
              <a:t>The next chapter starts off this another scary sentiment.</a:t>
            </a:r>
          </a:p>
          <a:p>
            <a:r>
              <a:rPr lang="en-US" dirty="0"/>
              <a:t>Hebrews 4:2  For unto us was the gospel preached, as well as unto them: but the word preached did not profit them, </a:t>
            </a:r>
            <a:r>
              <a:rPr lang="en-US" u="sng" dirty="0"/>
              <a:t>not being mixed with faith</a:t>
            </a:r>
            <a:r>
              <a:rPr lang="en-US" dirty="0"/>
              <a:t> in them that heard it.</a:t>
            </a:r>
          </a:p>
          <a:p>
            <a:pPr lvl="1"/>
            <a:r>
              <a:rPr lang="en-US" dirty="0"/>
              <a:t>Nope, false alarm to the believer. Its all about belief!</a:t>
            </a:r>
          </a:p>
          <a:p>
            <a:r>
              <a:rPr lang="en-US" dirty="0"/>
              <a:t>Hebrews 4:3  For </a:t>
            </a:r>
            <a:r>
              <a:rPr lang="en-US" u="sng" dirty="0"/>
              <a:t>we which have believed do enter into rest</a:t>
            </a:r>
            <a:r>
              <a:rPr lang="en-US" dirty="0"/>
              <a:t>, as he said, As I have sworn in my wrath, if they shall enter into my rest: although the works were finished from the foundation of the world.</a:t>
            </a:r>
          </a:p>
          <a:p>
            <a:pPr lvl="1"/>
            <a:r>
              <a:rPr lang="en-US" dirty="0"/>
              <a:t>Remember that this is written to Hebrews. To saved and unsaved Jews.</a:t>
            </a:r>
          </a:p>
          <a:p>
            <a:pPr lvl="1"/>
            <a:r>
              <a:rPr lang="en-US" dirty="0"/>
              <a:t>The “us” in v1 is the Jews.</a:t>
            </a:r>
          </a:p>
          <a:p>
            <a:pPr lvl="1"/>
            <a:r>
              <a:rPr lang="en-US" dirty="0"/>
              <a:t>What if you don’t hold </a:t>
            </a:r>
            <a:r>
              <a:rPr lang="en-US" dirty="0" err="1"/>
              <a:t>stedfast</a:t>
            </a:r>
            <a:r>
              <a:rPr lang="en-US" dirty="0"/>
              <a:t> in belief unto your end? What if YOU stop believing? </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79</a:t>
            </a:fld>
            <a:endParaRPr lang="en-US"/>
          </a:p>
        </p:txBody>
      </p:sp>
    </p:spTree>
    <p:extLst>
      <p:ext uri="{BB962C8B-B14F-4D97-AF65-F5344CB8AC3E}">
        <p14:creationId xmlns:p14="http://schemas.microsoft.com/office/powerpoint/2010/main" val="48953701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Timothy 2:13  If we believe not, yet he </a:t>
            </a:r>
            <a:r>
              <a:rPr lang="en-US" dirty="0" err="1"/>
              <a:t>abideth</a:t>
            </a:r>
            <a:r>
              <a:rPr lang="en-US" dirty="0"/>
              <a:t> faithful: he cannot deny himself.</a:t>
            </a:r>
          </a:p>
          <a:p>
            <a:pPr lvl="1"/>
            <a:r>
              <a:rPr lang="en-US" dirty="0"/>
              <a:t>If you forget, or stop believing, that doesn’t matter once He is in you.</a:t>
            </a:r>
          </a:p>
          <a:p>
            <a:r>
              <a:rPr lang="en-US" dirty="0"/>
              <a:t>Revelation 2:25-27  But that which ye have already hold fast till I come.  26  And he that </a:t>
            </a:r>
            <a:r>
              <a:rPr lang="en-US" dirty="0" err="1"/>
              <a:t>overcometh</a:t>
            </a:r>
            <a:r>
              <a:rPr lang="en-US" dirty="0"/>
              <a:t>, </a:t>
            </a:r>
            <a:r>
              <a:rPr lang="en-US" b="1" u="sng" dirty="0"/>
              <a:t>and </a:t>
            </a:r>
            <a:r>
              <a:rPr lang="en-US" b="1" u="sng" dirty="0" err="1"/>
              <a:t>keepeth</a:t>
            </a:r>
            <a:r>
              <a:rPr lang="en-US" b="1" u="sng" dirty="0"/>
              <a:t> my works </a:t>
            </a:r>
            <a:r>
              <a:rPr lang="en-US" dirty="0"/>
              <a:t>unto the end, </a:t>
            </a:r>
            <a:r>
              <a:rPr lang="en-US" u="sng" dirty="0"/>
              <a:t>to him will I give power over the nations</a:t>
            </a:r>
            <a:r>
              <a:rPr lang="en-US" dirty="0"/>
              <a:t>:  27  And he shall rule them with a rod of iron; as the vessels of a potter shall they be broken to shivers: even as I received of my Father.</a:t>
            </a:r>
          </a:p>
          <a:p>
            <a:r>
              <a:rPr lang="en-US" dirty="0"/>
              <a:t>Revelation 3:11  Behold, I come quickly: </a:t>
            </a:r>
            <a:r>
              <a:rPr lang="en-US" u="sng" dirty="0"/>
              <a:t>hold that fast</a:t>
            </a:r>
            <a:r>
              <a:rPr lang="en-US" dirty="0"/>
              <a:t> which thou hast, that no man take </a:t>
            </a:r>
            <a:r>
              <a:rPr lang="en-US" b="1" u="sng" dirty="0"/>
              <a:t>thy crown</a:t>
            </a:r>
            <a:r>
              <a:rPr lang="en-US" dirty="0"/>
              <a:t>.</a:t>
            </a:r>
          </a:p>
          <a:p>
            <a:pPr lvl="1"/>
            <a:r>
              <a:rPr lang="en-US" dirty="0"/>
              <a:t>Holding fast your confidence, being </a:t>
            </a:r>
            <a:r>
              <a:rPr lang="en-US" dirty="0" err="1"/>
              <a:t>stedfast</a:t>
            </a:r>
            <a:r>
              <a:rPr lang="en-US" dirty="0"/>
              <a:t> in the faith, will gain you rewards (crowns and nations). </a:t>
            </a:r>
          </a:p>
          <a:p>
            <a:pPr lvl="1"/>
            <a:r>
              <a:rPr lang="en-US" dirty="0"/>
              <a:t>When you fall, you lose them</a:t>
            </a:r>
            <a:r>
              <a:rPr lang="en-US" dirty="0" smtClean="0"/>
              <a:t>.</a:t>
            </a:r>
          </a:p>
          <a:p>
            <a:pPr lvl="1"/>
            <a:r>
              <a:rPr lang="en-US" dirty="0" smtClean="0"/>
              <a:t>For the Jews being preached to in Hebrews, they were warned against their unbelief.</a:t>
            </a:r>
          </a:p>
          <a:p>
            <a:pPr lvl="1"/>
            <a:r>
              <a:rPr lang="en-US" dirty="0" smtClean="0"/>
              <a:t>For the Jews in the tribulation, they are warned against losing their faith in Christ.</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80</a:t>
            </a:fld>
            <a:endParaRPr lang="en-US"/>
          </a:p>
        </p:txBody>
      </p:sp>
    </p:spTree>
    <p:extLst>
      <p:ext uri="{BB962C8B-B14F-4D97-AF65-F5344CB8AC3E}">
        <p14:creationId xmlns:p14="http://schemas.microsoft.com/office/powerpoint/2010/main" val="17931238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Abiding In</a:t>
            </a:r>
            <a:endParaRPr lang="en-US" dirty="0"/>
          </a:p>
        </p:txBody>
      </p:sp>
      <p:sp>
        <p:nvSpPr>
          <p:cNvPr id="3" name="Subtitle 2"/>
          <p:cNvSpPr>
            <a:spLocks noGrp="1"/>
          </p:cNvSpPr>
          <p:nvPr>
            <p:ph type="subTitle" idx="1"/>
          </p:nvPr>
        </p:nvSpPr>
        <p:spPr/>
        <p:txBody>
          <a:bodyPr/>
          <a:lstStyle/>
          <a:p>
            <a:pPr>
              <a:spcBef>
                <a:spcPts val="0"/>
              </a:spcBef>
            </a:pPr>
            <a:r>
              <a:rPr lang="en-US" dirty="0"/>
              <a:t>Do we have to abide in him? </a:t>
            </a:r>
            <a:endParaRPr lang="en-US" dirty="0" smtClean="0"/>
          </a:p>
          <a:p>
            <a:pPr>
              <a:spcBef>
                <a:spcPts val="0"/>
              </a:spcBef>
            </a:pPr>
            <a:r>
              <a:rPr lang="en-US" dirty="0" smtClean="0"/>
              <a:t>Can </a:t>
            </a:r>
            <a:r>
              <a:rPr lang="en-US" dirty="0"/>
              <a:t>we stop abiding in him?</a:t>
            </a:r>
            <a:br>
              <a:rPr lang="en-US" dirty="0"/>
            </a:br>
            <a:r>
              <a:rPr lang="en-US" dirty="0" smtClean="0"/>
              <a:t>Can </a:t>
            </a:r>
            <a:r>
              <a:rPr lang="en-US" dirty="0"/>
              <a:t>he stop abiding in us?</a:t>
            </a:r>
          </a:p>
        </p:txBody>
      </p:sp>
    </p:spTree>
    <p:extLst>
      <p:ext uri="{BB962C8B-B14F-4D97-AF65-F5344CB8AC3E}">
        <p14:creationId xmlns:p14="http://schemas.microsoft.com/office/powerpoint/2010/main" val="115641443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John 15:6  </a:t>
            </a:r>
            <a:r>
              <a:rPr lang="en-US" u="sng" dirty="0"/>
              <a:t>If a man abide not in me</a:t>
            </a:r>
            <a:r>
              <a:rPr lang="en-US" dirty="0"/>
              <a:t>, </a:t>
            </a:r>
            <a:r>
              <a:rPr lang="en-US" u="sng" dirty="0"/>
              <a:t>he is cast forth</a:t>
            </a:r>
            <a:r>
              <a:rPr lang="en-US" dirty="0"/>
              <a:t> as a branch, and is withered; and men gather them, and </a:t>
            </a:r>
            <a:r>
              <a:rPr lang="en-US" u="sng" dirty="0"/>
              <a:t>cast them into the fire</a:t>
            </a:r>
            <a:r>
              <a:rPr lang="en-US" dirty="0"/>
              <a:t>, and they are burned.</a:t>
            </a:r>
          </a:p>
          <a:p>
            <a:r>
              <a:rPr lang="en-US" dirty="0"/>
              <a:t>2 John 1:9  </a:t>
            </a:r>
            <a:r>
              <a:rPr lang="en-US" u="sng" dirty="0"/>
              <a:t>Whosoever </a:t>
            </a:r>
            <a:r>
              <a:rPr lang="en-US" u="sng" dirty="0" err="1"/>
              <a:t>transgresseth</a:t>
            </a:r>
            <a:r>
              <a:rPr lang="en-US" dirty="0"/>
              <a:t>, and </a:t>
            </a:r>
            <a:r>
              <a:rPr lang="en-US" u="sng" dirty="0" err="1"/>
              <a:t>abideth</a:t>
            </a:r>
            <a:r>
              <a:rPr lang="en-US" u="sng" dirty="0"/>
              <a:t> not</a:t>
            </a:r>
            <a:r>
              <a:rPr lang="en-US" dirty="0"/>
              <a:t> in the doctrine of Christ, </a:t>
            </a:r>
            <a:r>
              <a:rPr lang="en-US" u="sng" dirty="0"/>
              <a:t>hath not God</a:t>
            </a:r>
            <a:r>
              <a:rPr lang="en-US" dirty="0"/>
              <a:t>. He that </a:t>
            </a:r>
            <a:r>
              <a:rPr lang="en-US" dirty="0" err="1"/>
              <a:t>abideth</a:t>
            </a:r>
            <a:r>
              <a:rPr lang="en-US" dirty="0"/>
              <a:t> in the doctrine of Christ, he hath both the Father and the Son.</a:t>
            </a:r>
          </a:p>
          <a:p>
            <a:pPr lvl="1"/>
            <a:r>
              <a:rPr lang="en-US" dirty="0"/>
              <a:t>Uh oh. </a:t>
            </a:r>
            <a:r>
              <a:rPr lang="en-US" dirty="0" smtClean="0"/>
              <a:t>Can </a:t>
            </a:r>
            <a:r>
              <a:rPr lang="en-US" dirty="0"/>
              <a:t>we transgress, or stop </a:t>
            </a:r>
            <a:r>
              <a:rPr lang="en-US" dirty="0" smtClean="0"/>
              <a:t>abiding in Christ</a:t>
            </a:r>
            <a:r>
              <a:rPr lang="en-US" dirty="0"/>
              <a:t>, </a:t>
            </a:r>
            <a:r>
              <a:rPr lang="en-US" dirty="0" smtClean="0"/>
              <a:t>and then </a:t>
            </a:r>
            <a:r>
              <a:rPr lang="en-US" dirty="0"/>
              <a:t>be cast forth?</a:t>
            </a:r>
          </a:p>
          <a:p>
            <a:pPr lvl="1"/>
            <a:r>
              <a:rPr lang="en-US" dirty="0"/>
              <a:t>Instead of asking if we abide in him, ask, do you have Him or not? Of course you </a:t>
            </a:r>
            <a:r>
              <a:rPr lang="en-US" dirty="0" smtClean="0"/>
              <a:t>do!</a:t>
            </a:r>
            <a:endParaRPr lang="en-US" dirty="0"/>
          </a:p>
          <a:p>
            <a:pPr lvl="1"/>
            <a:r>
              <a:rPr lang="en-US" dirty="0"/>
              <a:t>But could you transgress and lose Him?</a:t>
            </a:r>
          </a:p>
          <a:p>
            <a:pPr lvl="1"/>
            <a:r>
              <a:rPr lang="en-US" dirty="0"/>
              <a:t>What is this </a:t>
            </a:r>
            <a:r>
              <a:rPr lang="en-US" dirty="0" smtClean="0"/>
              <a:t>transgressing </a:t>
            </a:r>
            <a:r>
              <a:rPr lang="en-US" dirty="0"/>
              <a:t>that </a:t>
            </a:r>
            <a:r>
              <a:rPr lang="en-US" dirty="0" smtClean="0"/>
              <a:t>defines </a:t>
            </a:r>
            <a:r>
              <a:rPr lang="en-US" dirty="0"/>
              <a:t>whether or not you abide in Him</a:t>
            </a:r>
            <a:r>
              <a:rPr lang="en-US" dirty="0" smtClean="0"/>
              <a:t>?</a:t>
            </a:r>
          </a:p>
          <a:p>
            <a:pPr lvl="1"/>
            <a:r>
              <a:rPr lang="en-US" dirty="0" smtClean="0"/>
              <a:t>John himself explains…</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82</a:t>
            </a:fld>
            <a:endParaRPr lang="en-US"/>
          </a:p>
        </p:txBody>
      </p:sp>
    </p:spTree>
    <p:extLst>
      <p:ext uri="{BB962C8B-B14F-4D97-AF65-F5344CB8AC3E}">
        <p14:creationId xmlns:p14="http://schemas.microsoft.com/office/powerpoint/2010/main" val="62093451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John 2:22  </a:t>
            </a:r>
            <a:r>
              <a:rPr lang="en-US" u="sng" dirty="0"/>
              <a:t>Who is a liar</a:t>
            </a:r>
            <a:r>
              <a:rPr lang="en-US" dirty="0"/>
              <a:t> but he that </a:t>
            </a:r>
            <a:r>
              <a:rPr lang="en-US" dirty="0" err="1"/>
              <a:t>denieth</a:t>
            </a:r>
            <a:r>
              <a:rPr lang="en-US" dirty="0"/>
              <a:t> that Jesus is the Christ? He is antichrist, that </a:t>
            </a:r>
            <a:r>
              <a:rPr lang="en-US" dirty="0" err="1"/>
              <a:t>denieth</a:t>
            </a:r>
            <a:r>
              <a:rPr lang="en-US" dirty="0"/>
              <a:t> the Father and the Son.  </a:t>
            </a:r>
          </a:p>
          <a:p>
            <a:r>
              <a:rPr lang="en-US" dirty="0"/>
              <a:t>1 John 2:23  </a:t>
            </a:r>
            <a:r>
              <a:rPr lang="en-US" u="sng" dirty="0"/>
              <a:t>Whosoever </a:t>
            </a:r>
            <a:r>
              <a:rPr lang="en-US" u="sng" dirty="0" err="1"/>
              <a:t>denieth</a:t>
            </a:r>
            <a:r>
              <a:rPr lang="en-US" u="sng" dirty="0"/>
              <a:t> the Son</a:t>
            </a:r>
            <a:r>
              <a:rPr lang="en-US" dirty="0"/>
              <a:t>, </a:t>
            </a:r>
            <a:r>
              <a:rPr lang="en-US" u="sng" dirty="0"/>
              <a:t>the same hath not the Father</a:t>
            </a:r>
            <a:r>
              <a:rPr lang="en-US" dirty="0"/>
              <a:t>: (but) he that </a:t>
            </a:r>
            <a:r>
              <a:rPr lang="en-US" dirty="0" err="1"/>
              <a:t>acknowledgeth</a:t>
            </a:r>
            <a:r>
              <a:rPr lang="en-US" dirty="0"/>
              <a:t> the Son hath the Father also.  </a:t>
            </a:r>
          </a:p>
          <a:p>
            <a:pPr lvl="1"/>
            <a:r>
              <a:rPr lang="en-US" dirty="0"/>
              <a:t>Denying that Jesus is God and </a:t>
            </a:r>
            <a:r>
              <a:rPr lang="en-US" dirty="0" smtClean="0"/>
              <a:t>Savior, </a:t>
            </a:r>
            <a:r>
              <a:rPr lang="en-US" dirty="0"/>
              <a:t>this is transgressing.</a:t>
            </a:r>
          </a:p>
          <a:p>
            <a:r>
              <a:rPr lang="en-US" dirty="0"/>
              <a:t>1 John 2:24-25  Let that therefore abide in you, which ye have heard from the beginning. If that which ye have heard from the beginning </a:t>
            </a:r>
            <a:r>
              <a:rPr lang="en-US" u="sng" dirty="0"/>
              <a:t>shall remain in you</a:t>
            </a:r>
            <a:r>
              <a:rPr lang="en-US" dirty="0"/>
              <a:t>, </a:t>
            </a:r>
            <a:r>
              <a:rPr lang="en-US" u="sng" dirty="0"/>
              <a:t>ye also shall continue in the Son</a:t>
            </a:r>
            <a:r>
              <a:rPr lang="en-US" dirty="0"/>
              <a:t>, and in the Father.  25  And this is the promise that he hath promised us, even eternal life.</a:t>
            </a:r>
          </a:p>
          <a:p>
            <a:pPr lvl="1"/>
            <a:r>
              <a:rPr lang="en-US" dirty="0"/>
              <a:t>Okay so we were put in Him when we were saved. But now the truth, the gospel has to remain in us if we want to continue in Him?</a:t>
            </a:r>
          </a:p>
          <a:p>
            <a:pPr lvl="1"/>
            <a:r>
              <a:rPr lang="en-US" dirty="0"/>
              <a:t>Yes, but consider the parable of the sower:</a:t>
            </a:r>
          </a:p>
          <a:p>
            <a:pPr lvl="2"/>
            <a:r>
              <a:rPr lang="en-US" dirty="0"/>
              <a:t>The gospel goes into every person. The seed is sown on their heart. But does it remain? Does it grow into a good tree and bring forth fruit, or is it taken away of the devil, is it trampled by men?</a:t>
            </a:r>
          </a:p>
          <a:p>
            <a:pPr lvl="1"/>
            <a:r>
              <a:rPr lang="en-US" dirty="0"/>
              <a:t>That’s the question John is posing. </a:t>
            </a:r>
            <a:r>
              <a:rPr lang="en-US" dirty="0" smtClean="0"/>
              <a:t>Was the gospel received at the beginning? Is </a:t>
            </a:r>
            <a:r>
              <a:rPr lang="en-US" dirty="0"/>
              <a:t>the gospel in you still? Did you receive it into your heart?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83</a:t>
            </a:fld>
            <a:endParaRPr lang="en-US"/>
          </a:p>
        </p:txBody>
      </p:sp>
    </p:spTree>
    <p:extLst>
      <p:ext uri="{BB962C8B-B14F-4D97-AF65-F5344CB8AC3E}">
        <p14:creationId xmlns:p14="http://schemas.microsoft.com/office/powerpoint/2010/main" val="135922983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John 2:26  These things have I written unto you </a:t>
            </a:r>
            <a:r>
              <a:rPr lang="en-US" u="sng" dirty="0"/>
              <a:t>concerning them that seduce you</a:t>
            </a:r>
            <a:r>
              <a:rPr lang="en-US" dirty="0" smtClean="0"/>
              <a:t>.</a:t>
            </a:r>
          </a:p>
          <a:p>
            <a:pPr lvl="1"/>
            <a:r>
              <a:rPr lang="en-US" dirty="0" smtClean="0"/>
              <a:t>John says that he wrote these epistles that we might know we have eternal life.</a:t>
            </a:r>
          </a:p>
          <a:p>
            <a:pPr lvl="1"/>
            <a:r>
              <a:rPr lang="en-US" dirty="0" smtClean="0"/>
              <a:t>It is supposed to confirm you, not scare you! Unless you have not received Him.</a:t>
            </a:r>
            <a:endParaRPr lang="en-US" dirty="0"/>
          </a:p>
          <a:p>
            <a:r>
              <a:rPr lang="en-US" dirty="0"/>
              <a:t>1 John 2:27  But </a:t>
            </a:r>
            <a:r>
              <a:rPr lang="en-US" u="sng" dirty="0"/>
              <a:t>the anointing which ye have received</a:t>
            </a:r>
            <a:r>
              <a:rPr lang="en-US" dirty="0"/>
              <a:t> of him </a:t>
            </a:r>
            <a:r>
              <a:rPr lang="en-US" u="sng" dirty="0" err="1"/>
              <a:t>abideth</a:t>
            </a:r>
            <a:r>
              <a:rPr lang="en-US" u="sng" dirty="0"/>
              <a:t> in you</a:t>
            </a:r>
            <a:r>
              <a:rPr lang="en-US" dirty="0"/>
              <a:t>, and ye need not that any man teach you: but as </a:t>
            </a:r>
            <a:r>
              <a:rPr lang="en-US" u="sng" dirty="0"/>
              <a:t>the same anointing </a:t>
            </a:r>
            <a:r>
              <a:rPr lang="en-US" u="sng" dirty="0" err="1"/>
              <a:t>teacheth</a:t>
            </a:r>
            <a:r>
              <a:rPr lang="en-US" u="sng" dirty="0"/>
              <a:t> you of all things, and is truth</a:t>
            </a:r>
            <a:r>
              <a:rPr lang="en-US" dirty="0"/>
              <a:t>, and is no lie, and even as it hath taught you, </a:t>
            </a:r>
            <a:r>
              <a:rPr lang="en-US" u="sng" dirty="0"/>
              <a:t>ye shall abide in him</a:t>
            </a:r>
            <a:r>
              <a:rPr lang="en-US" dirty="0"/>
              <a:t>.</a:t>
            </a:r>
          </a:p>
          <a:p>
            <a:pPr lvl="1"/>
            <a:r>
              <a:rPr lang="en-US" dirty="0"/>
              <a:t>What is this anointing?</a:t>
            </a:r>
          </a:p>
          <a:p>
            <a:pPr lvl="1"/>
            <a:r>
              <a:rPr lang="en-US" dirty="0"/>
              <a:t>He </a:t>
            </a:r>
            <a:r>
              <a:rPr lang="en-US" dirty="0" err="1"/>
              <a:t>abideth</a:t>
            </a:r>
            <a:r>
              <a:rPr lang="en-US" dirty="0"/>
              <a:t> in you. Period.</a:t>
            </a:r>
          </a:p>
          <a:p>
            <a:pPr lvl="1"/>
            <a:r>
              <a:rPr lang="en-US" dirty="0"/>
              <a:t>He </a:t>
            </a:r>
            <a:r>
              <a:rPr lang="en-US" dirty="0" err="1"/>
              <a:t>abideth</a:t>
            </a:r>
            <a:r>
              <a:rPr lang="en-US" dirty="0"/>
              <a:t> in you, you shall abide in him. If you have received the anointing.</a:t>
            </a:r>
          </a:p>
          <a:p>
            <a:pPr lvl="1"/>
            <a:r>
              <a:rPr lang="en-US" dirty="0"/>
              <a:t>There is no stopping abiding in this whole chapter. Its abide or abide not. Not abide for a while, then stop abiding.</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84</a:t>
            </a:fld>
            <a:endParaRPr lang="en-US"/>
          </a:p>
        </p:txBody>
      </p:sp>
    </p:spTree>
    <p:extLst>
      <p:ext uri="{BB962C8B-B14F-4D97-AF65-F5344CB8AC3E}">
        <p14:creationId xmlns:p14="http://schemas.microsoft.com/office/powerpoint/2010/main" val="32101444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John 2:28  And now, little children, </a:t>
            </a:r>
            <a:r>
              <a:rPr lang="en-US" u="sng" dirty="0"/>
              <a:t>abide in him</a:t>
            </a:r>
            <a:r>
              <a:rPr lang="en-US" dirty="0"/>
              <a:t>; that, when he shall appear, </a:t>
            </a:r>
            <a:r>
              <a:rPr lang="en-US" u="sng" dirty="0"/>
              <a:t>we may have confidence, and not be ashamed before him</a:t>
            </a:r>
            <a:r>
              <a:rPr lang="en-US" dirty="0"/>
              <a:t> at his coming.</a:t>
            </a:r>
          </a:p>
          <a:p>
            <a:r>
              <a:rPr lang="en-US" dirty="0" smtClean="0"/>
              <a:t>1 John 2:29  If ye know that he is righteous, ye know that every one that doeth righteousness is born of him.</a:t>
            </a:r>
          </a:p>
          <a:p>
            <a:pPr lvl="1"/>
            <a:r>
              <a:rPr lang="en-US" dirty="0" smtClean="0"/>
              <a:t>Who </a:t>
            </a:r>
            <a:r>
              <a:rPr lang="en-US" dirty="0"/>
              <a:t>is going to be ashamed? Those who </a:t>
            </a:r>
            <a:r>
              <a:rPr lang="en-US" dirty="0" smtClean="0"/>
              <a:t>aren't abiding </a:t>
            </a:r>
            <a:r>
              <a:rPr lang="en-US" dirty="0"/>
              <a:t>in him.</a:t>
            </a:r>
          </a:p>
          <a:p>
            <a:pPr lvl="1"/>
            <a:r>
              <a:rPr lang="en-US" dirty="0"/>
              <a:t>Who is abiding in him? Those that receive the </a:t>
            </a:r>
            <a:r>
              <a:rPr lang="en-US" dirty="0" smtClean="0"/>
              <a:t>gospel, the anointing/the Spirit</a:t>
            </a:r>
            <a:r>
              <a:rPr lang="en-US" dirty="0"/>
              <a:t>.</a:t>
            </a:r>
          </a:p>
          <a:p>
            <a:pPr lvl="1"/>
            <a:r>
              <a:rPr lang="en-US" dirty="0"/>
              <a:t>Is there anyway to lose the Spirit</a:t>
            </a:r>
            <a:r>
              <a:rPr lang="en-US" dirty="0" smtClean="0"/>
              <a:t>? IS there anyway to be unborn of him?</a:t>
            </a:r>
            <a:endParaRPr lang="en-US" dirty="0"/>
          </a:p>
          <a:p>
            <a:pPr lvl="1"/>
            <a:r>
              <a:rPr lang="en-US" dirty="0"/>
              <a:t>No Christian will be ashamed at His coming. No Christian can stop abiding in Him.</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85</a:t>
            </a:fld>
            <a:endParaRPr lang="en-US"/>
          </a:p>
        </p:txBody>
      </p:sp>
    </p:spTree>
    <p:extLst>
      <p:ext uri="{BB962C8B-B14F-4D97-AF65-F5344CB8AC3E}">
        <p14:creationId xmlns:p14="http://schemas.microsoft.com/office/powerpoint/2010/main" val="387035737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Keeping Your Salvation</a:t>
            </a:r>
            <a:endParaRPr lang="en-US" dirty="0"/>
          </a:p>
        </p:txBody>
      </p:sp>
      <p:sp>
        <p:nvSpPr>
          <p:cNvPr id="3" name="Subtitle 2"/>
          <p:cNvSpPr>
            <a:spLocks noGrp="1"/>
          </p:cNvSpPr>
          <p:nvPr>
            <p:ph type="subTitle" idx="1"/>
          </p:nvPr>
        </p:nvSpPr>
        <p:spPr/>
        <p:txBody>
          <a:bodyPr/>
          <a:lstStyle/>
          <a:p>
            <a:r>
              <a:rPr lang="en-US" dirty="0" smtClean="0"/>
              <a:t>Part 7</a:t>
            </a:r>
            <a:endParaRPr lang="en-US" dirty="0"/>
          </a:p>
        </p:txBody>
      </p:sp>
    </p:spTree>
    <p:extLst>
      <p:ext uri="{BB962C8B-B14F-4D97-AF65-F5344CB8AC3E}">
        <p14:creationId xmlns:p14="http://schemas.microsoft.com/office/powerpoint/2010/main" val="388769148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Unpardonable Sin</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77040865"/>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Matthew 12:31  Wherefore I say unto you, All manner of sin and blasphemy shall be forgiven unto men: but the </a:t>
            </a:r>
            <a:r>
              <a:rPr lang="en-US" u="sng" dirty="0"/>
              <a:t>blasphemy against the Holy Ghost shall not be forgiven unto men</a:t>
            </a:r>
            <a:r>
              <a:rPr lang="en-US" dirty="0"/>
              <a:t>.</a:t>
            </a:r>
          </a:p>
          <a:p>
            <a:r>
              <a:rPr lang="en-US" dirty="0"/>
              <a:t>Matthew 12:32  And whosoever </a:t>
            </a:r>
            <a:r>
              <a:rPr lang="en-US" dirty="0" err="1"/>
              <a:t>speaketh</a:t>
            </a:r>
            <a:r>
              <a:rPr lang="en-US" dirty="0"/>
              <a:t> a word against the Son of man, it shall be forgiven him: </a:t>
            </a:r>
            <a:r>
              <a:rPr lang="en-US" u="sng" dirty="0"/>
              <a:t>but whosoever </a:t>
            </a:r>
            <a:r>
              <a:rPr lang="en-US" u="sng" dirty="0" err="1"/>
              <a:t>speaketh</a:t>
            </a:r>
            <a:r>
              <a:rPr lang="en-US" u="sng" dirty="0"/>
              <a:t> against the Holy Ghost, it shall not be forgiven him</a:t>
            </a:r>
            <a:r>
              <a:rPr lang="en-US" dirty="0"/>
              <a:t>, </a:t>
            </a:r>
            <a:r>
              <a:rPr lang="en-US" u="sng" dirty="0"/>
              <a:t>neither in this world, neither in the world to come</a:t>
            </a:r>
            <a:r>
              <a:rPr lang="en-US" dirty="0"/>
              <a:t>.</a:t>
            </a:r>
          </a:p>
          <a:p>
            <a:pPr lvl="1"/>
            <a:r>
              <a:rPr lang="en-US" dirty="0"/>
              <a:t>Is there a sin that you can commit, such that when you get to Heaven you are a sinner?</a:t>
            </a:r>
          </a:p>
          <a:p>
            <a:pPr lvl="1"/>
            <a:r>
              <a:rPr lang="en-US" dirty="0"/>
              <a:t>Can you lose your salvation if you blaspheme the Holy Spirit?</a:t>
            </a:r>
          </a:p>
          <a:p>
            <a:r>
              <a:rPr lang="en-US" dirty="0" smtClean="0"/>
              <a:t>Acts </a:t>
            </a:r>
            <a:r>
              <a:rPr lang="en-US" dirty="0"/>
              <a:t>26:11  And I punished them oft in every synagogue, and </a:t>
            </a:r>
            <a:r>
              <a:rPr lang="en-US" u="sng" dirty="0"/>
              <a:t>compelled them to blaspheme</a:t>
            </a:r>
            <a:r>
              <a:rPr lang="en-US" dirty="0"/>
              <a:t>; and being exceedingly mad against them, I persecuted them even unto strange cities.</a:t>
            </a:r>
          </a:p>
          <a:p>
            <a:pPr lvl="1"/>
            <a:r>
              <a:rPr lang="en-US" dirty="0"/>
              <a:t>Did these people lose their salvation</a:t>
            </a:r>
            <a:r>
              <a:rPr lang="en-US" dirty="0" smtClean="0"/>
              <a:t>?</a:t>
            </a:r>
          </a:p>
          <a:p>
            <a:pPr lvl="1"/>
            <a:r>
              <a:rPr lang="en-US" dirty="0" smtClean="0"/>
              <a:t>First, context, why did Jesus say this?</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88</a:t>
            </a:fld>
            <a:endParaRPr lang="en-US"/>
          </a:p>
        </p:txBody>
      </p:sp>
    </p:spTree>
    <p:extLst>
      <p:ext uri="{BB962C8B-B14F-4D97-AF65-F5344CB8AC3E}">
        <p14:creationId xmlns:p14="http://schemas.microsoft.com/office/powerpoint/2010/main" val="295437009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Matthew 12:23  And all the people were amazed, and said, Is not this the son of David?</a:t>
            </a:r>
          </a:p>
          <a:p>
            <a:r>
              <a:rPr lang="en-US" dirty="0"/>
              <a:t>Matthew 12:24  But when the Pharisees heard it, they said, This fellow doth not cast out devils, but by Beelzebub the prince of the devils.</a:t>
            </a:r>
          </a:p>
          <a:p>
            <a:pPr lvl="1"/>
            <a:r>
              <a:rPr lang="en-US" dirty="0"/>
              <a:t>What did they do? </a:t>
            </a:r>
            <a:endParaRPr lang="en-US" dirty="0" smtClean="0"/>
          </a:p>
          <a:p>
            <a:pPr lvl="2"/>
            <a:r>
              <a:rPr lang="en-US" dirty="0" smtClean="0"/>
              <a:t>They </a:t>
            </a:r>
            <a:r>
              <a:rPr lang="en-US" dirty="0"/>
              <a:t>lied. They deceived. </a:t>
            </a:r>
            <a:endParaRPr lang="en-US" dirty="0" smtClean="0"/>
          </a:p>
          <a:p>
            <a:pPr lvl="2"/>
            <a:r>
              <a:rPr lang="en-US" dirty="0" smtClean="0"/>
              <a:t>They </a:t>
            </a:r>
            <a:r>
              <a:rPr lang="en-US" dirty="0"/>
              <a:t>gave credit to Satan for what God did. </a:t>
            </a:r>
            <a:endParaRPr lang="en-US" dirty="0" smtClean="0"/>
          </a:p>
          <a:p>
            <a:pPr lvl="2"/>
            <a:r>
              <a:rPr lang="en-US" dirty="0" smtClean="0"/>
              <a:t>They </a:t>
            </a:r>
            <a:r>
              <a:rPr lang="en-US" dirty="0"/>
              <a:t>equated </a:t>
            </a:r>
            <a:r>
              <a:rPr lang="en-US" dirty="0" smtClean="0"/>
              <a:t>Jesus/Holy Spirit with </a:t>
            </a:r>
            <a:r>
              <a:rPr lang="en-US" dirty="0"/>
              <a:t>Satan, demeaning them.</a:t>
            </a:r>
          </a:p>
          <a:p>
            <a:pPr lvl="1"/>
            <a:r>
              <a:rPr lang="en-US" dirty="0"/>
              <a:t>Why did they do it? </a:t>
            </a:r>
            <a:endParaRPr lang="en-US" dirty="0" smtClean="0"/>
          </a:p>
          <a:p>
            <a:pPr lvl="2"/>
            <a:r>
              <a:rPr lang="en-US" dirty="0" smtClean="0"/>
              <a:t>They </a:t>
            </a:r>
            <a:r>
              <a:rPr lang="en-US" dirty="0"/>
              <a:t>were jealous, prideful, greedy. </a:t>
            </a:r>
            <a:endParaRPr lang="en-US" dirty="0" smtClean="0"/>
          </a:p>
          <a:p>
            <a:pPr lvl="2"/>
            <a:r>
              <a:rPr lang="en-US" dirty="0" smtClean="0"/>
              <a:t>They </a:t>
            </a:r>
            <a:r>
              <a:rPr lang="en-US" dirty="0"/>
              <a:t>did not believe</a:t>
            </a:r>
            <a:r>
              <a:rPr lang="en-US" dirty="0" smtClean="0"/>
              <a:t>.</a:t>
            </a:r>
          </a:p>
          <a:p>
            <a:pPr lvl="1"/>
            <a:r>
              <a:rPr lang="en-US" dirty="0"/>
              <a:t>What does it mean to blaspheme the Holy Spirit?</a:t>
            </a:r>
          </a:p>
          <a:p>
            <a:pPr lvl="1"/>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89</a:t>
            </a:fld>
            <a:endParaRPr lang="en-US"/>
          </a:p>
        </p:txBody>
      </p:sp>
    </p:spTree>
    <p:extLst>
      <p:ext uri="{BB962C8B-B14F-4D97-AF65-F5344CB8AC3E}">
        <p14:creationId xmlns:p14="http://schemas.microsoft.com/office/powerpoint/2010/main" val="2417618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John 10:33  The Jews answered him, saying, For a good work we stone thee not; but for blasphemy; and because that </a:t>
            </a:r>
            <a:r>
              <a:rPr lang="en-US" u="sng" dirty="0"/>
              <a:t>thou, being a man, </a:t>
            </a:r>
            <a:r>
              <a:rPr lang="en-US" u="sng" dirty="0" err="1"/>
              <a:t>makest</a:t>
            </a:r>
            <a:r>
              <a:rPr lang="en-US" u="sng" dirty="0"/>
              <a:t> thyself God</a:t>
            </a:r>
            <a:r>
              <a:rPr lang="en-US" dirty="0" smtClean="0"/>
              <a:t>.</a:t>
            </a:r>
            <a:endParaRPr lang="en-US" dirty="0"/>
          </a:p>
          <a:p>
            <a:r>
              <a:rPr lang="en-US" dirty="0"/>
              <a:t>Acts 13:45  But when the Jews saw the multitudes, they were filled with envy, and spake against those things which were spoken by Paul, </a:t>
            </a:r>
            <a:r>
              <a:rPr lang="en-US" b="1" u="sng" dirty="0"/>
              <a:t>contradicting</a:t>
            </a:r>
            <a:r>
              <a:rPr lang="en-US" u="sng" dirty="0"/>
              <a:t> and blaspheming</a:t>
            </a:r>
            <a:r>
              <a:rPr lang="en-US" dirty="0"/>
              <a:t>.</a:t>
            </a:r>
          </a:p>
          <a:p>
            <a:pPr lvl="1"/>
            <a:r>
              <a:rPr lang="en-US" dirty="0"/>
              <a:t>Blasphemy is </a:t>
            </a:r>
            <a:r>
              <a:rPr lang="en-US" dirty="0" smtClean="0"/>
              <a:t>essentially lying about God or something of Him.</a:t>
            </a:r>
          </a:p>
          <a:p>
            <a:pPr lvl="1"/>
            <a:r>
              <a:rPr lang="en-US" dirty="0" smtClean="0"/>
              <a:t>Proclaiming </a:t>
            </a:r>
            <a:r>
              <a:rPr lang="en-US" dirty="0"/>
              <a:t>something </a:t>
            </a:r>
            <a:r>
              <a:rPr lang="en-US" dirty="0" smtClean="0"/>
              <a:t>untrue </a:t>
            </a:r>
            <a:r>
              <a:rPr lang="en-US" dirty="0"/>
              <a:t>about God or something holy/sanctified/ordained</a:t>
            </a:r>
            <a:r>
              <a:rPr lang="en-US" dirty="0" smtClean="0"/>
              <a:t>.</a:t>
            </a:r>
          </a:p>
          <a:p>
            <a:pPr lvl="2"/>
            <a:r>
              <a:rPr lang="en-US" dirty="0" smtClean="0"/>
              <a:t>The Pharisees lied about Jesus and the working of the Holy Spirit.</a:t>
            </a:r>
            <a:endParaRPr lang="en-US" dirty="0"/>
          </a:p>
          <a:p>
            <a:pPr lvl="1"/>
            <a:r>
              <a:rPr lang="en-US" dirty="0"/>
              <a:t>Blasphemy </a:t>
            </a:r>
            <a:r>
              <a:rPr lang="en-US" dirty="0" smtClean="0"/>
              <a:t>can be considered: False </a:t>
            </a:r>
            <a:r>
              <a:rPr lang="en-US" dirty="0"/>
              <a:t>witness of God. Lying about God</a:t>
            </a:r>
            <a:r>
              <a:rPr lang="en-US" dirty="0" smtClean="0"/>
              <a:t>.</a:t>
            </a:r>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90</a:t>
            </a:fld>
            <a:endParaRPr lang="en-US"/>
          </a:p>
        </p:txBody>
      </p:sp>
    </p:spTree>
    <p:extLst>
      <p:ext uri="{BB962C8B-B14F-4D97-AF65-F5344CB8AC3E}">
        <p14:creationId xmlns:p14="http://schemas.microsoft.com/office/powerpoint/2010/main" val="176582203"/>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Timothy 1:13  Who was before a blasphemer, and a persecutor, and injurious: but I obtained mercy, because I did it </a:t>
            </a:r>
            <a:r>
              <a:rPr lang="en-US" u="sng" dirty="0"/>
              <a:t>ignorantly</a:t>
            </a:r>
            <a:r>
              <a:rPr lang="en-US" dirty="0"/>
              <a:t> in unbelief.</a:t>
            </a:r>
          </a:p>
          <a:p>
            <a:pPr lvl="1"/>
            <a:r>
              <a:rPr lang="en-US" dirty="0"/>
              <a:t>Paul was a blasphemer. Did God deny him salvation?</a:t>
            </a:r>
          </a:p>
          <a:p>
            <a:pPr lvl="1"/>
            <a:r>
              <a:rPr lang="en-US" dirty="0"/>
              <a:t>Why not? Because he was ignorant in his unbelief.</a:t>
            </a:r>
          </a:p>
          <a:p>
            <a:r>
              <a:rPr lang="en-US" dirty="0"/>
              <a:t>Romans 10:3  For they being </a:t>
            </a:r>
            <a:r>
              <a:rPr lang="en-US" u="sng" dirty="0"/>
              <a:t>ignorant</a:t>
            </a:r>
            <a:r>
              <a:rPr lang="en-US" dirty="0"/>
              <a:t> of God's righteousness, and going about to establish their own righteousness, have not submitted themselves unto the righteousness of </a:t>
            </a:r>
            <a:r>
              <a:rPr lang="en-US" dirty="0" smtClean="0"/>
              <a:t>God.</a:t>
            </a:r>
          </a:p>
          <a:p>
            <a:pPr lvl="1"/>
            <a:r>
              <a:rPr lang="en-US" dirty="0" smtClean="0"/>
              <a:t>But </a:t>
            </a:r>
            <a:r>
              <a:rPr lang="en-US" dirty="0"/>
              <a:t>every person will have a chance to be taught, to understand the truth. At that point, when you choose not to believe: you are saying something about God.</a:t>
            </a:r>
          </a:p>
          <a:p>
            <a:pPr lvl="1"/>
            <a:r>
              <a:rPr lang="en-US" dirty="0"/>
              <a:t>You are calling God a what?</a:t>
            </a:r>
          </a:p>
          <a:p>
            <a:r>
              <a:rPr lang="en-US" dirty="0" smtClean="0"/>
              <a:t>1 </a:t>
            </a:r>
            <a:r>
              <a:rPr lang="en-US" dirty="0"/>
              <a:t>John 5:10  He that believeth on the Son of God hath </a:t>
            </a:r>
            <a:r>
              <a:rPr lang="en-US" u="sng" dirty="0"/>
              <a:t>the witness</a:t>
            </a:r>
            <a:r>
              <a:rPr lang="en-US" dirty="0"/>
              <a:t> in himself: </a:t>
            </a:r>
            <a:r>
              <a:rPr lang="en-US" u="sng" dirty="0"/>
              <a:t>he that believeth not God hath </a:t>
            </a:r>
            <a:r>
              <a:rPr lang="en-US" b="1" u="sng" dirty="0"/>
              <a:t>made him a liar</a:t>
            </a:r>
            <a:r>
              <a:rPr lang="en-US" dirty="0"/>
              <a:t>; because he believeth not the record that God gave of his Son.</a:t>
            </a:r>
          </a:p>
          <a:p>
            <a:pPr lvl="1"/>
            <a:r>
              <a:rPr lang="en-US" dirty="0"/>
              <a:t>A liar. </a:t>
            </a:r>
            <a:endParaRPr lang="en-US" dirty="0" smtClean="0"/>
          </a:p>
          <a:p>
            <a:pPr lvl="1"/>
            <a:r>
              <a:rPr lang="en-US" dirty="0" smtClean="0"/>
              <a:t>Rejecting God’s record, is blasphemy.</a:t>
            </a:r>
            <a:endParaRPr lang="en-US" dirty="0" smtClean="0"/>
          </a:p>
          <a:p>
            <a:pPr lvl="1"/>
            <a:r>
              <a:rPr lang="en-US" dirty="0" smtClean="0"/>
              <a:t>Who </a:t>
            </a:r>
            <a:r>
              <a:rPr lang="en-US" dirty="0"/>
              <a:t>else have you called a liar (blasphemed)?</a:t>
            </a:r>
          </a:p>
          <a:p>
            <a:pPr lvl="1"/>
            <a:r>
              <a:rPr lang="en-US" dirty="0"/>
              <a:t>God’s witness. Who is the witness?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91</a:t>
            </a:fld>
            <a:endParaRPr lang="en-US"/>
          </a:p>
        </p:txBody>
      </p:sp>
    </p:spTree>
    <p:extLst>
      <p:ext uri="{BB962C8B-B14F-4D97-AF65-F5344CB8AC3E}">
        <p14:creationId xmlns:p14="http://schemas.microsoft.com/office/powerpoint/2010/main" val="3509802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animEffect transition="in" filter="fade">
                                      <p:cBhvr>
                                        <p:cTn id="7" dur="500"/>
                                        <p:tgtEl>
                                          <p:spTgt spid="2">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7" end="7"/>
                                            </p:txEl>
                                          </p:spTgt>
                                        </p:tgtEl>
                                        <p:attrNameLst>
                                          <p:attrName>style.visibility</p:attrName>
                                        </p:attrNameLst>
                                      </p:cBhvr>
                                      <p:to>
                                        <p:strVal val="visible"/>
                                      </p:to>
                                    </p:set>
                                    <p:animEffect transition="in" filter="fade">
                                      <p:cBhvr>
                                        <p:cTn id="10" dur="500"/>
                                        <p:tgtEl>
                                          <p:spTgt spid="2">
                                            <p:txEl>
                                              <p:pRg st="7" end="7"/>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8" end="8"/>
                                            </p:txEl>
                                          </p:spTgt>
                                        </p:tgtEl>
                                        <p:attrNameLst>
                                          <p:attrName>style.visibility</p:attrName>
                                        </p:attrNameLst>
                                      </p:cBhvr>
                                      <p:to>
                                        <p:strVal val="visible"/>
                                      </p:to>
                                    </p:set>
                                    <p:animEffect transition="in" filter="fade">
                                      <p:cBhvr>
                                        <p:cTn id="13" dur="500"/>
                                        <p:tgtEl>
                                          <p:spTgt spid="2">
                                            <p:txEl>
                                              <p:pRg st="8" end="8"/>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9" end="9"/>
                                            </p:txEl>
                                          </p:spTgt>
                                        </p:tgtEl>
                                        <p:attrNameLst>
                                          <p:attrName>style.visibility</p:attrName>
                                        </p:attrNameLst>
                                      </p:cBhvr>
                                      <p:to>
                                        <p:strVal val="visible"/>
                                      </p:to>
                                    </p:set>
                                    <p:animEffect transition="in" filter="fade">
                                      <p:cBhvr>
                                        <p:cTn id="16" dur="500"/>
                                        <p:tgtEl>
                                          <p:spTgt spid="2">
                                            <p:txEl>
                                              <p:pRg st="9" end="9"/>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
                                            <p:txEl>
                                              <p:pRg st="10" end="10"/>
                                            </p:txEl>
                                          </p:spTgt>
                                        </p:tgtEl>
                                        <p:attrNameLst>
                                          <p:attrName>style.visibility</p:attrName>
                                        </p:attrNameLst>
                                      </p:cBhvr>
                                      <p:to>
                                        <p:strVal val="visible"/>
                                      </p:to>
                                    </p:set>
                                    <p:animEffect transition="in" filter="fade">
                                      <p:cBhvr>
                                        <p:cTn id="21"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Hebrews 10:15  Whereof </a:t>
            </a:r>
            <a:r>
              <a:rPr lang="en-US" u="sng" dirty="0"/>
              <a:t>the Holy Ghost also is a witness to us</a:t>
            </a:r>
            <a:r>
              <a:rPr lang="en-US" dirty="0"/>
              <a:t>: for after that he had said before,</a:t>
            </a:r>
          </a:p>
          <a:p>
            <a:r>
              <a:rPr lang="en-US" dirty="0"/>
              <a:t>1 John 5:6  This is he that came by water and blood, even Jesus Christ; not by water only, but by water and blood. And </a:t>
            </a:r>
            <a:r>
              <a:rPr lang="en-US" u="sng" dirty="0"/>
              <a:t>it is the Spirit that </a:t>
            </a:r>
            <a:r>
              <a:rPr lang="en-US" u="sng" dirty="0" err="1"/>
              <a:t>beareth</a:t>
            </a:r>
            <a:r>
              <a:rPr lang="en-US" u="sng" dirty="0"/>
              <a:t> witness</a:t>
            </a:r>
            <a:r>
              <a:rPr lang="en-US" dirty="0"/>
              <a:t>, because </a:t>
            </a:r>
            <a:r>
              <a:rPr lang="en-US" u="sng" dirty="0"/>
              <a:t>the Spirit is truth</a:t>
            </a:r>
            <a:r>
              <a:rPr lang="en-US" dirty="0"/>
              <a:t>.</a:t>
            </a:r>
          </a:p>
          <a:p>
            <a:pPr lvl="1"/>
            <a:r>
              <a:rPr lang="en-US" dirty="0"/>
              <a:t>The Holy Spirit is the true witness. To reject his witness, is to call him a liar. To claim He is a false witness of God. This is blasphemy.</a:t>
            </a:r>
          </a:p>
          <a:p>
            <a:pPr lvl="1"/>
            <a:r>
              <a:rPr lang="en-US" dirty="0"/>
              <a:t>The Holy Spirit witnesses to every person, when they reject him, they call him a </a:t>
            </a:r>
            <a:r>
              <a:rPr lang="en-US" dirty="0" smtClean="0"/>
              <a:t>liar</a:t>
            </a:r>
            <a:r>
              <a:rPr lang="en-US" dirty="0"/>
              <a:t>, they </a:t>
            </a:r>
            <a:r>
              <a:rPr lang="en-US" dirty="0" err="1"/>
              <a:t>dishonour</a:t>
            </a:r>
            <a:r>
              <a:rPr lang="en-US" dirty="0"/>
              <a:t> him, they blaspheme</a:t>
            </a:r>
            <a:r>
              <a:rPr lang="en-US" dirty="0" smtClean="0"/>
              <a:t>!!!</a:t>
            </a:r>
          </a:p>
          <a:p>
            <a:pPr lvl="1"/>
            <a:r>
              <a:rPr lang="en-US" dirty="0" smtClean="0"/>
              <a:t>Once </a:t>
            </a:r>
            <a:r>
              <a:rPr lang="en-US" dirty="0"/>
              <a:t>the witness witnesses to you and you </a:t>
            </a:r>
            <a:r>
              <a:rPr lang="en-US" dirty="0" smtClean="0"/>
              <a:t>reject him, </a:t>
            </a:r>
            <a:r>
              <a:rPr lang="en-US" dirty="0"/>
              <a:t>that is when you blaspheme the Holy Spirit.</a:t>
            </a:r>
          </a:p>
          <a:p>
            <a:pPr lvl="1"/>
            <a:r>
              <a:rPr lang="en-US" dirty="0" smtClean="0"/>
              <a:t>Every non-ignorant unsaved person has committed the unpardonable sin.</a:t>
            </a:r>
            <a:endParaRPr lang="en-US" dirty="0"/>
          </a:p>
          <a:p>
            <a:pPr lvl="1"/>
            <a:r>
              <a:rPr lang="en-US" dirty="0"/>
              <a:t>This </a:t>
            </a:r>
            <a:r>
              <a:rPr lang="en-US" dirty="0" smtClean="0"/>
              <a:t>scary verse </a:t>
            </a:r>
            <a:r>
              <a:rPr lang="en-US" dirty="0"/>
              <a:t>is still talking about those that believe not!!!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92</a:t>
            </a:fld>
            <a:endParaRPr lang="en-US"/>
          </a:p>
        </p:txBody>
      </p:sp>
    </p:spTree>
    <p:extLst>
      <p:ext uri="{BB962C8B-B14F-4D97-AF65-F5344CB8AC3E}">
        <p14:creationId xmlns:p14="http://schemas.microsoft.com/office/powerpoint/2010/main" val="1025291927"/>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Matthew 12:23  And all the people were amazed, and said, Is not this the son of David?</a:t>
            </a:r>
          </a:p>
          <a:p>
            <a:r>
              <a:rPr lang="en-US" dirty="0"/>
              <a:t>Matthew 12:24  But when the Pharisees heard it, they said, This fellow doth not cast out devils, but by Beelzebub the prince of the devils.</a:t>
            </a:r>
          </a:p>
          <a:p>
            <a:r>
              <a:rPr lang="en-US" dirty="0"/>
              <a:t>Matthew 12:30  He that is not with me is against me; and he that </a:t>
            </a:r>
            <a:r>
              <a:rPr lang="en-US" dirty="0" err="1"/>
              <a:t>gathereth</a:t>
            </a:r>
            <a:r>
              <a:rPr lang="en-US" dirty="0"/>
              <a:t> not with me </a:t>
            </a:r>
            <a:r>
              <a:rPr lang="en-US" u="sng" dirty="0" err="1"/>
              <a:t>scattereth</a:t>
            </a:r>
            <a:r>
              <a:rPr lang="en-US" u="sng" dirty="0"/>
              <a:t> abroad</a:t>
            </a:r>
            <a:r>
              <a:rPr lang="en-US" dirty="0" smtClean="0"/>
              <a:t>.</a:t>
            </a:r>
          </a:p>
          <a:p>
            <a:pPr lvl="1"/>
            <a:r>
              <a:rPr lang="en-US" dirty="0" smtClean="0"/>
              <a:t>They’re all blasphemers.</a:t>
            </a:r>
            <a:endParaRPr lang="en-US" dirty="0"/>
          </a:p>
          <a:p>
            <a:r>
              <a:rPr lang="en-US" dirty="0"/>
              <a:t>Mark 3:28  Verily I say unto you, All sins shall be forgiven unto the sons of men, and blasphemies wherewith </a:t>
            </a:r>
            <a:r>
              <a:rPr lang="en-US" dirty="0" err="1"/>
              <a:t>soever</a:t>
            </a:r>
            <a:r>
              <a:rPr lang="en-US" dirty="0"/>
              <a:t> they shall blaspheme: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93</a:t>
            </a:fld>
            <a:endParaRPr lang="en-US"/>
          </a:p>
        </p:txBody>
      </p:sp>
    </p:spTree>
    <p:extLst>
      <p:ext uri="{BB962C8B-B14F-4D97-AF65-F5344CB8AC3E}">
        <p14:creationId xmlns:p14="http://schemas.microsoft.com/office/powerpoint/2010/main" val="1670855054"/>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Mark 3:29  But he that shall blaspheme against the Holy Ghost hath never forgiveness, but is in danger of eternal damnation:</a:t>
            </a:r>
          </a:p>
          <a:p>
            <a:r>
              <a:rPr lang="en-US" dirty="0"/>
              <a:t>Mark 3:30  Because they said, He hath an unclean spirit.</a:t>
            </a:r>
          </a:p>
          <a:p>
            <a:pPr lvl="1"/>
            <a:r>
              <a:rPr lang="en-US" dirty="0"/>
              <a:t>They bore false witness of God, Jesus, the Holy Spirit to the people. Trying to scatter them because they were amazed.</a:t>
            </a:r>
          </a:p>
          <a:p>
            <a:pPr lvl="1"/>
            <a:r>
              <a:rPr lang="en-US" dirty="0"/>
              <a:t>Jesus called this blasphemy.</a:t>
            </a:r>
          </a:p>
          <a:p>
            <a:pPr lvl="1"/>
            <a:r>
              <a:rPr lang="en-US" dirty="0"/>
              <a:t>You can lie about God, Jesus, his prophets, whatever.</a:t>
            </a:r>
          </a:p>
          <a:p>
            <a:pPr lvl="1"/>
            <a:r>
              <a:rPr lang="en-US" dirty="0"/>
              <a:t>But when The Witness shows himself to you, speaks to you, and you call him a liar, that will not be forgiven. </a:t>
            </a:r>
          </a:p>
          <a:p>
            <a:pPr lvl="1"/>
            <a:r>
              <a:rPr lang="en-US" dirty="0"/>
              <a:t>Once again, we are not threatened with losing our salvation. It is still the principle of belief.</a:t>
            </a:r>
          </a:p>
          <a:p>
            <a:r>
              <a:rPr lang="en-US" dirty="0">
                <a:solidFill>
                  <a:schemeClr val="tx1">
                    <a:lumMod val="75000"/>
                    <a:lumOff val="25000"/>
                  </a:schemeClr>
                </a:solidFill>
              </a:rPr>
              <a:t>See also: Rom </a:t>
            </a:r>
            <a:r>
              <a:rPr lang="en-US" dirty="0" smtClean="0">
                <a:solidFill>
                  <a:schemeClr val="tx1">
                    <a:lumMod val="75000"/>
                    <a:lumOff val="25000"/>
                  </a:schemeClr>
                </a:solidFill>
              </a:rPr>
              <a:t>2:22-23</a:t>
            </a:r>
            <a:endParaRPr lang="en-US" dirty="0">
              <a:solidFill>
                <a:schemeClr val="tx1">
                  <a:lumMod val="75000"/>
                  <a:lumOff val="2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94</a:t>
            </a:fld>
            <a:endParaRPr lang="en-US"/>
          </a:p>
        </p:txBody>
      </p:sp>
    </p:spTree>
    <p:extLst>
      <p:ext uri="{BB962C8B-B14F-4D97-AF65-F5344CB8AC3E}">
        <p14:creationId xmlns:p14="http://schemas.microsoft.com/office/powerpoint/2010/main" val="2232669198"/>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lvl="0" indent="0">
              <a:buNone/>
            </a:pPr>
            <a:r>
              <a:rPr lang="en-US" dirty="0"/>
              <a:t>Can you lose your salvation?</a:t>
            </a:r>
            <a:endParaRPr lang="en-US" dirty="0"/>
          </a:p>
          <a:p>
            <a:pPr marL="0" indent="0">
              <a:buNone/>
            </a:pPr>
            <a:r>
              <a:rPr lang="en-US" dirty="0" smtClean="0"/>
              <a:t>Why are there so many warnings and scary verses?</a:t>
            </a:r>
          </a:p>
          <a:p>
            <a:pPr lvl="1"/>
            <a:r>
              <a:rPr lang="en-US" dirty="0" smtClean="0"/>
              <a:t>Answer </a:t>
            </a:r>
            <a:r>
              <a:rPr lang="en-US" dirty="0"/>
              <a:t>this question, what does God want </a:t>
            </a:r>
            <a:r>
              <a:rPr lang="en-US" b="1" u="sng" dirty="0"/>
              <a:t>for</a:t>
            </a:r>
            <a:r>
              <a:rPr lang="en-US" dirty="0"/>
              <a:t> every man?</a:t>
            </a:r>
          </a:p>
          <a:p>
            <a:pPr lvl="1"/>
            <a:r>
              <a:rPr lang="en-US" dirty="0"/>
              <a:t>The same thing you want for your child!!</a:t>
            </a:r>
          </a:p>
          <a:p>
            <a:r>
              <a:rPr lang="en-US" dirty="0"/>
              <a:t>John 10:10  The thief cometh not, but for to steal, and to kill, and to destroy: I am come </a:t>
            </a:r>
            <a:r>
              <a:rPr lang="en-US" u="sng" dirty="0"/>
              <a:t>that they might have life</a:t>
            </a:r>
            <a:r>
              <a:rPr lang="en-US" dirty="0"/>
              <a:t>, and </a:t>
            </a:r>
            <a:r>
              <a:rPr lang="en-US" u="sng" dirty="0"/>
              <a:t>that they might have it more abundantly</a:t>
            </a:r>
            <a:r>
              <a:rPr lang="en-US" dirty="0"/>
              <a:t>.</a:t>
            </a:r>
          </a:p>
          <a:p>
            <a:pPr lvl="1"/>
            <a:r>
              <a:rPr lang="en-US" dirty="0" smtClean="0"/>
              <a:t>This </a:t>
            </a:r>
            <a:r>
              <a:rPr lang="en-US" dirty="0"/>
              <a:t>is why there are so many warnings of falling, not holding your faith, confidence, not being perfect, stable, sure.</a:t>
            </a:r>
          </a:p>
          <a:p>
            <a:pPr lvl="1"/>
            <a:r>
              <a:rPr lang="en-US" dirty="0"/>
              <a:t>Some fall away from eternal life. Some who have gained eternal life, still fall away from having it abundantly.</a:t>
            </a:r>
            <a:endParaRPr lang="en-US" dirty="0"/>
          </a:p>
          <a:p>
            <a:pPr lvl="1"/>
            <a:r>
              <a:rPr lang="en-US" dirty="0"/>
              <a:t>Some are ashamed before him at his coming. Some are ashamed when their works are judged</a:t>
            </a:r>
            <a:r>
              <a:rPr lang="en-US" dirty="0" smtClean="0"/>
              <a:t>.</a:t>
            </a:r>
          </a:p>
          <a:p>
            <a:pPr lvl="1"/>
            <a:r>
              <a:rPr lang="en-US" dirty="0" smtClean="0"/>
              <a:t>Determine if the passage/verse is talking about life, or life more abundantly.</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95</a:t>
            </a:fld>
            <a:endParaRPr lang="en-US"/>
          </a:p>
        </p:txBody>
      </p:sp>
    </p:spTree>
    <p:extLst>
      <p:ext uri="{BB962C8B-B14F-4D97-AF65-F5344CB8AC3E}">
        <p14:creationId xmlns:p14="http://schemas.microsoft.com/office/powerpoint/2010/main" val="2319796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Effect transition="in" filter="fade">
                                      <p:cBhvr>
                                        <p:cTn id="25" dur="500"/>
                                        <p:tgtEl>
                                          <p:spTgt spid="2">
                                            <p:txEl>
                                              <p:pRg st="5" end="5"/>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500"/>
                                        <p:tgtEl>
                                          <p:spTgt spid="2">
                                            <p:txEl>
                                              <p:pRg st="6" end="6"/>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Effect transition="in" filter="fade">
                                      <p:cBhvr>
                                        <p:cTn id="31" dur="500"/>
                                        <p:tgtEl>
                                          <p:spTgt spid="2">
                                            <p:txEl>
                                              <p:pRg st="7" end="7"/>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2">
                                            <p:txEl>
                                              <p:pRg st="8" end="8"/>
                                            </p:txEl>
                                          </p:spTgt>
                                        </p:tgtEl>
                                        <p:attrNameLst>
                                          <p:attrName>style.visibility</p:attrName>
                                        </p:attrNameLst>
                                      </p:cBhvr>
                                      <p:to>
                                        <p:strVal val="visible"/>
                                      </p:to>
                                    </p:set>
                                    <p:animEffect transition="in" filter="fade">
                                      <p:cBhvr>
                                        <p:cTn id="34"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Eternal Security</a:t>
            </a:r>
            <a:endParaRPr lang="en-US" dirty="0"/>
          </a:p>
        </p:txBody>
      </p:sp>
      <p:sp>
        <p:nvSpPr>
          <p:cNvPr id="3" name="Subtitle 2"/>
          <p:cNvSpPr>
            <a:spLocks noGrp="1"/>
          </p:cNvSpPr>
          <p:nvPr>
            <p:ph type="subTitle" idx="1"/>
          </p:nvPr>
        </p:nvSpPr>
        <p:spPr/>
        <p:txBody>
          <a:bodyPr/>
          <a:lstStyle/>
          <a:p>
            <a:r>
              <a:rPr lang="en-US" dirty="0" smtClean="0"/>
              <a:t>Why do we believe it?</a:t>
            </a:r>
          </a:p>
          <a:p>
            <a:r>
              <a:rPr lang="en-US" dirty="0" smtClean="0"/>
              <a:t>What promises do we have of it?</a:t>
            </a:r>
            <a:endParaRPr lang="en-US" dirty="0"/>
          </a:p>
        </p:txBody>
      </p:sp>
    </p:spTree>
    <p:extLst>
      <p:ext uri="{BB962C8B-B14F-4D97-AF65-F5344CB8AC3E}">
        <p14:creationId xmlns:p14="http://schemas.microsoft.com/office/powerpoint/2010/main" val="2149738532"/>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89256"/>
            <a:ext cx="10515600" cy="6053666"/>
          </a:xfrm>
        </p:spPr>
        <p:txBody>
          <a:bodyPr/>
          <a:lstStyle/>
          <a:p>
            <a:pPr marL="0" indent="0">
              <a:buNone/>
            </a:pPr>
            <a:r>
              <a:rPr lang="en-US" dirty="0" smtClean="0">
                <a:solidFill>
                  <a:schemeClr val="tx1">
                    <a:lumMod val="75000"/>
                    <a:lumOff val="25000"/>
                  </a:schemeClr>
                </a:solidFill>
              </a:rPr>
              <a:t>Born Again</a:t>
            </a:r>
          </a:p>
          <a:p>
            <a:r>
              <a:rPr lang="en-US" dirty="0"/>
              <a:t>John 1:12-13  But </a:t>
            </a:r>
            <a:r>
              <a:rPr lang="en-US" u="sng" dirty="0"/>
              <a:t>as many as received him</a:t>
            </a:r>
            <a:r>
              <a:rPr lang="en-US" dirty="0"/>
              <a:t>, to them gave he power to </a:t>
            </a:r>
            <a:r>
              <a:rPr lang="en-US" u="sng" dirty="0"/>
              <a:t>become the sons of God</a:t>
            </a:r>
            <a:r>
              <a:rPr lang="en-US" dirty="0"/>
              <a:t>, even to them that believe on his name:  13  Which </a:t>
            </a:r>
            <a:r>
              <a:rPr lang="en-US" u="sng" dirty="0"/>
              <a:t>were born</a:t>
            </a:r>
            <a:r>
              <a:rPr lang="en-US" dirty="0"/>
              <a:t>, not of blood, nor of the will of the flesh, nor of the will of man, but </a:t>
            </a:r>
            <a:r>
              <a:rPr lang="en-US" u="sng" dirty="0"/>
              <a:t>of God</a:t>
            </a:r>
            <a:r>
              <a:rPr lang="en-US" dirty="0" smtClean="0"/>
              <a:t>.</a:t>
            </a:r>
          </a:p>
          <a:p>
            <a:pPr lvl="1"/>
            <a:r>
              <a:rPr lang="en-US" dirty="0" smtClean="0"/>
              <a:t>Can’t be unborn, can we die?</a:t>
            </a:r>
          </a:p>
          <a:p>
            <a:r>
              <a:rPr lang="en-US" dirty="0" smtClean="0"/>
              <a:t>John </a:t>
            </a:r>
            <a:r>
              <a:rPr lang="en-US" dirty="0"/>
              <a:t>11:26  And whosoever </a:t>
            </a:r>
            <a:r>
              <a:rPr lang="en-US" dirty="0" err="1"/>
              <a:t>liveth</a:t>
            </a:r>
            <a:r>
              <a:rPr lang="en-US" dirty="0"/>
              <a:t> and believeth in me </a:t>
            </a:r>
            <a:r>
              <a:rPr lang="en-US" u="sng" dirty="0"/>
              <a:t>shall never die</a:t>
            </a:r>
            <a:r>
              <a:rPr lang="en-US" dirty="0"/>
              <a:t>. </a:t>
            </a:r>
            <a:r>
              <a:rPr lang="en-US" dirty="0" err="1"/>
              <a:t>Believest</a:t>
            </a:r>
            <a:r>
              <a:rPr lang="en-US" dirty="0"/>
              <a:t> thou this</a:t>
            </a:r>
            <a:r>
              <a:rPr lang="en-US" dirty="0" smtClean="0"/>
              <a:t>?</a:t>
            </a:r>
          </a:p>
          <a:p>
            <a:r>
              <a:rPr lang="en-US" dirty="0"/>
              <a:t>John 6:54-58  Whoso </a:t>
            </a:r>
            <a:r>
              <a:rPr lang="en-US" dirty="0" err="1"/>
              <a:t>eateth</a:t>
            </a:r>
            <a:r>
              <a:rPr lang="en-US" dirty="0"/>
              <a:t> my flesh, and </a:t>
            </a:r>
            <a:r>
              <a:rPr lang="en-US" dirty="0" err="1"/>
              <a:t>drinketh</a:t>
            </a:r>
            <a:r>
              <a:rPr lang="en-US" dirty="0"/>
              <a:t> my blood, </a:t>
            </a:r>
            <a:r>
              <a:rPr lang="en-US" u="sng" dirty="0"/>
              <a:t>hath eternal life</a:t>
            </a:r>
            <a:r>
              <a:rPr lang="en-US" dirty="0"/>
              <a:t>; and I will raise him up at the last day.  55  For my flesh is meat indeed, and my blood is drink indeed.  56  He that </a:t>
            </a:r>
            <a:r>
              <a:rPr lang="en-US" dirty="0" err="1"/>
              <a:t>eateth</a:t>
            </a:r>
            <a:r>
              <a:rPr lang="en-US" dirty="0"/>
              <a:t> my flesh, and </a:t>
            </a:r>
            <a:r>
              <a:rPr lang="en-US" dirty="0" err="1"/>
              <a:t>drinketh</a:t>
            </a:r>
            <a:r>
              <a:rPr lang="en-US" dirty="0"/>
              <a:t> my blood, </a:t>
            </a:r>
            <a:r>
              <a:rPr lang="en-US" u="sng" dirty="0" err="1"/>
              <a:t>dwelleth</a:t>
            </a:r>
            <a:r>
              <a:rPr lang="en-US" u="sng" dirty="0"/>
              <a:t> in me, and I in him</a:t>
            </a:r>
            <a:r>
              <a:rPr lang="en-US" dirty="0"/>
              <a:t>.  57  As the living Father hath sent me, and I live by the Father: so he that </a:t>
            </a:r>
            <a:r>
              <a:rPr lang="en-US" dirty="0" err="1"/>
              <a:t>eateth</a:t>
            </a:r>
            <a:r>
              <a:rPr lang="en-US" dirty="0"/>
              <a:t> me, even </a:t>
            </a:r>
            <a:r>
              <a:rPr lang="en-US" u="sng" dirty="0"/>
              <a:t>he shall live </a:t>
            </a:r>
            <a:r>
              <a:rPr lang="en-US" b="1" u="sng" dirty="0"/>
              <a:t>by me</a:t>
            </a:r>
            <a:r>
              <a:rPr lang="en-US" dirty="0"/>
              <a:t>.  58  This is that bread which came down from heaven: not as your fathers did eat manna, and are dead: he that </a:t>
            </a:r>
            <a:r>
              <a:rPr lang="en-US" dirty="0" err="1"/>
              <a:t>eateth</a:t>
            </a:r>
            <a:r>
              <a:rPr lang="en-US" dirty="0"/>
              <a:t> of this bread </a:t>
            </a:r>
            <a:r>
              <a:rPr lang="en-US" u="sng" dirty="0"/>
              <a:t>shall live for ever</a:t>
            </a:r>
            <a:r>
              <a:rPr lang="en-US" dirty="0"/>
              <a:t>.</a:t>
            </a:r>
          </a:p>
          <a:p>
            <a:endParaRPr lang="en-US" dirty="0"/>
          </a:p>
          <a:p>
            <a:endParaRPr lang="en-US" dirty="0"/>
          </a:p>
          <a:p>
            <a:endParaRPr lang="en-US" b="1"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97</a:t>
            </a:fld>
            <a:endParaRPr lang="en-US"/>
          </a:p>
        </p:txBody>
      </p:sp>
    </p:spTree>
    <p:extLst>
      <p:ext uri="{BB962C8B-B14F-4D97-AF65-F5344CB8AC3E}">
        <p14:creationId xmlns:p14="http://schemas.microsoft.com/office/powerpoint/2010/main" val="3447940058"/>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solidFill>
                  <a:schemeClr val="tx1">
                    <a:lumMod val="75000"/>
                    <a:lumOff val="25000"/>
                  </a:schemeClr>
                </a:solidFill>
              </a:rPr>
              <a:t>Children of God</a:t>
            </a:r>
          </a:p>
          <a:p>
            <a:r>
              <a:rPr lang="en-US" dirty="0"/>
              <a:t>Galatians 3:26  For ye are all the children of God by faith in Christ Jesus</a:t>
            </a:r>
            <a:r>
              <a:rPr lang="en-US" dirty="0" smtClean="0"/>
              <a:t>.</a:t>
            </a:r>
            <a:endParaRPr lang="en-US" dirty="0">
              <a:solidFill>
                <a:schemeClr val="tx1">
                  <a:lumMod val="75000"/>
                  <a:lumOff val="25000"/>
                </a:schemeClr>
              </a:solidFill>
            </a:endParaRPr>
          </a:p>
          <a:p>
            <a:pPr marL="0" indent="0">
              <a:buNone/>
            </a:pPr>
            <a:r>
              <a:rPr lang="en-US" dirty="0" smtClean="0">
                <a:solidFill>
                  <a:schemeClr val="tx1">
                    <a:lumMod val="75000"/>
                    <a:lumOff val="25000"/>
                  </a:schemeClr>
                </a:solidFill>
              </a:rPr>
              <a:t>New Creature</a:t>
            </a:r>
          </a:p>
          <a:p>
            <a:r>
              <a:rPr lang="en-US" dirty="0" smtClean="0"/>
              <a:t>2 </a:t>
            </a:r>
            <a:r>
              <a:rPr lang="en-US" dirty="0"/>
              <a:t>Corinthians 5:17  Therefore if any man be in Christ, </a:t>
            </a:r>
            <a:r>
              <a:rPr lang="en-US" u="sng" dirty="0"/>
              <a:t>he is a new creature</a:t>
            </a:r>
            <a:r>
              <a:rPr lang="en-US" dirty="0"/>
              <a:t>: old things are passed away; behold, all things are become new</a:t>
            </a:r>
            <a:r>
              <a:rPr lang="en-US" dirty="0" smtClean="0"/>
              <a:t>.</a:t>
            </a:r>
          </a:p>
          <a:p>
            <a:pPr marL="0" indent="0">
              <a:buNone/>
            </a:pPr>
            <a:r>
              <a:rPr lang="en-US" dirty="0" smtClean="0">
                <a:solidFill>
                  <a:schemeClr val="tx1">
                    <a:lumMod val="75000"/>
                    <a:lumOff val="25000"/>
                  </a:schemeClr>
                </a:solidFill>
              </a:rPr>
              <a:t>Sealed</a:t>
            </a:r>
          </a:p>
          <a:p>
            <a:r>
              <a:rPr lang="en-US" dirty="0"/>
              <a:t>Ephesians 1:13  In whom ye also trusted, after that ye heard the word of truth, the gospel of your salvation: in whom also after that ye believed, ye were sealed with that holy Spirit of promise,</a:t>
            </a:r>
          </a:p>
          <a:p>
            <a:r>
              <a:rPr lang="en-US" dirty="0"/>
              <a:t>Ephesians 4:30  And grieve not the holy Spirit of God, whereby </a:t>
            </a:r>
            <a:r>
              <a:rPr lang="en-US" u="sng" dirty="0"/>
              <a:t>ye are sealed </a:t>
            </a:r>
            <a:r>
              <a:rPr lang="en-US" b="1" u="sng" dirty="0"/>
              <a:t>unto the day of redemption</a:t>
            </a:r>
            <a:r>
              <a:rPr lang="en-US" dirty="0"/>
              <a:t>.</a:t>
            </a:r>
          </a:p>
          <a:p>
            <a:endParaRPr lang="en-US" dirty="0"/>
          </a:p>
          <a:p>
            <a:endParaRPr lang="en-US" dirty="0"/>
          </a:p>
          <a:p>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98</a:t>
            </a:fld>
            <a:endParaRPr lang="en-US"/>
          </a:p>
        </p:txBody>
      </p:sp>
    </p:spTree>
    <p:extLst>
      <p:ext uri="{BB962C8B-B14F-4D97-AF65-F5344CB8AC3E}">
        <p14:creationId xmlns:p14="http://schemas.microsoft.com/office/powerpoint/2010/main" val="4050449635"/>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solidFill>
                  <a:schemeClr val="tx1">
                    <a:lumMod val="75000"/>
                    <a:lumOff val="25000"/>
                  </a:schemeClr>
                </a:solidFill>
              </a:rPr>
              <a:t>Christ is in you and will not leave</a:t>
            </a:r>
          </a:p>
          <a:p>
            <a:r>
              <a:rPr lang="en-US" dirty="0"/>
              <a:t>Colossians 1:27  To whom God would make known what is the riches of the glory of this mystery among the Gentiles; which is </a:t>
            </a:r>
            <a:r>
              <a:rPr lang="en-US" u="sng" dirty="0"/>
              <a:t>Christ in you</a:t>
            </a:r>
            <a:r>
              <a:rPr lang="en-US" dirty="0"/>
              <a:t>, the hope of glory</a:t>
            </a:r>
            <a:r>
              <a:rPr lang="en-US" dirty="0" smtClean="0"/>
              <a:t>:</a:t>
            </a:r>
          </a:p>
          <a:p>
            <a:pPr lvl="1"/>
            <a:r>
              <a:rPr lang="en-US" dirty="0" smtClean="0"/>
              <a:t>This is what Christianity is. Not belief in Jesus. Belief in the record, belief to “the saving of the soul.” (</a:t>
            </a:r>
            <a:r>
              <a:rPr lang="en-US" dirty="0" err="1" smtClean="0"/>
              <a:t>Heb</a:t>
            </a:r>
            <a:r>
              <a:rPr lang="en-US" dirty="0" smtClean="0"/>
              <a:t> 10:39)</a:t>
            </a:r>
            <a:endParaRPr lang="en-US" dirty="0"/>
          </a:p>
          <a:p>
            <a:r>
              <a:rPr lang="en-US" dirty="0" smtClean="0"/>
              <a:t>Hebrews </a:t>
            </a:r>
            <a:r>
              <a:rPr lang="en-US" dirty="0"/>
              <a:t>13:5  Let your conversation be without covetousness; and be content with such things as ye have: for he hath said, I will never leave thee, nor forsake thee.</a:t>
            </a:r>
          </a:p>
          <a:p>
            <a:pPr marL="0" indent="0">
              <a:buNone/>
            </a:pPr>
            <a:r>
              <a:rPr lang="en-US" dirty="0" smtClean="0">
                <a:solidFill>
                  <a:schemeClr val="tx1">
                    <a:lumMod val="75000"/>
                    <a:lumOff val="25000"/>
                  </a:schemeClr>
                </a:solidFill>
              </a:rPr>
              <a:t>The Word remains in you</a:t>
            </a:r>
          </a:p>
          <a:p>
            <a:r>
              <a:rPr lang="en-US" dirty="0"/>
              <a:t>1 John 3:9  Whosoever is born of God doth not commit sin; for </a:t>
            </a:r>
            <a:r>
              <a:rPr lang="en-US" u="sng" dirty="0"/>
              <a:t>his seed </a:t>
            </a:r>
            <a:r>
              <a:rPr lang="en-US" u="sng" dirty="0" err="1"/>
              <a:t>remaineth</a:t>
            </a:r>
            <a:r>
              <a:rPr lang="en-US" u="sng" dirty="0"/>
              <a:t> in him</a:t>
            </a:r>
            <a:r>
              <a:rPr lang="en-US" dirty="0"/>
              <a:t>: and he cannot sin, because </a:t>
            </a:r>
            <a:r>
              <a:rPr lang="en-US" u="sng" dirty="0"/>
              <a:t>he is born of God</a:t>
            </a:r>
            <a:r>
              <a:rPr lang="en-US" dirty="0" smtClean="0"/>
              <a:t>.</a:t>
            </a:r>
          </a:p>
          <a:p>
            <a:pPr lvl="1"/>
            <a:r>
              <a:rPr lang="en-US" dirty="0"/>
              <a:t>1 John </a:t>
            </a:r>
            <a:r>
              <a:rPr lang="en-US" dirty="0" smtClean="0"/>
              <a:t>2:24-27, </a:t>
            </a:r>
            <a:r>
              <a:rPr lang="en-US" dirty="0" err="1" smtClean="0"/>
              <a:t>Heb</a:t>
            </a:r>
            <a:r>
              <a:rPr lang="en-US" dirty="0" smtClean="0"/>
              <a:t> 4:2-3 – the Spirit and the gospel remains in you.</a:t>
            </a:r>
            <a:endParaRPr lang="en-US" dirty="0"/>
          </a:p>
          <a:p>
            <a:endParaRPr lang="en-US" dirty="0"/>
          </a:p>
          <a:p>
            <a:pPr lvl="1"/>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99</a:t>
            </a:fld>
            <a:endParaRPr lang="en-US"/>
          </a:p>
        </p:txBody>
      </p:sp>
    </p:spTree>
    <p:extLst>
      <p:ext uri="{BB962C8B-B14F-4D97-AF65-F5344CB8AC3E}">
        <p14:creationId xmlns:p14="http://schemas.microsoft.com/office/powerpoint/2010/main" val="254832773"/>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a:solidFill>
                  <a:schemeClr val="tx1">
                    <a:lumMod val="75000"/>
                    <a:lumOff val="25000"/>
                  </a:schemeClr>
                </a:solidFill>
              </a:rPr>
              <a:t>No </a:t>
            </a:r>
            <a:r>
              <a:rPr lang="en-US" dirty="0" smtClean="0">
                <a:solidFill>
                  <a:schemeClr val="tx1">
                    <a:lumMod val="75000"/>
                    <a:lumOff val="25000"/>
                  </a:schemeClr>
                </a:solidFill>
              </a:rPr>
              <a:t>Man </a:t>
            </a:r>
            <a:r>
              <a:rPr lang="en-US" dirty="0">
                <a:solidFill>
                  <a:schemeClr val="tx1">
                    <a:lumMod val="75000"/>
                    <a:lumOff val="25000"/>
                  </a:schemeClr>
                </a:solidFill>
              </a:rPr>
              <a:t>C</a:t>
            </a:r>
            <a:r>
              <a:rPr lang="en-US" dirty="0" smtClean="0">
                <a:solidFill>
                  <a:schemeClr val="tx1">
                    <a:lumMod val="75000"/>
                    <a:lumOff val="25000"/>
                  </a:schemeClr>
                </a:solidFill>
              </a:rPr>
              <a:t>an Take </a:t>
            </a:r>
            <a:r>
              <a:rPr lang="en-US" dirty="0">
                <a:solidFill>
                  <a:schemeClr val="tx1">
                    <a:lumMod val="75000"/>
                    <a:lumOff val="25000"/>
                  </a:schemeClr>
                </a:solidFill>
              </a:rPr>
              <a:t>Y</a:t>
            </a:r>
            <a:r>
              <a:rPr lang="en-US" dirty="0" smtClean="0">
                <a:solidFill>
                  <a:schemeClr val="tx1">
                    <a:lumMod val="75000"/>
                    <a:lumOff val="25000"/>
                  </a:schemeClr>
                </a:solidFill>
              </a:rPr>
              <a:t>ou out of His </a:t>
            </a:r>
            <a:r>
              <a:rPr lang="en-US" dirty="0">
                <a:solidFill>
                  <a:schemeClr val="tx1">
                    <a:lumMod val="75000"/>
                    <a:lumOff val="25000"/>
                  </a:schemeClr>
                </a:solidFill>
              </a:rPr>
              <a:t>H</a:t>
            </a:r>
            <a:r>
              <a:rPr lang="en-US" dirty="0" smtClean="0">
                <a:solidFill>
                  <a:schemeClr val="tx1">
                    <a:lumMod val="75000"/>
                    <a:lumOff val="25000"/>
                  </a:schemeClr>
                </a:solidFill>
              </a:rPr>
              <a:t>and</a:t>
            </a:r>
            <a:endParaRPr lang="en-US" dirty="0">
              <a:solidFill>
                <a:schemeClr val="tx1">
                  <a:lumMod val="75000"/>
                  <a:lumOff val="25000"/>
                </a:schemeClr>
              </a:solidFill>
            </a:endParaRPr>
          </a:p>
          <a:p>
            <a:r>
              <a:rPr lang="en-US" dirty="0"/>
              <a:t>John 10:27  My sheep hear my voice, and I know them, and they follow me:</a:t>
            </a:r>
          </a:p>
          <a:p>
            <a:r>
              <a:rPr lang="en-US" dirty="0"/>
              <a:t>John 10:28  And I give unto them eternal life; and they shall never perish, neither shall any man pluck them out of my hand.</a:t>
            </a:r>
          </a:p>
          <a:p>
            <a:r>
              <a:rPr lang="en-US" dirty="0"/>
              <a:t>John 10:29  My Father, which gave them me, is greater than all; and no man is able to pluck them out of my Father's hand</a:t>
            </a:r>
            <a:r>
              <a:rPr lang="en-US" dirty="0" smtClean="0"/>
              <a:t>.</a:t>
            </a:r>
          </a:p>
          <a:p>
            <a:pPr marL="0" indent="0">
              <a:buNone/>
            </a:pPr>
            <a:r>
              <a:rPr lang="en-US" dirty="0" smtClean="0">
                <a:solidFill>
                  <a:schemeClr val="tx1">
                    <a:lumMod val="75000"/>
                    <a:lumOff val="25000"/>
                  </a:schemeClr>
                </a:solidFill>
              </a:rPr>
              <a:t>You Can’t </a:t>
            </a:r>
            <a:r>
              <a:rPr lang="en-US" dirty="0">
                <a:solidFill>
                  <a:schemeClr val="tx1">
                    <a:lumMod val="75000"/>
                    <a:lumOff val="25000"/>
                  </a:schemeClr>
                </a:solidFill>
              </a:rPr>
              <a:t>S</a:t>
            </a:r>
            <a:r>
              <a:rPr lang="en-US" dirty="0" smtClean="0">
                <a:solidFill>
                  <a:schemeClr val="tx1">
                    <a:lumMod val="75000"/>
                    <a:lumOff val="25000"/>
                  </a:schemeClr>
                </a:solidFill>
              </a:rPr>
              <a:t>in / Transgress</a:t>
            </a:r>
          </a:p>
          <a:p>
            <a:r>
              <a:rPr lang="en-US" dirty="0"/>
              <a:t>1 John 3:6  Whosoever </a:t>
            </a:r>
            <a:r>
              <a:rPr lang="en-US" dirty="0" err="1"/>
              <a:t>abideth</a:t>
            </a:r>
            <a:r>
              <a:rPr lang="en-US" dirty="0"/>
              <a:t> in him </a:t>
            </a:r>
            <a:r>
              <a:rPr lang="en-US" u="sng" dirty="0" err="1"/>
              <a:t>sinneth</a:t>
            </a:r>
            <a:r>
              <a:rPr lang="en-US" u="sng" dirty="0"/>
              <a:t> not</a:t>
            </a:r>
            <a:r>
              <a:rPr lang="en-US" dirty="0"/>
              <a:t>: whosoever </a:t>
            </a:r>
            <a:r>
              <a:rPr lang="en-US" dirty="0" err="1"/>
              <a:t>sinneth</a:t>
            </a:r>
            <a:r>
              <a:rPr lang="en-US" dirty="0"/>
              <a:t> hath not seen him, neither known him</a:t>
            </a:r>
            <a:r>
              <a:rPr lang="en-US" dirty="0" smtClean="0"/>
              <a:t>.</a:t>
            </a:r>
          </a:p>
          <a:p>
            <a:r>
              <a:rPr lang="en-US" dirty="0"/>
              <a:t>1 John 3:9  Whosoever is born of God doth not commit sin; for his seed </a:t>
            </a:r>
            <a:r>
              <a:rPr lang="en-US" dirty="0" err="1"/>
              <a:t>remaineth</a:t>
            </a:r>
            <a:r>
              <a:rPr lang="en-US" dirty="0"/>
              <a:t> in him: and </a:t>
            </a:r>
            <a:r>
              <a:rPr lang="en-US" u="sng" dirty="0"/>
              <a:t>he cannot sin</a:t>
            </a:r>
            <a:r>
              <a:rPr lang="en-US" dirty="0"/>
              <a:t>, because he is born of God</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100</a:t>
            </a:fld>
            <a:endParaRPr lang="en-US"/>
          </a:p>
        </p:txBody>
      </p:sp>
    </p:spTree>
    <p:extLst>
      <p:ext uri="{BB962C8B-B14F-4D97-AF65-F5344CB8AC3E}">
        <p14:creationId xmlns:p14="http://schemas.microsoft.com/office/powerpoint/2010/main" val="2841486479"/>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solidFill>
                  <a:schemeClr val="tx1">
                    <a:lumMod val="75000"/>
                    <a:lumOff val="25000"/>
                  </a:schemeClr>
                </a:solidFill>
              </a:rPr>
              <a:t>Your Name is in the Book of Life</a:t>
            </a:r>
          </a:p>
          <a:p>
            <a:r>
              <a:rPr lang="en-US" dirty="0" smtClean="0"/>
              <a:t>Luke </a:t>
            </a:r>
            <a:r>
              <a:rPr lang="en-US" dirty="0"/>
              <a:t>10:20  Notwithstanding in this rejoice not, that the spirits are subject unto you; but rather rejoice, because </a:t>
            </a:r>
            <a:r>
              <a:rPr lang="en-US" u="sng" dirty="0"/>
              <a:t>your names are written in heaven</a:t>
            </a:r>
            <a:r>
              <a:rPr lang="en-US" dirty="0"/>
              <a:t>.</a:t>
            </a:r>
          </a:p>
          <a:p>
            <a:r>
              <a:rPr lang="en-US" dirty="0"/>
              <a:t>Philippians 4:3  And I </a:t>
            </a:r>
            <a:r>
              <a:rPr lang="en-US" dirty="0" err="1"/>
              <a:t>intreat</a:t>
            </a:r>
            <a:r>
              <a:rPr lang="en-US" dirty="0"/>
              <a:t> thee also, true yokefellow, help those women which </a:t>
            </a:r>
            <a:r>
              <a:rPr lang="en-US" dirty="0" err="1"/>
              <a:t>laboured</a:t>
            </a:r>
            <a:r>
              <a:rPr lang="en-US" dirty="0"/>
              <a:t> with me in the gospel, with Clement also, and with other my </a:t>
            </a:r>
            <a:r>
              <a:rPr lang="en-US" dirty="0" err="1"/>
              <a:t>fellowlabourers</a:t>
            </a:r>
            <a:r>
              <a:rPr lang="en-US" dirty="0"/>
              <a:t>, </a:t>
            </a:r>
            <a:r>
              <a:rPr lang="en-US" u="sng" dirty="0"/>
              <a:t>whose names are in the book of life</a:t>
            </a:r>
            <a:r>
              <a:rPr lang="en-US" dirty="0" smtClean="0"/>
              <a:t>.</a:t>
            </a:r>
          </a:p>
          <a:p>
            <a:pPr lvl="1"/>
            <a:r>
              <a:rPr lang="en-US" dirty="0" smtClean="0"/>
              <a:t>Why is the book of life so important?</a:t>
            </a:r>
          </a:p>
          <a:p>
            <a:r>
              <a:rPr lang="en-US" dirty="0"/>
              <a:t>Revelation 20:15  And </a:t>
            </a:r>
            <a:r>
              <a:rPr lang="en-US" u="sng" dirty="0"/>
              <a:t>whosoever was not found written in the book of life</a:t>
            </a:r>
            <a:r>
              <a:rPr lang="en-US" dirty="0"/>
              <a:t> was cast into the lake of </a:t>
            </a:r>
            <a:r>
              <a:rPr lang="en-US" dirty="0" smtClean="0"/>
              <a:t>fire.</a:t>
            </a:r>
          </a:p>
          <a:p>
            <a:r>
              <a:rPr lang="en-US" dirty="0" smtClean="0"/>
              <a:t>Revelation </a:t>
            </a:r>
            <a:r>
              <a:rPr lang="en-US" dirty="0"/>
              <a:t>21:27  And there shall in no wise enter into it any thing that </a:t>
            </a:r>
            <a:r>
              <a:rPr lang="en-US" dirty="0" err="1"/>
              <a:t>defileth</a:t>
            </a:r>
            <a:r>
              <a:rPr lang="en-US" dirty="0"/>
              <a:t>, neither whatsoever worketh abomination, or maketh a lie: but </a:t>
            </a:r>
            <a:r>
              <a:rPr lang="en-US" u="sng" dirty="0"/>
              <a:t>they which are written in the Lamb's book of life</a:t>
            </a:r>
            <a:r>
              <a:rPr lang="en-US" dirty="0"/>
              <a:t>.</a:t>
            </a:r>
          </a:p>
          <a:p>
            <a:r>
              <a:rPr lang="en-US" dirty="0" smtClean="0">
                <a:solidFill>
                  <a:schemeClr val="tx1">
                    <a:lumMod val="75000"/>
                    <a:lumOff val="25000"/>
                  </a:schemeClr>
                </a:solidFill>
              </a:rPr>
              <a:t>See also: Rev 3:5, 1 John 5:4-5</a:t>
            </a:r>
            <a:endParaRPr lang="en-US" dirty="0">
              <a:solidFill>
                <a:schemeClr val="tx1">
                  <a:lumMod val="75000"/>
                  <a:lumOff val="25000"/>
                </a:schemeClr>
              </a:solidFill>
            </a:endParaRPr>
          </a:p>
          <a:p>
            <a:pPr lvl="1"/>
            <a:endParaRPr lang="en-US" dirty="0"/>
          </a:p>
          <a:p>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101</a:t>
            </a:fld>
            <a:endParaRPr lang="en-US"/>
          </a:p>
        </p:txBody>
      </p:sp>
    </p:spTree>
    <p:extLst>
      <p:ext uri="{BB962C8B-B14F-4D97-AF65-F5344CB8AC3E}">
        <p14:creationId xmlns:p14="http://schemas.microsoft.com/office/powerpoint/2010/main" val="3200661632"/>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solidFill>
                  <a:schemeClr val="tx1">
                    <a:lumMod val="75000"/>
                    <a:lumOff val="25000"/>
                  </a:schemeClr>
                </a:solidFill>
              </a:rPr>
              <a:t>Kept by the Power of God</a:t>
            </a:r>
          </a:p>
          <a:p>
            <a:r>
              <a:rPr lang="en-US" dirty="0" smtClean="0"/>
              <a:t>1 Peter 1:4  To an inheritance incorruptible, and undefiled, and that </a:t>
            </a:r>
            <a:r>
              <a:rPr lang="en-US" dirty="0" err="1" smtClean="0"/>
              <a:t>fadeth</a:t>
            </a:r>
            <a:r>
              <a:rPr lang="en-US" dirty="0" smtClean="0"/>
              <a:t> not away, reserved in heaven for you,  5  Who are </a:t>
            </a:r>
            <a:r>
              <a:rPr lang="en-US" u="sng" dirty="0" smtClean="0"/>
              <a:t>kept by the power of God through faith unto salvation</a:t>
            </a:r>
            <a:r>
              <a:rPr lang="en-US" dirty="0" smtClean="0"/>
              <a:t> ready to be revealed in the last time.</a:t>
            </a:r>
          </a:p>
          <a:p>
            <a:pPr lvl="1"/>
            <a:r>
              <a:rPr lang="en-US" dirty="0" smtClean="0"/>
              <a:t>Kept by God unto salvation</a:t>
            </a:r>
          </a:p>
          <a:p>
            <a:pPr marL="0" indent="0">
              <a:buNone/>
            </a:pPr>
            <a:r>
              <a:rPr lang="en-US" dirty="0" smtClean="0">
                <a:solidFill>
                  <a:schemeClr val="tx1">
                    <a:lumMod val="75000"/>
                    <a:lumOff val="25000"/>
                  </a:schemeClr>
                </a:solidFill>
              </a:rPr>
              <a:t>Justified by </a:t>
            </a:r>
            <a:r>
              <a:rPr lang="en-US" dirty="0">
                <a:solidFill>
                  <a:schemeClr val="tx1">
                    <a:lumMod val="75000"/>
                    <a:lumOff val="25000"/>
                  </a:schemeClr>
                </a:solidFill>
              </a:rPr>
              <a:t>the Faith of </a:t>
            </a:r>
            <a:r>
              <a:rPr lang="en-US" dirty="0" smtClean="0">
                <a:solidFill>
                  <a:schemeClr val="tx1">
                    <a:lumMod val="75000"/>
                    <a:lumOff val="25000"/>
                  </a:schemeClr>
                </a:solidFill>
              </a:rPr>
              <a:t>Christ</a:t>
            </a:r>
            <a:endParaRPr lang="en-US" dirty="0" smtClean="0"/>
          </a:p>
          <a:p>
            <a:r>
              <a:rPr lang="en-US" dirty="0" smtClean="0"/>
              <a:t>Galatians </a:t>
            </a:r>
            <a:r>
              <a:rPr lang="en-US" dirty="0"/>
              <a:t>2:16  Knowing that a man is not justified by the works of the law, but by </a:t>
            </a:r>
            <a:r>
              <a:rPr lang="en-US" u="sng" dirty="0"/>
              <a:t>the faith </a:t>
            </a:r>
            <a:r>
              <a:rPr lang="en-US" b="1" u="sng" dirty="0"/>
              <a:t>of</a:t>
            </a:r>
            <a:r>
              <a:rPr lang="en-US" u="sng" dirty="0"/>
              <a:t> Jesus Christ</a:t>
            </a:r>
            <a:r>
              <a:rPr lang="en-US" dirty="0"/>
              <a:t>, even we have believed in Jesus Christ, </a:t>
            </a:r>
            <a:r>
              <a:rPr lang="en-US" b="1" u="sng" dirty="0"/>
              <a:t>that we might be </a:t>
            </a:r>
            <a:r>
              <a:rPr lang="en-US" u="sng" dirty="0"/>
              <a:t>justified by the faith </a:t>
            </a:r>
            <a:r>
              <a:rPr lang="en-US" b="1" u="sng" dirty="0"/>
              <a:t>of</a:t>
            </a:r>
            <a:r>
              <a:rPr lang="en-US" u="sng" dirty="0"/>
              <a:t> Christ</a:t>
            </a:r>
            <a:r>
              <a:rPr lang="en-US" dirty="0"/>
              <a:t>, and not by the works of the law: for by the works of the law shall no flesh be justified.</a:t>
            </a:r>
          </a:p>
          <a:p>
            <a:pPr lvl="1"/>
            <a:r>
              <a:rPr lang="en-US" dirty="0" smtClean="0"/>
              <a:t>Not by our faith. Our belief only allows us to be justified by His faith.</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102</a:t>
            </a:fld>
            <a:endParaRPr lang="en-US"/>
          </a:p>
        </p:txBody>
      </p:sp>
    </p:spTree>
    <p:extLst>
      <p:ext uri="{BB962C8B-B14F-4D97-AF65-F5344CB8AC3E}">
        <p14:creationId xmlns:p14="http://schemas.microsoft.com/office/powerpoint/2010/main" val="2464941662"/>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solidFill>
                  <a:schemeClr val="tx1">
                    <a:lumMod val="75000"/>
                    <a:lumOff val="25000"/>
                  </a:schemeClr>
                </a:solidFill>
              </a:rPr>
              <a:t>Saves Fully, Because He Lives, He Makes Intercession</a:t>
            </a:r>
            <a:endParaRPr lang="en-US" dirty="0">
              <a:solidFill>
                <a:schemeClr val="tx1">
                  <a:lumMod val="75000"/>
                  <a:lumOff val="25000"/>
                </a:schemeClr>
              </a:solidFill>
            </a:endParaRPr>
          </a:p>
          <a:p>
            <a:r>
              <a:rPr lang="en-US" dirty="0"/>
              <a:t>Hebrews 7:25  Wherefore he is able also to save them </a:t>
            </a:r>
            <a:r>
              <a:rPr lang="en-US" b="1" u="sng" dirty="0"/>
              <a:t>to the uttermost</a:t>
            </a:r>
            <a:r>
              <a:rPr lang="en-US" dirty="0"/>
              <a:t> that come unto God by him, seeing </a:t>
            </a:r>
            <a:r>
              <a:rPr lang="en-US" u="sng" dirty="0"/>
              <a:t>he ever </a:t>
            </a:r>
            <a:r>
              <a:rPr lang="en-US" u="sng" dirty="0" err="1"/>
              <a:t>liveth</a:t>
            </a:r>
            <a:r>
              <a:rPr lang="en-US" u="sng" dirty="0"/>
              <a:t> to make intercession for them</a:t>
            </a:r>
            <a:r>
              <a:rPr lang="en-US" dirty="0" smtClean="0"/>
              <a:t>.</a:t>
            </a:r>
          </a:p>
          <a:p>
            <a:pPr lvl="1"/>
            <a:r>
              <a:rPr lang="en-US" dirty="0" smtClean="0"/>
              <a:t>He makes intercession for us.</a:t>
            </a:r>
          </a:p>
          <a:p>
            <a:pPr marL="0" indent="0">
              <a:buNone/>
            </a:pPr>
            <a:r>
              <a:rPr lang="en-US" dirty="0" smtClean="0">
                <a:solidFill>
                  <a:schemeClr val="tx1">
                    <a:lumMod val="75000"/>
                    <a:lumOff val="25000"/>
                  </a:schemeClr>
                </a:solidFill>
              </a:rPr>
              <a:t>Because He Promised</a:t>
            </a:r>
          </a:p>
          <a:p>
            <a:r>
              <a:rPr lang="en-US" dirty="0" smtClean="0"/>
              <a:t>1 </a:t>
            </a:r>
            <a:r>
              <a:rPr lang="en-US" dirty="0"/>
              <a:t>John 2:25  And this is the promise that he hath promised us, even eternal life</a:t>
            </a:r>
            <a:r>
              <a:rPr lang="en-US" dirty="0" smtClean="0"/>
              <a:t>.</a:t>
            </a:r>
          </a:p>
          <a:p>
            <a:pPr lvl="1"/>
            <a:r>
              <a:rPr lang="en-US" dirty="0" smtClean="0"/>
              <a:t>As long as he is alive, He will intercede for you, because He has promised.</a:t>
            </a:r>
          </a:p>
          <a:p>
            <a:pPr lvl="1"/>
            <a:r>
              <a:rPr lang="en-US" dirty="0"/>
              <a:t>Why can no man or devil pluck you out of God’s hand? </a:t>
            </a:r>
            <a:endParaRPr lang="en-US" dirty="0" smtClean="0"/>
          </a:p>
          <a:p>
            <a:pPr lvl="1"/>
            <a:r>
              <a:rPr lang="en-US" dirty="0" smtClean="0"/>
              <a:t>Why </a:t>
            </a:r>
            <a:r>
              <a:rPr lang="en-US" dirty="0"/>
              <a:t>can you </a:t>
            </a:r>
            <a:r>
              <a:rPr lang="en-US" dirty="0" smtClean="0"/>
              <a:t>or </a:t>
            </a:r>
            <a:r>
              <a:rPr lang="en-US" dirty="0"/>
              <a:t>anyone else not take away your eternal life that was promised by God?	</a:t>
            </a:r>
          </a:p>
          <a:p>
            <a:pPr lvl="1"/>
            <a:endParaRPr lang="en-US" dirty="0" smtClean="0"/>
          </a:p>
          <a:p>
            <a:pPr marL="0" indent="0">
              <a:buNone/>
            </a:pPr>
            <a:endParaRPr lang="en-US" sz="1800" dirty="0" smtClean="0"/>
          </a:p>
        </p:txBody>
      </p:sp>
      <p:sp>
        <p:nvSpPr>
          <p:cNvPr id="3" name="Slide Number Placeholder 2"/>
          <p:cNvSpPr>
            <a:spLocks noGrp="1"/>
          </p:cNvSpPr>
          <p:nvPr>
            <p:ph type="sldNum" sz="quarter" idx="12"/>
          </p:nvPr>
        </p:nvSpPr>
        <p:spPr/>
        <p:txBody>
          <a:bodyPr/>
          <a:lstStyle/>
          <a:p>
            <a:fld id="{172C059E-16DE-4C0D-A377-2C3D2DE09514}" type="slidenum">
              <a:rPr lang="en-US" smtClean="0"/>
              <a:t>103</a:t>
            </a:fld>
            <a:endParaRPr lang="en-US"/>
          </a:p>
        </p:txBody>
      </p:sp>
    </p:spTree>
    <p:extLst>
      <p:ext uri="{BB962C8B-B14F-4D97-AF65-F5344CB8AC3E}">
        <p14:creationId xmlns:p14="http://schemas.microsoft.com/office/powerpoint/2010/main" val="2099382311"/>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75809"/>
            <a:ext cx="10515600" cy="6053666"/>
          </a:xfrm>
        </p:spPr>
        <p:txBody>
          <a:bodyPr/>
          <a:lstStyle/>
          <a:p>
            <a:pPr marL="0" indent="0">
              <a:buNone/>
            </a:pPr>
            <a:r>
              <a:rPr lang="en-US" dirty="0" smtClean="0">
                <a:solidFill>
                  <a:schemeClr val="tx1">
                    <a:lumMod val="75000"/>
                    <a:lumOff val="25000"/>
                  </a:schemeClr>
                </a:solidFill>
              </a:rPr>
              <a:t>None Can Take (or even Locate) Your Life which is in God</a:t>
            </a:r>
          </a:p>
          <a:p>
            <a:r>
              <a:rPr lang="en-US" dirty="0" smtClean="0"/>
              <a:t>Colossians </a:t>
            </a:r>
            <a:r>
              <a:rPr lang="en-US" dirty="0"/>
              <a:t>3:3  For ye are dead, and </a:t>
            </a:r>
            <a:r>
              <a:rPr lang="en-US" u="sng" dirty="0"/>
              <a:t>your life is hid with Christ in God</a:t>
            </a:r>
            <a:r>
              <a:rPr lang="en-US" dirty="0" smtClean="0"/>
              <a:t>.</a:t>
            </a:r>
          </a:p>
          <a:p>
            <a:pPr lvl="1"/>
            <a:r>
              <a:rPr lang="en-US" dirty="0" smtClean="0"/>
              <a:t>Satan couldn’t find it if He tried.</a:t>
            </a:r>
            <a:endParaRPr lang="en-US" dirty="0"/>
          </a:p>
          <a:p>
            <a:r>
              <a:rPr lang="en-US" dirty="0" smtClean="0"/>
              <a:t>Romans </a:t>
            </a:r>
            <a:r>
              <a:rPr lang="en-US" dirty="0"/>
              <a:t>8:35-39  Who shall separate us from the love of Christ? </a:t>
            </a:r>
            <a:r>
              <a:rPr lang="en-US" u="sng" dirty="0"/>
              <a:t>shall tribulation, or distress, or persecution, or famine, or nakedness, or peril, or </a:t>
            </a:r>
            <a:r>
              <a:rPr lang="en-US" b="1" u="sng" dirty="0"/>
              <a:t>sword</a:t>
            </a:r>
            <a:r>
              <a:rPr lang="en-US" dirty="0"/>
              <a:t>?  36  As it is written, For thy sake we are killed all the day long; we are accounted as sheep for the slaughter.  37  Nay, in all these things we are more than conquerors through him that loved us.  38  For I am persuaded, that neither death, nor life, </a:t>
            </a:r>
            <a:r>
              <a:rPr lang="en-US" u="sng" dirty="0"/>
              <a:t>nor </a:t>
            </a:r>
            <a:r>
              <a:rPr lang="en-US" b="1" u="sng" dirty="0"/>
              <a:t>angels</a:t>
            </a:r>
            <a:r>
              <a:rPr lang="en-US" u="sng" dirty="0"/>
              <a:t>, nor principalities, nor powers</a:t>
            </a:r>
            <a:r>
              <a:rPr lang="en-US" dirty="0"/>
              <a:t>, </a:t>
            </a:r>
            <a:r>
              <a:rPr lang="en-US" u="sng" dirty="0"/>
              <a:t>nor </a:t>
            </a:r>
            <a:r>
              <a:rPr lang="en-US" b="1" u="sng" dirty="0"/>
              <a:t>things present</a:t>
            </a:r>
            <a:r>
              <a:rPr lang="en-US" u="sng" dirty="0"/>
              <a:t>, nor </a:t>
            </a:r>
            <a:r>
              <a:rPr lang="en-US" b="1" u="sng" dirty="0"/>
              <a:t>things to come</a:t>
            </a:r>
            <a:r>
              <a:rPr lang="en-US" dirty="0"/>
              <a:t>,  39  </a:t>
            </a:r>
            <a:r>
              <a:rPr lang="en-US" b="1" u="sng" dirty="0"/>
              <a:t>Nor height, nor depth</a:t>
            </a:r>
            <a:r>
              <a:rPr lang="en-US" dirty="0"/>
              <a:t>, </a:t>
            </a:r>
            <a:r>
              <a:rPr lang="en-US" u="sng" dirty="0"/>
              <a:t>nor any other creature</a:t>
            </a:r>
            <a:r>
              <a:rPr lang="en-US" dirty="0"/>
              <a:t>, shall be able to separate us from the love of God, which is </a:t>
            </a:r>
            <a:r>
              <a:rPr lang="en-US" b="1" u="sng" dirty="0"/>
              <a:t>in Christ Jesus</a:t>
            </a:r>
            <a:r>
              <a:rPr lang="en-US" dirty="0"/>
              <a:t> our Lord</a:t>
            </a:r>
            <a:r>
              <a:rPr lang="en-US" dirty="0" smtClean="0"/>
              <a:t>.</a:t>
            </a:r>
          </a:p>
          <a:p>
            <a:pPr lvl="1"/>
            <a:r>
              <a:rPr lang="en-US" dirty="0" smtClean="0"/>
              <a:t>Nothing that can attack you physically.</a:t>
            </a:r>
          </a:p>
          <a:p>
            <a:pPr lvl="1"/>
            <a:r>
              <a:rPr lang="en-US" dirty="0" smtClean="0"/>
              <a:t>Nothing that can attack you spiritually.</a:t>
            </a:r>
          </a:p>
          <a:p>
            <a:pPr lvl="1"/>
            <a:r>
              <a:rPr lang="en-US" dirty="0" smtClean="0"/>
              <a:t>Nothing that exists or will exist. </a:t>
            </a:r>
          </a:p>
          <a:p>
            <a:pPr lvl="1"/>
            <a:r>
              <a:rPr lang="en-US" dirty="0" smtClean="0"/>
              <a:t>Not </a:t>
            </a:r>
            <a:r>
              <a:rPr lang="en-US" b="1" u="sng" dirty="0" smtClean="0"/>
              <a:t>distance</a:t>
            </a:r>
            <a:r>
              <a:rPr lang="en-US" dirty="0" smtClean="0"/>
              <a:t>, or any being.</a:t>
            </a:r>
          </a:p>
          <a:p>
            <a:pPr lvl="1"/>
            <a:r>
              <a:rPr lang="en-US" dirty="0" smtClean="0"/>
              <a:t>No man, no devil, not even yourself, can separate you from being in Christ.</a:t>
            </a:r>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104</a:t>
            </a:fld>
            <a:endParaRPr lang="en-US"/>
          </a:p>
        </p:txBody>
      </p:sp>
    </p:spTree>
    <p:extLst>
      <p:ext uri="{BB962C8B-B14F-4D97-AF65-F5344CB8AC3E}">
        <p14:creationId xmlns:p14="http://schemas.microsoft.com/office/powerpoint/2010/main" val="3667286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500"/>
                                        <p:tgtEl>
                                          <p:spTgt spid="2">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5" end="5"/>
                                            </p:txEl>
                                          </p:spTgt>
                                        </p:tgtEl>
                                        <p:attrNameLst>
                                          <p:attrName>style.visibility</p:attrName>
                                        </p:attrNameLst>
                                      </p:cBhvr>
                                      <p:to>
                                        <p:strVal val="visible"/>
                                      </p:to>
                                    </p:set>
                                    <p:animEffect transition="in" filter="fade">
                                      <p:cBhvr>
                                        <p:cTn id="12" dur="500"/>
                                        <p:tgtEl>
                                          <p:spTgt spid="2">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animEffect transition="in" filter="fade">
                                      <p:cBhvr>
                                        <p:cTn id="17" dur="500"/>
                                        <p:tgtEl>
                                          <p:spTgt spid="2">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7" end="7"/>
                                            </p:txEl>
                                          </p:spTgt>
                                        </p:tgtEl>
                                        <p:attrNameLst>
                                          <p:attrName>style.visibility</p:attrName>
                                        </p:attrNameLst>
                                      </p:cBhvr>
                                      <p:to>
                                        <p:strVal val="visible"/>
                                      </p:to>
                                    </p:set>
                                    <p:animEffect transition="in" filter="fade">
                                      <p:cBhvr>
                                        <p:cTn id="22" dur="500"/>
                                        <p:tgtEl>
                                          <p:spTgt spid="2">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Effect transition="in" filter="fade">
                                      <p:cBhvr>
                                        <p:cTn id="27"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a:solidFill>
                  <a:schemeClr val="tx1">
                    <a:lumMod val="75000"/>
                    <a:lumOff val="25000"/>
                  </a:schemeClr>
                </a:solidFill>
              </a:rPr>
              <a:t>According to His purpose - 2 Tim 1:9</a:t>
            </a:r>
          </a:p>
          <a:p>
            <a:pPr marL="0" indent="0">
              <a:buNone/>
            </a:pPr>
            <a:r>
              <a:rPr lang="en-US" dirty="0">
                <a:solidFill>
                  <a:schemeClr val="tx1">
                    <a:lumMod val="75000"/>
                    <a:lumOff val="25000"/>
                  </a:schemeClr>
                </a:solidFill>
              </a:rPr>
              <a:t>Atonement received already - Ro 5:8-11</a:t>
            </a:r>
          </a:p>
          <a:p>
            <a:pPr marL="0" indent="0">
              <a:buNone/>
            </a:pPr>
            <a:r>
              <a:rPr lang="en-US" dirty="0" smtClean="0">
                <a:solidFill>
                  <a:schemeClr val="tx1">
                    <a:lumMod val="75000"/>
                    <a:lumOff val="25000"/>
                  </a:schemeClr>
                </a:solidFill>
              </a:rPr>
              <a:t>Cast </a:t>
            </a:r>
            <a:r>
              <a:rPr lang="en-US" dirty="0">
                <a:solidFill>
                  <a:schemeClr val="tx1">
                    <a:lumMod val="75000"/>
                    <a:lumOff val="25000"/>
                  </a:schemeClr>
                </a:solidFill>
              </a:rPr>
              <a:t>you out? - John 6:37-39</a:t>
            </a:r>
          </a:p>
          <a:p>
            <a:pPr marL="0" indent="0">
              <a:buNone/>
            </a:pPr>
            <a:r>
              <a:rPr lang="en-US" dirty="0">
                <a:solidFill>
                  <a:schemeClr val="tx1">
                    <a:lumMod val="75000"/>
                    <a:lumOff val="25000"/>
                  </a:schemeClr>
                </a:solidFill>
              </a:rPr>
              <a:t>Child of God - Jo 1:12, 1Jo 3:1-9, Gal 3:26</a:t>
            </a:r>
          </a:p>
          <a:p>
            <a:pPr marL="0" indent="0">
              <a:buNone/>
            </a:pPr>
            <a:r>
              <a:rPr lang="en-US" dirty="0">
                <a:solidFill>
                  <a:schemeClr val="tx1">
                    <a:lumMod val="75000"/>
                    <a:lumOff val="25000"/>
                  </a:schemeClr>
                </a:solidFill>
              </a:rPr>
              <a:t>Complete in Him - Col 2:10-14</a:t>
            </a:r>
          </a:p>
          <a:p>
            <a:pPr marL="0" indent="0">
              <a:buNone/>
            </a:pPr>
            <a:r>
              <a:rPr lang="en-US" dirty="0">
                <a:solidFill>
                  <a:schemeClr val="tx1">
                    <a:lumMod val="75000"/>
                    <a:lumOff val="25000"/>
                  </a:schemeClr>
                </a:solidFill>
              </a:rPr>
              <a:t>Delivered from wrath - 1 </a:t>
            </a:r>
            <a:r>
              <a:rPr lang="en-US" dirty="0" err="1">
                <a:solidFill>
                  <a:schemeClr val="tx1">
                    <a:lumMod val="75000"/>
                    <a:lumOff val="25000"/>
                  </a:schemeClr>
                </a:solidFill>
              </a:rPr>
              <a:t>Thess</a:t>
            </a:r>
            <a:r>
              <a:rPr lang="en-US" dirty="0">
                <a:solidFill>
                  <a:schemeClr val="tx1">
                    <a:lumMod val="75000"/>
                    <a:lumOff val="25000"/>
                  </a:schemeClr>
                </a:solidFill>
              </a:rPr>
              <a:t> 1:10</a:t>
            </a:r>
          </a:p>
          <a:p>
            <a:pPr marL="0" indent="0">
              <a:buNone/>
            </a:pPr>
            <a:r>
              <a:rPr lang="nb-NO" dirty="0">
                <a:solidFill>
                  <a:schemeClr val="tx1">
                    <a:lumMod val="75000"/>
                    <a:lumOff val="25000"/>
                  </a:schemeClr>
                </a:solidFill>
              </a:rPr>
              <a:t>Eternal life - 1Jo 2:25, Jo 3:36, Jo 6:47</a:t>
            </a:r>
            <a:endParaRPr lang="en-US" dirty="0">
              <a:solidFill>
                <a:schemeClr val="tx1">
                  <a:lumMod val="75000"/>
                  <a:lumOff val="25000"/>
                </a:schemeClr>
              </a:solidFill>
            </a:endParaRPr>
          </a:p>
          <a:p>
            <a:pPr marL="0" indent="0">
              <a:buNone/>
            </a:pPr>
            <a:r>
              <a:rPr lang="en-US" dirty="0">
                <a:solidFill>
                  <a:schemeClr val="tx1">
                    <a:lumMod val="75000"/>
                    <a:lumOff val="25000"/>
                  </a:schemeClr>
                </a:solidFill>
              </a:rPr>
              <a:t>Forgiven all - Col 2:13</a:t>
            </a:r>
          </a:p>
          <a:p>
            <a:pPr marL="0" indent="0">
              <a:buNone/>
            </a:pPr>
            <a:r>
              <a:rPr lang="en-US" dirty="0">
                <a:solidFill>
                  <a:schemeClr val="tx1">
                    <a:lumMod val="75000"/>
                    <a:lumOff val="25000"/>
                  </a:schemeClr>
                </a:solidFill>
              </a:rPr>
              <a:t>Free from sin and death - Rom 8:2</a:t>
            </a:r>
          </a:p>
          <a:p>
            <a:pPr marL="0" indent="0">
              <a:buNone/>
            </a:pPr>
            <a:r>
              <a:rPr lang="en-US" dirty="0">
                <a:solidFill>
                  <a:schemeClr val="tx1">
                    <a:lumMod val="75000"/>
                    <a:lumOff val="25000"/>
                  </a:schemeClr>
                </a:solidFill>
              </a:rPr>
              <a:t>Gift w/out repentance - Rom </a:t>
            </a:r>
            <a:r>
              <a:rPr lang="en-US" dirty="0" smtClean="0">
                <a:solidFill>
                  <a:schemeClr val="tx1">
                    <a:lumMod val="75000"/>
                    <a:lumOff val="25000"/>
                  </a:schemeClr>
                </a:solidFill>
              </a:rPr>
              <a:t>11:29</a:t>
            </a:r>
            <a:endParaRPr lang="en-US" dirty="0">
              <a:solidFill>
                <a:schemeClr val="tx1">
                  <a:lumMod val="75000"/>
                  <a:lumOff val="2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105</a:t>
            </a:fld>
            <a:endParaRPr lang="en-US"/>
          </a:p>
        </p:txBody>
      </p:sp>
    </p:spTree>
    <p:extLst>
      <p:ext uri="{BB962C8B-B14F-4D97-AF65-F5344CB8AC3E}">
        <p14:creationId xmlns:p14="http://schemas.microsoft.com/office/powerpoint/2010/main" val="1883859497"/>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solidFill>
                  <a:schemeClr val="tx1">
                    <a:lumMod val="75000"/>
                    <a:lumOff val="25000"/>
                  </a:schemeClr>
                </a:solidFill>
              </a:rPr>
              <a:t>God Keeps by Christ’s Faith (not ours) </a:t>
            </a:r>
            <a:r>
              <a:rPr lang="en-US" dirty="0" smtClean="0">
                <a:solidFill>
                  <a:schemeClr val="tx1">
                    <a:lumMod val="75000"/>
                    <a:lumOff val="25000"/>
                  </a:schemeClr>
                </a:solidFill>
              </a:rPr>
              <a:t>- 1 </a:t>
            </a:r>
            <a:r>
              <a:rPr lang="en-US" dirty="0" err="1">
                <a:solidFill>
                  <a:schemeClr val="tx1">
                    <a:lumMod val="75000"/>
                    <a:lumOff val="25000"/>
                  </a:schemeClr>
                </a:solidFill>
              </a:rPr>
              <a:t>Pe</a:t>
            </a:r>
            <a:r>
              <a:rPr lang="en-US" dirty="0">
                <a:solidFill>
                  <a:schemeClr val="tx1">
                    <a:lumMod val="75000"/>
                    <a:lumOff val="25000"/>
                  </a:schemeClr>
                </a:solidFill>
              </a:rPr>
              <a:t> 1:2-5, Gal 2:16,20 Gal 3:22, </a:t>
            </a:r>
            <a:r>
              <a:rPr lang="en-US" dirty="0" err="1">
                <a:solidFill>
                  <a:schemeClr val="tx1">
                    <a:lumMod val="75000"/>
                    <a:lumOff val="25000"/>
                  </a:schemeClr>
                </a:solidFill>
              </a:rPr>
              <a:t>Eph</a:t>
            </a:r>
            <a:r>
              <a:rPr lang="en-US" dirty="0">
                <a:solidFill>
                  <a:schemeClr val="tx1">
                    <a:lumMod val="75000"/>
                    <a:lumOff val="25000"/>
                  </a:schemeClr>
                </a:solidFill>
              </a:rPr>
              <a:t> </a:t>
            </a:r>
            <a:r>
              <a:rPr lang="en-US" dirty="0" smtClean="0">
                <a:solidFill>
                  <a:schemeClr val="tx1">
                    <a:lumMod val="75000"/>
                    <a:lumOff val="25000"/>
                  </a:schemeClr>
                </a:solidFill>
              </a:rPr>
              <a:t>3:12 </a:t>
            </a:r>
            <a:r>
              <a:rPr lang="en-US" dirty="0">
                <a:solidFill>
                  <a:schemeClr val="tx1">
                    <a:lumMod val="75000"/>
                    <a:lumOff val="25000"/>
                  </a:schemeClr>
                </a:solidFill>
              </a:rPr>
              <a:t>2 Tim 1:12, Jude 24</a:t>
            </a:r>
          </a:p>
          <a:p>
            <a:r>
              <a:rPr lang="en-US" dirty="0">
                <a:solidFill>
                  <a:schemeClr val="tx1">
                    <a:lumMod val="75000"/>
                    <a:lumOff val="25000"/>
                  </a:schemeClr>
                </a:solidFill>
              </a:rPr>
              <a:t>God’s Mercy - Tit 3:5-7 (v8 works are profitable not necessary), Ps 103:17, 1 </a:t>
            </a:r>
            <a:r>
              <a:rPr lang="en-US" dirty="0" err="1">
                <a:solidFill>
                  <a:schemeClr val="tx1">
                    <a:lumMod val="75000"/>
                    <a:lumOff val="25000"/>
                  </a:schemeClr>
                </a:solidFill>
              </a:rPr>
              <a:t>Pe</a:t>
            </a:r>
            <a:r>
              <a:rPr lang="en-US" dirty="0">
                <a:solidFill>
                  <a:schemeClr val="tx1">
                    <a:lumMod val="75000"/>
                    <a:lumOff val="25000"/>
                  </a:schemeClr>
                </a:solidFill>
              </a:rPr>
              <a:t> 2:9-10</a:t>
            </a:r>
          </a:p>
          <a:p>
            <a:r>
              <a:rPr lang="en-US" dirty="0">
                <a:solidFill>
                  <a:schemeClr val="tx1">
                    <a:lumMod val="75000"/>
                    <a:lumOff val="25000"/>
                  </a:schemeClr>
                </a:solidFill>
              </a:rPr>
              <a:t>Grace - </a:t>
            </a:r>
            <a:r>
              <a:rPr lang="en-US" dirty="0" err="1">
                <a:solidFill>
                  <a:schemeClr val="tx1">
                    <a:lumMod val="75000"/>
                    <a:lumOff val="25000"/>
                  </a:schemeClr>
                </a:solidFill>
              </a:rPr>
              <a:t>Eph</a:t>
            </a:r>
            <a:r>
              <a:rPr lang="en-US" dirty="0">
                <a:solidFill>
                  <a:schemeClr val="tx1">
                    <a:lumMod val="75000"/>
                    <a:lumOff val="25000"/>
                  </a:schemeClr>
                </a:solidFill>
              </a:rPr>
              <a:t> 2:8-10, Rom 5:21</a:t>
            </a:r>
          </a:p>
          <a:p>
            <a:r>
              <a:rPr lang="en-US" dirty="0">
                <a:solidFill>
                  <a:schemeClr val="tx1">
                    <a:lumMod val="75000"/>
                    <a:lumOff val="25000"/>
                  </a:schemeClr>
                </a:solidFill>
              </a:rPr>
              <a:t>He is faithful - even if we believe not – 2 Tim 2:13</a:t>
            </a:r>
          </a:p>
          <a:p>
            <a:r>
              <a:rPr lang="en-US" dirty="0">
                <a:solidFill>
                  <a:schemeClr val="tx1">
                    <a:lumMod val="75000"/>
                    <a:lumOff val="25000"/>
                  </a:schemeClr>
                </a:solidFill>
              </a:rPr>
              <a:t>Heirs - Gal 4:6-7, Titus 3:5-8</a:t>
            </a:r>
          </a:p>
          <a:p>
            <a:r>
              <a:rPr lang="en-US" dirty="0">
                <a:solidFill>
                  <a:schemeClr val="tx1">
                    <a:lumMod val="75000"/>
                    <a:lumOff val="25000"/>
                  </a:schemeClr>
                </a:solidFill>
              </a:rPr>
              <a:t>Hid in Christ - Col 3:1-4 (risen with him already too)</a:t>
            </a:r>
          </a:p>
          <a:p>
            <a:r>
              <a:rPr lang="en-US" dirty="0">
                <a:solidFill>
                  <a:schemeClr val="tx1">
                    <a:lumMod val="75000"/>
                    <a:lumOff val="25000"/>
                  </a:schemeClr>
                </a:solidFill>
              </a:rPr>
              <a:t>Hope is sure - </a:t>
            </a:r>
            <a:r>
              <a:rPr lang="en-US" dirty="0" err="1">
                <a:solidFill>
                  <a:schemeClr val="tx1">
                    <a:lumMod val="75000"/>
                    <a:lumOff val="25000"/>
                  </a:schemeClr>
                </a:solidFill>
              </a:rPr>
              <a:t>Heb</a:t>
            </a:r>
            <a:r>
              <a:rPr lang="en-US" dirty="0">
                <a:solidFill>
                  <a:schemeClr val="tx1">
                    <a:lumMod val="75000"/>
                    <a:lumOff val="25000"/>
                  </a:schemeClr>
                </a:solidFill>
              </a:rPr>
              <a:t> 6:17-20</a:t>
            </a:r>
          </a:p>
          <a:p>
            <a:r>
              <a:rPr lang="en-US" dirty="0">
                <a:solidFill>
                  <a:schemeClr val="tx1">
                    <a:lumMod val="75000"/>
                    <a:lumOff val="25000"/>
                  </a:schemeClr>
                </a:solidFill>
              </a:rPr>
              <a:t>Imputed Righteousness (His) - Rom 4:4-8, 2 </a:t>
            </a:r>
            <a:r>
              <a:rPr lang="en-US" dirty="0" err="1">
                <a:solidFill>
                  <a:schemeClr val="tx1">
                    <a:lumMod val="75000"/>
                    <a:lumOff val="25000"/>
                  </a:schemeClr>
                </a:solidFill>
              </a:rPr>
              <a:t>Cor</a:t>
            </a:r>
            <a:r>
              <a:rPr lang="en-US" dirty="0">
                <a:solidFill>
                  <a:schemeClr val="tx1">
                    <a:lumMod val="75000"/>
                    <a:lumOff val="25000"/>
                  </a:schemeClr>
                </a:solidFill>
              </a:rPr>
              <a:t> 5:17-21, Philip 3:9 (Faith OF Christ)</a:t>
            </a:r>
          </a:p>
          <a:p>
            <a:r>
              <a:rPr lang="en-US" dirty="0">
                <a:solidFill>
                  <a:schemeClr val="tx1">
                    <a:lumMod val="75000"/>
                    <a:lumOff val="25000"/>
                  </a:schemeClr>
                </a:solidFill>
              </a:rPr>
              <a:t>Inheritance reserved - 1 </a:t>
            </a:r>
            <a:r>
              <a:rPr lang="en-US" dirty="0" err="1">
                <a:solidFill>
                  <a:schemeClr val="tx1">
                    <a:lumMod val="75000"/>
                    <a:lumOff val="25000"/>
                  </a:schemeClr>
                </a:solidFill>
              </a:rPr>
              <a:t>Pe</a:t>
            </a:r>
            <a:r>
              <a:rPr lang="en-US" dirty="0">
                <a:solidFill>
                  <a:schemeClr val="tx1">
                    <a:lumMod val="75000"/>
                    <a:lumOff val="25000"/>
                  </a:schemeClr>
                </a:solidFill>
              </a:rPr>
              <a:t> 1:4</a:t>
            </a:r>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106</a:t>
            </a:fld>
            <a:endParaRPr lang="en-US"/>
          </a:p>
        </p:txBody>
      </p:sp>
    </p:spTree>
    <p:extLst>
      <p:ext uri="{BB962C8B-B14F-4D97-AF65-F5344CB8AC3E}">
        <p14:creationId xmlns:p14="http://schemas.microsoft.com/office/powerpoint/2010/main" val="1481990293"/>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solidFill>
                  <a:schemeClr val="tx1">
                    <a:lumMod val="75000"/>
                    <a:lumOff val="25000"/>
                  </a:schemeClr>
                </a:solidFill>
              </a:rPr>
              <a:t>Justified by Faith - Rom 3:28, Rom 5:1-2</a:t>
            </a:r>
          </a:p>
          <a:p>
            <a:r>
              <a:rPr lang="en-US" dirty="0">
                <a:solidFill>
                  <a:schemeClr val="tx1">
                    <a:lumMod val="75000"/>
                    <a:lumOff val="25000"/>
                  </a:schemeClr>
                </a:solidFill>
              </a:rPr>
              <a:t>Justified from all things - Acts 13:39</a:t>
            </a:r>
          </a:p>
          <a:p>
            <a:r>
              <a:rPr lang="en-US" dirty="0">
                <a:solidFill>
                  <a:schemeClr val="tx1">
                    <a:lumMod val="75000"/>
                    <a:lumOff val="25000"/>
                  </a:schemeClr>
                </a:solidFill>
              </a:rPr>
              <a:t>Know!  - 1 Jo 5:11-13, Philip 1:6</a:t>
            </a:r>
          </a:p>
          <a:p>
            <a:r>
              <a:rPr lang="en-US" dirty="0">
                <a:solidFill>
                  <a:schemeClr val="tx1">
                    <a:lumMod val="75000"/>
                    <a:lumOff val="25000"/>
                  </a:schemeClr>
                </a:solidFill>
              </a:rPr>
              <a:t>Leave you? - 1 Jo 4:15, </a:t>
            </a:r>
            <a:r>
              <a:rPr lang="en-US" dirty="0" err="1">
                <a:solidFill>
                  <a:schemeClr val="tx1">
                    <a:lumMod val="75000"/>
                    <a:lumOff val="25000"/>
                  </a:schemeClr>
                </a:solidFill>
              </a:rPr>
              <a:t>Heb</a:t>
            </a:r>
            <a:r>
              <a:rPr lang="en-US" dirty="0">
                <a:solidFill>
                  <a:schemeClr val="tx1">
                    <a:lumMod val="75000"/>
                    <a:lumOff val="25000"/>
                  </a:schemeClr>
                </a:solidFill>
              </a:rPr>
              <a:t> 13:5</a:t>
            </a:r>
          </a:p>
          <a:p>
            <a:r>
              <a:rPr lang="en-US" dirty="0">
                <a:solidFill>
                  <a:schemeClr val="tx1">
                    <a:lumMod val="75000"/>
                    <a:lumOff val="25000"/>
                  </a:schemeClr>
                </a:solidFill>
              </a:rPr>
              <a:t>Lose none - John 6:39-40</a:t>
            </a:r>
          </a:p>
          <a:p>
            <a:r>
              <a:rPr lang="en-US" dirty="0">
                <a:solidFill>
                  <a:schemeClr val="tx1">
                    <a:lumMod val="75000"/>
                    <a:lumOff val="25000"/>
                  </a:schemeClr>
                </a:solidFill>
              </a:rPr>
              <a:t>No Condemnation - Rom 8:1, John 5:24, John 3:18</a:t>
            </a:r>
          </a:p>
          <a:p>
            <a:r>
              <a:rPr lang="en-US" dirty="0">
                <a:solidFill>
                  <a:schemeClr val="tx1">
                    <a:lumMod val="75000"/>
                    <a:lumOff val="25000"/>
                  </a:schemeClr>
                </a:solidFill>
              </a:rPr>
              <a:t>Plucked out? - John 10:27-29</a:t>
            </a:r>
          </a:p>
          <a:p>
            <a:r>
              <a:rPr lang="en-US" dirty="0">
                <a:solidFill>
                  <a:schemeClr val="tx1">
                    <a:lumMod val="75000"/>
                    <a:lumOff val="25000"/>
                  </a:schemeClr>
                </a:solidFill>
              </a:rPr>
              <a:t>Perfect Forever - </a:t>
            </a:r>
            <a:r>
              <a:rPr lang="en-US" dirty="0" err="1">
                <a:solidFill>
                  <a:schemeClr val="tx1">
                    <a:lumMod val="75000"/>
                    <a:lumOff val="25000"/>
                  </a:schemeClr>
                </a:solidFill>
              </a:rPr>
              <a:t>Heb</a:t>
            </a:r>
            <a:r>
              <a:rPr lang="en-US" dirty="0">
                <a:solidFill>
                  <a:schemeClr val="tx1">
                    <a:lumMod val="75000"/>
                    <a:lumOff val="25000"/>
                  </a:schemeClr>
                </a:solidFill>
              </a:rPr>
              <a:t> 10:14, 1 </a:t>
            </a:r>
            <a:r>
              <a:rPr lang="en-US" dirty="0" err="1">
                <a:solidFill>
                  <a:schemeClr val="tx1">
                    <a:lumMod val="75000"/>
                    <a:lumOff val="25000"/>
                  </a:schemeClr>
                </a:solidFill>
              </a:rPr>
              <a:t>Cor</a:t>
            </a:r>
            <a:r>
              <a:rPr lang="en-US" dirty="0">
                <a:solidFill>
                  <a:schemeClr val="tx1">
                    <a:lumMod val="75000"/>
                    <a:lumOff val="25000"/>
                  </a:schemeClr>
                </a:solidFill>
              </a:rPr>
              <a:t> 6:11</a:t>
            </a:r>
          </a:p>
          <a:p>
            <a:r>
              <a:rPr lang="en-US" dirty="0">
                <a:solidFill>
                  <a:schemeClr val="tx1">
                    <a:lumMod val="75000"/>
                    <a:lumOff val="25000"/>
                  </a:schemeClr>
                </a:solidFill>
              </a:rPr>
              <a:t>Preserved forever - 2Tim 4:18, 1 </a:t>
            </a:r>
            <a:r>
              <a:rPr lang="en-US" dirty="0" err="1">
                <a:solidFill>
                  <a:schemeClr val="tx1">
                    <a:lumMod val="75000"/>
                    <a:lumOff val="25000"/>
                  </a:schemeClr>
                </a:solidFill>
              </a:rPr>
              <a:t>Thess</a:t>
            </a:r>
            <a:r>
              <a:rPr lang="en-US" dirty="0">
                <a:solidFill>
                  <a:schemeClr val="tx1">
                    <a:lumMod val="75000"/>
                    <a:lumOff val="25000"/>
                  </a:schemeClr>
                </a:solidFill>
              </a:rPr>
              <a:t> 5:23-24</a:t>
            </a:r>
          </a:p>
          <a:p>
            <a:r>
              <a:rPr lang="en-US" dirty="0">
                <a:solidFill>
                  <a:schemeClr val="tx1">
                    <a:lumMod val="75000"/>
                    <a:lumOff val="25000"/>
                  </a:schemeClr>
                </a:solidFill>
              </a:rPr>
              <a:t>Promised – 1 John 2:25; Titus 1:2</a:t>
            </a:r>
          </a:p>
          <a:p>
            <a:r>
              <a:rPr lang="en-US" dirty="0">
                <a:solidFill>
                  <a:schemeClr val="tx1">
                    <a:lumMod val="75000"/>
                    <a:lumOff val="25000"/>
                  </a:schemeClr>
                </a:solidFill>
              </a:rPr>
              <a:t>Quickened already - </a:t>
            </a:r>
            <a:r>
              <a:rPr lang="en-US" dirty="0" err="1">
                <a:solidFill>
                  <a:schemeClr val="tx1">
                    <a:lumMod val="75000"/>
                    <a:lumOff val="25000"/>
                  </a:schemeClr>
                </a:solidFill>
              </a:rPr>
              <a:t>Eph</a:t>
            </a:r>
            <a:r>
              <a:rPr lang="en-US" dirty="0">
                <a:solidFill>
                  <a:schemeClr val="tx1">
                    <a:lumMod val="75000"/>
                    <a:lumOff val="25000"/>
                  </a:schemeClr>
                </a:solidFill>
              </a:rPr>
              <a:t> 2:1,5; Col 2:13</a:t>
            </a:r>
          </a:p>
          <a:p>
            <a:r>
              <a:rPr lang="en-US" dirty="0">
                <a:solidFill>
                  <a:schemeClr val="tx1">
                    <a:lumMod val="75000"/>
                    <a:lumOff val="25000"/>
                  </a:schemeClr>
                </a:solidFill>
              </a:rPr>
              <a:t>Redeemed from ALL iniquity - Titus </a:t>
            </a:r>
            <a:r>
              <a:rPr lang="en-US" dirty="0" smtClean="0">
                <a:solidFill>
                  <a:schemeClr val="tx1">
                    <a:lumMod val="75000"/>
                    <a:lumOff val="25000"/>
                  </a:schemeClr>
                </a:solidFill>
              </a:rPr>
              <a:t>2:14</a:t>
            </a:r>
            <a:endParaRPr lang="en-US" dirty="0">
              <a:solidFill>
                <a:schemeClr val="tx1">
                  <a:lumMod val="75000"/>
                  <a:lumOff val="2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107</a:t>
            </a:fld>
            <a:endParaRPr lang="en-US"/>
          </a:p>
        </p:txBody>
      </p:sp>
    </p:spTree>
    <p:extLst>
      <p:ext uri="{BB962C8B-B14F-4D97-AF65-F5344CB8AC3E}">
        <p14:creationId xmlns:p14="http://schemas.microsoft.com/office/powerpoint/2010/main" val="3881047245"/>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solidFill>
                  <a:schemeClr val="tx1">
                    <a:lumMod val="75000"/>
                    <a:lumOff val="25000"/>
                  </a:schemeClr>
                </a:solidFill>
              </a:rPr>
              <a:t>Righteousness of Faith, not Law – Rom 10:3-10, Phil 3:9</a:t>
            </a:r>
          </a:p>
          <a:p>
            <a:r>
              <a:rPr lang="en-US" dirty="0">
                <a:solidFill>
                  <a:schemeClr val="tx1">
                    <a:lumMod val="75000"/>
                    <a:lumOff val="25000"/>
                  </a:schemeClr>
                </a:solidFill>
              </a:rPr>
              <a:t>Sealed by Holy Ghost - </a:t>
            </a:r>
            <a:r>
              <a:rPr lang="en-US" dirty="0" err="1">
                <a:solidFill>
                  <a:schemeClr val="tx1">
                    <a:lumMod val="75000"/>
                    <a:lumOff val="25000"/>
                  </a:schemeClr>
                </a:solidFill>
              </a:rPr>
              <a:t>Eph</a:t>
            </a:r>
            <a:r>
              <a:rPr lang="en-US" dirty="0">
                <a:solidFill>
                  <a:schemeClr val="tx1">
                    <a:lumMod val="75000"/>
                    <a:lumOff val="25000"/>
                  </a:schemeClr>
                </a:solidFill>
              </a:rPr>
              <a:t> 1:13-14, </a:t>
            </a:r>
            <a:r>
              <a:rPr lang="en-US" dirty="0" err="1">
                <a:solidFill>
                  <a:schemeClr val="tx1">
                    <a:lumMod val="75000"/>
                    <a:lumOff val="25000"/>
                  </a:schemeClr>
                </a:solidFill>
              </a:rPr>
              <a:t>Eph</a:t>
            </a:r>
            <a:r>
              <a:rPr lang="en-US" dirty="0">
                <a:solidFill>
                  <a:schemeClr val="tx1">
                    <a:lumMod val="75000"/>
                    <a:lumOff val="25000"/>
                  </a:schemeClr>
                </a:solidFill>
              </a:rPr>
              <a:t> 4:30, 2 Tim 2:19</a:t>
            </a:r>
          </a:p>
          <a:p>
            <a:r>
              <a:rPr lang="en-US" dirty="0">
                <a:solidFill>
                  <a:schemeClr val="tx1">
                    <a:lumMod val="75000"/>
                    <a:lumOff val="25000"/>
                  </a:schemeClr>
                </a:solidFill>
              </a:rPr>
              <a:t>Seated in heavenly places – </a:t>
            </a:r>
            <a:r>
              <a:rPr lang="en-US" dirty="0" err="1">
                <a:solidFill>
                  <a:schemeClr val="tx1">
                    <a:lumMod val="75000"/>
                    <a:lumOff val="25000"/>
                  </a:schemeClr>
                </a:solidFill>
              </a:rPr>
              <a:t>Eph</a:t>
            </a:r>
            <a:r>
              <a:rPr lang="en-US" dirty="0">
                <a:solidFill>
                  <a:schemeClr val="tx1">
                    <a:lumMod val="75000"/>
                    <a:lumOff val="25000"/>
                  </a:schemeClr>
                </a:solidFill>
              </a:rPr>
              <a:t> 2:6</a:t>
            </a:r>
          </a:p>
          <a:p>
            <a:r>
              <a:rPr lang="en-US" dirty="0">
                <a:solidFill>
                  <a:schemeClr val="tx1">
                    <a:lumMod val="75000"/>
                    <a:lumOff val="25000"/>
                  </a:schemeClr>
                </a:solidFill>
              </a:rPr>
              <a:t>Separated again? - Rom 8:35-39</a:t>
            </a:r>
          </a:p>
          <a:p>
            <a:r>
              <a:rPr lang="en-US" dirty="0">
                <a:solidFill>
                  <a:schemeClr val="tx1">
                    <a:lumMod val="75000"/>
                    <a:lumOff val="25000"/>
                  </a:schemeClr>
                </a:solidFill>
              </a:rPr>
              <a:t>Sinners saved - 1Tim 1:15, Rom 7:15-24</a:t>
            </a:r>
          </a:p>
          <a:p>
            <a:r>
              <a:rPr lang="en-US" dirty="0">
                <a:solidFill>
                  <a:schemeClr val="tx1">
                    <a:lumMod val="75000"/>
                    <a:lumOff val="25000"/>
                  </a:schemeClr>
                </a:solidFill>
              </a:rPr>
              <a:t>Work burned / Man saved - 1 </a:t>
            </a:r>
            <a:r>
              <a:rPr lang="en-US" dirty="0" err="1">
                <a:solidFill>
                  <a:schemeClr val="tx1">
                    <a:lumMod val="75000"/>
                    <a:lumOff val="25000"/>
                  </a:schemeClr>
                </a:solidFill>
              </a:rPr>
              <a:t>Cor</a:t>
            </a:r>
            <a:r>
              <a:rPr lang="en-US" dirty="0">
                <a:solidFill>
                  <a:schemeClr val="tx1">
                    <a:lumMod val="75000"/>
                    <a:lumOff val="25000"/>
                  </a:schemeClr>
                </a:solidFill>
              </a:rPr>
              <a:t> 3:15</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108</a:t>
            </a:fld>
            <a:endParaRPr lang="en-US"/>
          </a:p>
        </p:txBody>
      </p:sp>
    </p:spTree>
    <p:extLst>
      <p:ext uri="{BB962C8B-B14F-4D97-AF65-F5344CB8AC3E}">
        <p14:creationId xmlns:p14="http://schemas.microsoft.com/office/powerpoint/2010/main" val="2571558229"/>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19667"/>
            <a:ext cx="10515600" cy="5457296"/>
          </a:xfrm>
        </p:spPr>
        <p:txBody>
          <a:bodyPr/>
          <a:lstStyle/>
          <a:p>
            <a:r>
              <a:rPr lang="en-US" dirty="0" smtClean="0"/>
              <a:t>Questions?</a:t>
            </a:r>
          </a:p>
          <a:p>
            <a:endParaRPr lang="en-US" dirty="0" smtClean="0"/>
          </a:p>
          <a:p>
            <a:r>
              <a:rPr lang="en-US" dirty="0" smtClean="0"/>
              <a:t>Pray.</a:t>
            </a:r>
          </a:p>
          <a:p>
            <a:endParaRPr lang="en-US" dirty="0" smtClean="0"/>
          </a:p>
        </p:txBody>
      </p:sp>
      <p:sp>
        <p:nvSpPr>
          <p:cNvPr id="2" name="Slide Number Placeholder 1"/>
          <p:cNvSpPr>
            <a:spLocks noGrp="1"/>
          </p:cNvSpPr>
          <p:nvPr>
            <p:ph type="sldNum" sz="quarter" idx="12"/>
          </p:nvPr>
        </p:nvSpPr>
        <p:spPr/>
        <p:txBody>
          <a:bodyPr/>
          <a:lstStyle/>
          <a:p>
            <a:fld id="{172C059E-16DE-4C0D-A377-2C3D2DE09514}" type="slidenum">
              <a:rPr lang="en-US" smtClean="0"/>
              <a:t>109</a:t>
            </a:fld>
            <a:endParaRPr lang="en-US"/>
          </a:p>
        </p:txBody>
      </p:sp>
    </p:spTree>
    <p:extLst>
      <p:ext uri="{BB962C8B-B14F-4D97-AF65-F5344CB8AC3E}">
        <p14:creationId xmlns:p14="http://schemas.microsoft.com/office/powerpoint/2010/main" val="2473756278"/>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Back-up Stuff</a:t>
            </a:r>
            <a:endParaRPr lang="en-US" dirty="0"/>
          </a:p>
        </p:txBody>
      </p:sp>
    </p:spTree>
    <p:extLst>
      <p:ext uri="{BB962C8B-B14F-4D97-AF65-F5344CB8AC3E}">
        <p14:creationId xmlns:p14="http://schemas.microsoft.com/office/powerpoint/2010/main" val="25066844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118345</TotalTime>
  <Words>14400</Words>
  <Application>Microsoft Office PowerPoint</Application>
  <PresentationFormat>Widescreen</PresentationFormat>
  <Paragraphs>792</Paragraphs>
  <Slides>110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110</vt:i4>
      </vt:variant>
    </vt:vector>
  </HeadingPairs>
  <TitlesOfParts>
    <vt:vector size="114" baseType="lpstr">
      <vt:lpstr>Arial</vt:lpstr>
      <vt:lpstr>Calibri</vt:lpstr>
      <vt:lpstr>Calibri Light</vt:lpstr>
      <vt:lpstr>Office Theme</vt:lpstr>
      <vt:lpstr>Keeping Your Salvation</vt:lpstr>
      <vt:lpstr>PowerPoint Presentation</vt:lpstr>
      <vt:lpstr>PowerPoint Presentation</vt:lpstr>
      <vt:lpstr>PowerPoint Presentation</vt:lpstr>
      <vt:lpstr>Blame and Reproof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Keeping Your Salvation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Keeping Your Salvation</vt:lpstr>
      <vt:lpstr>What if we deny him?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Keeping your Salvation</vt:lpstr>
      <vt:lpstr>Ashamed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Do we need to be perfect?</vt:lpstr>
      <vt:lpstr>PowerPoint Presentation</vt:lpstr>
      <vt:lpstr>PowerPoint Presentation</vt:lpstr>
      <vt:lpstr>PowerPoint Presentation</vt:lpstr>
      <vt:lpstr>PowerPoint Presentation</vt:lpstr>
      <vt:lpstr>PowerPoint Presentation</vt:lpstr>
      <vt:lpstr>PowerPoint Presentation</vt:lpstr>
      <vt:lpstr>Keeping Your Salvation</vt:lpstr>
      <vt:lpstr>PowerPoint Presentation</vt:lpstr>
      <vt:lpstr>What if we don’t suffer as a Christian?</vt:lpstr>
      <vt:lpstr>PowerPoint Presentation</vt:lpstr>
      <vt:lpstr>PowerPoint Presentation</vt:lpstr>
      <vt:lpstr>PowerPoint Presentation</vt:lpstr>
      <vt:lpstr>PowerPoint Presentation</vt:lpstr>
      <vt:lpstr>Do we have to be sure? What if we fall?</vt:lpstr>
      <vt:lpstr>PowerPoint Presentation</vt:lpstr>
      <vt:lpstr>PowerPoint Presentation</vt:lpstr>
      <vt:lpstr>PowerPoint Presentation</vt:lpstr>
      <vt:lpstr>PowerPoint Presentation</vt:lpstr>
      <vt:lpstr>Keeping Your Salvation</vt:lpstr>
      <vt:lpstr>PowerPoint Presentation</vt:lpstr>
      <vt:lpstr>PowerPoint Presentation</vt:lpstr>
      <vt:lpstr>PowerPoint Presentation</vt:lpstr>
      <vt:lpstr>PowerPoint Presentation</vt:lpstr>
      <vt:lpstr>PowerPoint Presentation</vt:lpstr>
      <vt:lpstr>PowerPoint Presentation</vt:lpstr>
      <vt:lpstr>What if we lose confidence or hope in salvation?</vt:lpstr>
      <vt:lpstr>PowerPoint Presentation</vt:lpstr>
      <vt:lpstr>PowerPoint Presentation</vt:lpstr>
      <vt:lpstr>PowerPoint Presentation</vt:lpstr>
      <vt:lpstr>PowerPoint Presentation</vt:lpstr>
      <vt:lpstr>PowerPoint Presentation</vt:lpstr>
      <vt:lpstr>Abiding In</vt:lpstr>
      <vt:lpstr>PowerPoint Presentation</vt:lpstr>
      <vt:lpstr>PowerPoint Presentation</vt:lpstr>
      <vt:lpstr>PowerPoint Presentation</vt:lpstr>
      <vt:lpstr>PowerPoint Presentation</vt:lpstr>
      <vt:lpstr>Keeping Your Salvation</vt:lpstr>
      <vt:lpstr>The Unpardonable Sin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Eternal Security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Back-up Stuff</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1</dc:title>
  <dc:creator>Jacob Burke</dc:creator>
  <cp:lastModifiedBy>Jacob Burke</cp:lastModifiedBy>
  <cp:revision>643</cp:revision>
  <dcterms:created xsi:type="dcterms:W3CDTF">2014-09-28T12:52:46Z</dcterms:created>
  <dcterms:modified xsi:type="dcterms:W3CDTF">2015-12-06T15:06:52Z</dcterms:modified>
</cp:coreProperties>
</file>