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56" r:id="rId2"/>
    <p:sldId id="441" r:id="rId3"/>
    <p:sldId id="442" r:id="rId4"/>
    <p:sldId id="447" r:id="rId5"/>
    <p:sldId id="448" r:id="rId6"/>
    <p:sldId id="449" r:id="rId7"/>
    <p:sldId id="450" r:id="rId8"/>
    <p:sldId id="443" r:id="rId9"/>
    <p:sldId id="444" r:id="rId10"/>
    <p:sldId id="445" r:id="rId11"/>
    <p:sldId id="451" r:id="rId12"/>
    <p:sldId id="452" r:id="rId13"/>
    <p:sldId id="453" r:id="rId14"/>
    <p:sldId id="454" r:id="rId15"/>
    <p:sldId id="455" r:id="rId16"/>
    <p:sldId id="456" r:id="rId17"/>
    <p:sldId id="457" r:id="rId18"/>
    <p:sldId id="458" r:id="rId19"/>
    <p:sldId id="459" r:id="rId20"/>
    <p:sldId id="460" r:id="rId21"/>
    <p:sldId id="474" r:id="rId22"/>
    <p:sldId id="461" r:id="rId23"/>
    <p:sldId id="462" r:id="rId24"/>
    <p:sldId id="464" r:id="rId25"/>
    <p:sldId id="465" r:id="rId26"/>
    <p:sldId id="466" r:id="rId27"/>
    <p:sldId id="467" r:id="rId28"/>
    <p:sldId id="468" r:id="rId29"/>
    <p:sldId id="482" r:id="rId30"/>
    <p:sldId id="483" r:id="rId31"/>
    <p:sldId id="469" r:id="rId32"/>
    <p:sldId id="476" r:id="rId33"/>
    <p:sldId id="477" r:id="rId34"/>
    <p:sldId id="479" r:id="rId35"/>
    <p:sldId id="470" r:id="rId36"/>
    <p:sldId id="478" r:id="rId37"/>
    <p:sldId id="471" r:id="rId38"/>
    <p:sldId id="472" r:id="rId39"/>
    <p:sldId id="480" r:id="rId40"/>
    <p:sldId id="473" r:id="rId41"/>
    <p:sldId id="475" r:id="rId42"/>
    <p:sldId id="481" r:id="rId43"/>
    <p:sldId id="446"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6" autoAdjust="0"/>
    <p:restoredTop sz="94660"/>
  </p:normalViewPr>
  <p:slideViewPr>
    <p:cSldViewPr snapToGrid="0">
      <p:cViewPr varScale="1">
        <p:scale>
          <a:sx n="71" d="100"/>
          <a:sy n="71" d="100"/>
        </p:scale>
        <p:origin x="4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4/19/2015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4/19/2015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4/19/2015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4/19/2015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4/19/2015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4/19/2015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4/19/2015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4/19/2015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4/19/2015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Catholicism</a:t>
            </a:r>
            <a:endParaRPr lang="en-US" sz="9600"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US" u="sng" dirty="0">
                <a:solidFill>
                  <a:schemeClr val="bg1">
                    <a:lumMod val="50000"/>
                  </a:schemeClr>
                </a:solidFill>
              </a:rPr>
              <a:t>History of the Catholic Church</a:t>
            </a:r>
          </a:p>
          <a:p>
            <a:pPr marL="0" indent="0">
              <a:buNone/>
            </a:pPr>
            <a:r>
              <a:rPr lang="en-US" dirty="0">
                <a:solidFill>
                  <a:schemeClr val="bg1">
                    <a:lumMod val="50000"/>
                  </a:schemeClr>
                </a:solidFill>
              </a:rPr>
              <a:t>In about 300 A.D.  The Roman Emperor Constantine established himself as the head of the church and wanted a great united church instead of local churches and believers. He took in and forced in many pagans and unsaved people into his </a:t>
            </a:r>
            <a:r>
              <a:rPr lang="en-US" dirty="0" smtClean="0">
                <a:solidFill>
                  <a:schemeClr val="bg1">
                    <a:lumMod val="50000"/>
                  </a:schemeClr>
                </a:solidFill>
              </a:rPr>
              <a:t>new united church</a:t>
            </a:r>
            <a:r>
              <a:rPr lang="en-US" dirty="0">
                <a:solidFill>
                  <a:schemeClr val="bg1">
                    <a:lumMod val="50000"/>
                  </a:schemeClr>
                </a:solidFill>
              </a:rPr>
              <a:t>. The word catholic means “diverse, universal, all embracing”. Introducing pagans into the catholic church, </a:t>
            </a:r>
            <a:r>
              <a:rPr lang="en-US" dirty="0" smtClean="0">
                <a:solidFill>
                  <a:schemeClr val="bg1">
                    <a:lumMod val="50000"/>
                  </a:schemeClr>
                </a:solidFill>
              </a:rPr>
              <a:t>there was an influx of non-biblical ideas, and the </a:t>
            </a:r>
            <a:r>
              <a:rPr lang="en-US" dirty="0">
                <a:solidFill>
                  <a:schemeClr val="bg1">
                    <a:lumMod val="50000"/>
                  </a:schemeClr>
                </a:solidFill>
              </a:rPr>
              <a:t>traditions of the Catholic church began to form, such as </a:t>
            </a:r>
            <a:r>
              <a:rPr lang="en-US" dirty="0" smtClean="0">
                <a:solidFill>
                  <a:schemeClr val="bg1">
                    <a:lumMod val="50000"/>
                  </a:schemeClr>
                </a:solidFill>
              </a:rPr>
              <a:t>belief in Purgatory, the </a:t>
            </a:r>
            <a:r>
              <a:rPr lang="en-US" dirty="0">
                <a:solidFill>
                  <a:schemeClr val="bg1">
                    <a:lumMod val="50000"/>
                  </a:schemeClr>
                </a:solidFill>
              </a:rPr>
              <a:t>worship of Mary, and </a:t>
            </a:r>
            <a:r>
              <a:rPr lang="en-US" dirty="0" smtClean="0">
                <a:solidFill>
                  <a:schemeClr val="bg1">
                    <a:lumMod val="50000"/>
                  </a:schemeClr>
                </a:solidFill>
              </a:rPr>
              <a:t>which later </a:t>
            </a:r>
            <a:r>
              <a:rPr lang="en-US" dirty="0">
                <a:solidFill>
                  <a:schemeClr val="bg1">
                    <a:lumMod val="50000"/>
                  </a:schemeClr>
                </a:solidFill>
              </a:rPr>
              <a:t>became dogmas.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26053672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US" b="1" u="sng" dirty="0" smtClean="0">
                <a:solidFill>
                  <a:schemeClr val="bg1">
                    <a:lumMod val="50000"/>
                  </a:schemeClr>
                </a:solidFill>
              </a:rPr>
              <a:t>The </a:t>
            </a:r>
            <a:r>
              <a:rPr lang="en-US" b="1" u="sng" dirty="0">
                <a:solidFill>
                  <a:schemeClr val="bg1">
                    <a:lumMod val="50000"/>
                  </a:schemeClr>
                </a:solidFill>
              </a:rPr>
              <a:t>Mass/The Eucharist</a:t>
            </a:r>
          </a:p>
          <a:p>
            <a:pPr marL="0" indent="0">
              <a:buNone/>
            </a:pPr>
            <a:r>
              <a:rPr lang="en-US" i="1" dirty="0">
                <a:solidFill>
                  <a:srgbClr val="7030A0"/>
                </a:solidFill>
              </a:rPr>
              <a:t>Jesus leaves Heaven and is re-sacrificed every time a mass is said. – Catechism, pg. 356 #1414</a:t>
            </a:r>
            <a:endParaRPr lang="en-US" dirty="0">
              <a:solidFill>
                <a:srgbClr val="7030A0"/>
              </a:solidFill>
            </a:endParaRPr>
          </a:p>
          <a:p>
            <a:r>
              <a:rPr lang="en-US" dirty="0"/>
              <a:t>1 Corinthians 11:24-25  And when he had given thanks, he brake it, and said, Take, eat: this is my body, which is broken for you: this do </a:t>
            </a:r>
            <a:r>
              <a:rPr lang="en-US" b="1" u="sng" dirty="0"/>
              <a:t>in remembrance of me</a:t>
            </a:r>
            <a:r>
              <a:rPr lang="en-US" dirty="0"/>
              <a:t>.  25  After the same manner also he took the cup, when he had supped, saying, This cup is the new testament in my blood: this do ye, </a:t>
            </a:r>
            <a:r>
              <a:rPr lang="en-US" u="sng" dirty="0"/>
              <a:t>as oft as ye drink it</a:t>
            </a:r>
            <a:r>
              <a:rPr lang="en-US" dirty="0"/>
              <a:t>, in remembrance of me. </a:t>
            </a:r>
          </a:p>
          <a:p>
            <a:pPr lvl="1"/>
            <a:r>
              <a:rPr lang="en-US" dirty="0"/>
              <a:t>In remembrance of me, as opposed to for salvation</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2230213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10:10-14  By the which will we are sanctified through the offering of the body of Jesus Christ </a:t>
            </a:r>
            <a:r>
              <a:rPr lang="en-US" b="1" u="sng" dirty="0"/>
              <a:t>once for all</a:t>
            </a:r>
            <a:r>
              <a:rPr lang="en-US" dirty="0"/>
              <a:t>.  11  And every priest </a:t>
            </a:r>
            <a:r>
              <a:rPr lang="en-US" dirty="0" err="1"/>
              <a:t>standeth</a:t>
            </a:r>
            <a:r>
              <a:rPr lang="en-US" dirty="0"/>
              <a:t> daily ministering and offering oftentimes the same sacrifices, which can never take away sins:  12  But this man, after he had offered </a:t>
            </a:r>
            <a:r>
              <a:rPr lang="en-US" b="1" u="sng" dirty="0"/>
              <a:t>one sacrifice for sins</a:t>
            </a:r>
            <a:r>
              <a:rPr lang="en-US" dirty="0"/>
              <a:t> for ever, sat down on the right hand of God;  13  From henceforth expecting till his enemies be made his footstool.  14  For by </a:t>
            </a:r>
            <a:r>
              <a:rPr lang="en-US" b="1" u="sng" dirty="0"/>
              <a:t>one offering</a:t>
            </a:r>
            <a:r>
              <a:rPr lang="en-US" dirty="0"/>
              <a:t> he hath </a:t>
            </a:r>
            <a:r>
              <a:rPr lang="en-US" b="1" u="sng" dirty="0"/>
              <a:t>perfected for ever</a:t>
            </a:r>
            <a:r>
              <a:rPr lang="en-US" dirty="0"/>
              <a:t> them that are sanctified.</a:t>
            </a:r>
          </a:p>
          <a:p>
            <a:r>
              <a:rPr lang="en-US" dirty="0" smtClean="0"/>
              <a:t>Hebrews </a:t>
            </a:r>
            <a:r>
              <a:rPr lang="en-US" dirty="0"/>
              <a:t>9:23  It was therefore necessary that the patterns of things in the heavens should be purified with these; but the heavenly things themselves with better sacrifices than these</a:t>
            </a:r>
            <a:r>
              <a:rPr lang="en-US" dirty="0" smtClean="0"/>
              <a:t>.</a:t>
            </a:r>
          </a:p>
          <a:p>
            <a:pPr lvl="1"/>
            <a:r>
              <a:rPr lang="en-US" dirty="0" smtClean="0"/>
              <a:t>Christ gave his blood as a better sacrifice than the blood of bulls and goats.</a:t>
            </a:r>
          </a:p>
          <a:p>
            <a:pPr lvl="1"/>
            <a:r>
              <a:rPr lang="en-US" dirty="0" smtClean="0"/>
              <a:t>Catholics point to the mass and say, the better sacrifices are the body and blood of communion.</a:t>
            </a:r>
          </a:p>
          <a:p>
            <a:pPr lvl="1"/>
            <a:r>
              <a:rPr lang="en-US" dirty="0" smtClean="0"/>
              <a:t>If the sacrifices (bread and wine) are better, why are they continually offered?</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11976891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10:1-2  For the law having a shadow of good things to come, and not the very image of the things, can never with those sacrifices which they offered year by year continually make the comers thereunto perfect.  2  For then </a:t>
            </a:r>
            <a:r>
              <a:rPr lang="en-US" u="sng" dirty="0"/>
              <a:t>would they not have ceased to be offered</a:t>
            </a:r>
            <a:r>
              <a:rPr lang="en-US" dirty="0"/>
              <a:t>? because that the worshippers once purged should have had no more conscience of sins.</a:t>
            </a:r>
          </a:p>
          <a:p>
            <a:pPr lvl="1"/>
            <a:r>
              <a:rPr lang="en-US" dirty="0" smtClean="0"/>
              <a:t>If these are better sacrifices, why are they done even more often? They should cease.</a:t>
            </a:r>
          </a:p>
          <a:p>
            <a:pPr lvl="1"/>
            <a:r>
              <a:rPr lang="en-US" dirty="0" smtClean="0"/>
              <a:t>Shouldn’t have to come back every year.</a:t>
            </a:r>
          </a:p>
          <a:p>
            <a:pPr lvl="1"/>
            <a:r>
              <a:rPr lang="en-US" dirty="0" smtClean="0"/>
              <a:t>Also, when </a:t>
            </a:r>
            <a:r>
              <a:rPr lang="en-US" dirty="0"/>
              <a:t>a catholic priest is ordained, his hands are supposedly blessed to give the mass. </a:t>
            </a:r>
          </a:p>
          <a:p>
            <a:r>
              <a:rPr lang="en-US" dirty="0"/>
              <a:t>Acts 17:24-25  God that made the world and all things therein, seeing that he is Lord of heaven and earth, </a:t>
            </a:r>
            <a:r>
              <a:rPr lang="en-US" dirty="0" err="1"/>
              <a:t>dwelleth</a:t>
            </a:r>
            <a:r>
              <a:rPr lang="en-US" dirty="0"/>
              <a:t> not in temples made with hands;  25  </a:t>
            </a:r>
            <a:r>
              <a:rPr lang="en-US" b="1" u="sng" dirty="0"/>
              <a:t>Neither is worshipped with men's hands</a:t>
            </a:r>
            <a:r>
              <a:rPr lang="en-US" dirty="0"/>
              <a:t>, as though he needed any thing, seeing he giveth to all life, and breath, and all things;</a:t>
            </a:r>
          </a:p>
          <a:p>
            <a:pPr lvl="1"/>
            <a:r>
              <a:rPr lang="en-US" dirty="0"/>
              <a:t>God does not need a ritualistic ceremony performed with “sacred” hands.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8680915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US" b="1" u="sng" dirty="0">
                <a:solidFill>
                  <a:schemeClr val="bg1">
                    <a:lumMod val="50000"/>
                  </a:schemeClr>
                </a:solidFill>
              </a:rPr>
              <a:t>The Papacy</a:t>
            </a:r>
          </a:p>
          <a:p>
            <a:r>
              <a:rPr lang="en-US" dirty="0" smtClean="0"/>
              <a:t>Matthew </a:t>
            </a:r>
            <a:r>
              <a:rPr lang="en-US" dirty="0"/>
              <a:t>16:15-18  He saith unto them, But whom say ye that I am?  16  And Simon Peter answered and said, </a:t>
            </a:r>
            <a:r>
              <a:rPr lang="en-US" u="sng" dirty="0"/>
              <a:t>Thou art the Christ, the Son of the living God</a:t>
            </a:r>
            <a:r>
              <a:rPr lang="en-US" dirty="0"/>
              <a:t>.  17  And Jesus answered and said unto him, Blessed art thou, Simon </a:t>
            </a:r>
            <a:r>
              <a:rPr lang="en-US" dirty="0" err="1"/>
              <a:t>Barjona</a:t>
            </a:r>
            <a:r>
              <a:rPr lang="en-US" dirty="0"/>
              <a:t>: for flesh and blood hath not revealed it unto thee, but my Father which is in heaven.  18  And I say also unto thee, That thou art Peter, and upon </a:t>
            </a:r>
            <a:r>
              <a:rPr lang="en-US" u="sng" dirty="0"/>
              <a:t>this rock</a:t>
            </a:r>
            <a:r>
              <a:rPr lang="en-US" dirty="0"/>
              <a:t> I will build my church; and the gates of hell shall not prevail against it.</a:t>
            </a:r>
          </a:p>
          <a:p>
            <a:pPr lvl="1"/>
            <a:r>
              <a:rPr lang="en-US" dirty="0"/>
              <a:t>Is Peter the rock that the church was founded on?</a:t>
            </a:r>
          </a:p>
          <a:p>
            <a:pPr lvl="1"/>
            <a:r>
              <a:rPr lang="en-US" dirty="0" smtClean="0"/>
              <a:t>The </a:t>
            </a:r>
            <a:r>
              <a:rPr lang="en-US" dirty="0"/>
              <a:t>rock is not Peter, but the truth that Jesus is the Son of God.</a:t>
            </a:r>
          </a:p>
          <a:p>
            <a:pPr lvl="1"/>
            <a:r>
              <a:rPr lang="en-US" dirty="0"/>
              <a:t>Just a few verses later, Peter is called Satan.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25362798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i="1" dirty="0">
                <a:solidFill>
                  <a:srgbClr val="7030A0"/>
                </a:solidFill>
              </a:rPr>
              <a:t>The Pope, Bishop of Rome and </a:t>
            </a:r>
            <a:r>
              <a:rPr lang="en-US" i="1" u="sng" dirty="0">
                <a:solidFill>
                  <a:srgbClr val="7030A0"/>
                </a:solidFill>
              </a:rPr>
              <a:t>Peter’s successor</a:t>
            </a:r>
            <a:r>
              <a:rPr lang="en-US" i="1" dirty="0">
                <a:solidFill>
                  <a:srgbClr val="7030A0"/>
                </a:solidFill>
              </a:rPr>
              <a:t> … For the Roman Pontiff,… as Vicar of Christ,… </a:t>
            </a:r>
            <a:r>
              <a:rPr lang="en-US" i="1" u="sng" dirty="0">
                <a:solidFill>
                  <a:srgbClr val="7030A0"/>
                </a:solidFill>
              </a:rPr>
              <a:t>has full, </a:t>
            </a:r>
            <a:r>
              <a:rPr lang="en-US" b="1" i="1" u="sng" dirty="0">
                <a:solidFill>
                  <a:srgbClr val="7030A0"/>
                </a:solidFill>
              </a:rPr>
              <a:t>supreme</a:t>
            </a:r>
            <a:r>
              <a:rPr lang="en-US" i="1" u="sng" dirty="0">
                <a:solidFill>
                  <a:srgbClr val="7030A0"/>
                </a:solidFill>
              </a:rPr>
              <a:t>, and universal </a:t>
            </a:r>
            <a:r>
              <a:rPr lang="en-US" b="1" i="1" u="sng" dirty="0">
                <a:solidFill>
                  <a:srgbClr val="7030A0"/>
                </a:solidFill>
              </a:rPr>
              <a:t>power</a:t>
            </a:r>
            <a:r>
              <a:rPr lang="en-US" i="1" u="sng" dirty="0">
                <a:solidFill>
                  <a:srgbClr val="7030A0"/>
                </a:solidFill>
              </a:rPr>
              <a:t> over the whole Church</a:t>
            </a:r>
            <a:r>
              <a:rPr lang="en-US" i="1" dirty="0">
                <a:solidFill>
                  <a:srgbClr val="7030A0"/>
                </a:solidFill>
              </a:rPr>
              <a:t>, a power </a:t>
            </a:r>
            <a:r>
              <a:rPr lang="en-US" i="1" u="sng" dirty="0">
                <a:solidFill>
                  <a:srgbClr val="7030A0"/>
                </a:solidFill>
              </a:rPr>
              <a:t>which he can </a:t>
            </a:r>
            <a:r>
              <a:rPr lang="en-US" b="1" i="1" u="sng" dirty="0">
                <a:solidFill>
                  <a:srgbClr val="7030A0"/>
                </a:solidFill>
              </a:rPr>
              <a:t>always exercise unhindered</a:t>
            </a:r>
            <a:r>
              <a:rPr lang="en-US" i="1" u="sng" dirty="0">
                <a:solidFill>
                  <a:srgbClr val="7030A0"/>
                </a:solidFill>
              </a:rPr>
              <a:t>.</a:t>
            </a:r>
            <a:endParaRPr lang="en-US" dirty="0">
              <a:solidFill>
                <a:srgbClr val="7030A0"/>
              </a:solidFill>
            </a:endParaRPr>
          </a:p>
          <a:p>
            <a:pPr lvl="1"/>
            <a:r>
              <a:rPr lang="en-US" dirty="0" smtClean="0"/>
              <a:t>Just like in America,</a:t>
            </a:r>
            <a:r>
              <a:rPr lang="en-US" dirty="0"/>
              <a:t> </a:t>
            </a:r>
            <a:r>
              <a:rPr lang="en-US" dirty="0" smtClean="0"/>
              <a:t>the people like to think they have power, but they don’t.</a:t>
            </a:r>
          </a:p>
          <a:p>
            <a:pPr lvl="1"/>
            <a:r>
              <a:rPr lang="en-US" dirty="0" smtClean="0"/>
              <a:t>They often hide or play down the seriousness of their beliefs (e.g. Mary)</a:t>
            </a:r>
          </a:p>
          <a:p>
            <a:pPr lvl="1"/>
            <a:r>
              <a:rPr lang="en-US" dirty="0" smtClean="0"/>
              <a:t>Respect the Pope? Bowing down is worship.</a:t>
            </a:r>
            <a:endParaRPr lang="en-US" dirty="0"/>
          </a:p>
          <a:p>
            <a:r>
              <a:rPr lang="en-US" dirty="0"/>
              <a:t>Acts 10:25-26  And as Peter was coming in, Cornelius met him, and fell down at his feet, and worshipped him.  26  But Peter took him up, saying, Stand up; I myself also am a man.</a:t>
            </a:r>
          </a:p>
          <a:p>
            <a:pPr lvl="1"/>
            <a:r>
              <a:rPr lang="en-US" dirty="0"/>
              <a:t>If the pope is Peter, why does he accept worship?</a:t>
            </a:r>
          </a:p>
          <a:p>
            <a:pPr lvl="1"/>
            <a:r>
              <a:rPr lang="en-US" dirty="0"/>
              <a:t>Furthermore peter was never the Vicar of Christ. Peter was married, Jesus himself called Peter, Satan. Peter was also called out by Paul for acting ungodly.</a:t>
            </a:r>
          </a:p>
          <a:p>
            <a:pPr lvl="1"/>
            <a:r>
              <a:rPr lang="en-US" dirty="0"/>
              <a:t>Peter was a man, and nothing more.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1419263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US" b="1" u="sng" dirty="0">
                <a:solidFill>
                  <a:schemeClr val="bg1">
                    <a:lumMod val="50000"/>
                  </a:schemeClr>
                </a:solidFill>
              </a:rPr>
              <a:t>Mary and the Saints</a:t>
            </a:r>
          </a:p>
          <a:p>
            <a:pPr marL="0" indent="0">
              <a:buNone/>
            </a:pPr>
            <a:r>
              <a:rPr lang="en-US" dirty="0" smtClean="0">
                <a:solidFill>
                  <a:schemeClr val="bg1">
                    <a:lumMod val="50000"/>
                  </a:schemeClr>
                </a:solidFill>
              </a:rPr>
              <a:t>“</a:t>
            </a:r>
            <a:r>
              <a:rPr lang="en-US" dirty="0" smtClean="0">
                <a:solidFill>
                  <a:srgbClr val="7030A0"/>
                </a:solidFill>
              </a:rPr>
              <a:t>Mother </a:t>
            </a:r>
            <a:r>
              <a:rPr lang="en-US" dirty="0">
                <a:solidFill>
                  <a:srgbClr val="7030A0"/>
                </a:solidFill>
              </a:rPr>
              <a:t>of </a:t>
            </a:r>
            <a:r>
              <a:rPr lang="en-US" dirty="0" smtClean="0">
                <a:solidFill>
                  <a:srgbClr val="7030A0"/>
                </a:solidFill>
              </a:rPr>
              <a:t>God</a:t>
            </a:r>
            <a:r>
              <a:rPr lang="en-US" dirty="0" smtClean="0">
                <a:solidFill>
                  <a:schemeClr val="bg1">
                    <a:lumMod val="50000"/>
                  </a:schemeClr>
                </a:solidFill>
              </a:rPr>
              <a:t>”</a:t>
            </a:r>
          </a:p>
          <a:p>
            <a:r>
              <a:rPr lang="en-US" dirty="0" smtClean="0"/>
              <a:t>Matthew 12:48-50  But he answered and said unto him that told him, Who is my mother? and who are my brethren?  49  And he stretched forth his hand toward his disciples, and said, Behold my mother and my brethren!  50  For </a:t>
            </a:r>
            <a:r>
              <a:rPr lang="en-US" u="sng" dirty="0" smtClean="0"/>
              <a:t>whosoever shall do the will of my Father which is in heaven, the same is my brother, and sister, and mother</a:t>
            </a:r>
            <a:r>
              <a:rPr lang="en-US" dirty="0" smtClean="0"/>
              <a:t>.</a:t>
            </a:r>
          </a:p>
          <a:p>
            <a:pPr lvl="1"/>
            <a:r>
              <a:rPr lang="en-US" dirty="0" smtClean="0"/>
              <a:t>Jesus </a:t>
            </a:r>
            <a:r>
              <a:rPr lang="en-US" dirty="0"/>
              <a:t>never called Mary, “mother”. Not the Mother of God.</a:t>
            </a:r>
          </a:p>
          <a:p>
            <a:pPr marL="0" indent="0">
              <a:buNone/>
            </a:pPr>
            <a:r>
              <a:rPr lang="en-US" dirty="0" smtClean="0">
                <a:solidFill>
                  <a:schemeClr val="bg1">
                    <a:lumMod val="50000"/>
                  </a:schemeClr>
                </a:solidFill>
              </a:rPr>
              <a:t>“</a:t>
            </a:r>
            <a:r>
              <a:rPr lang="en-US" dirty="0">
                <a:solidFill>
                  <a:srgbClr val="7030A0"/>
                </a:solidFill>
              </a:rPr>
              <a:t>Queen of Heaven</a:t>
            </a:r>
            <a:r>
              <a:rPr lang="en-US" dirty="0">
                <a:solidFill>
                  <a:schemeClr val="bg1">
                    <a:lumMod val="50000"/>
                  </a:schemeClr>
                </a:solidFill>
              </a:rPr>
              <a:t>” </a:t>
            </a:r>
            <a:endParaRPr lang="en-US" dirty="0" smtClean="0">
              <a:solidFill>
                <a:schemeClr val="bg1">
                  <a:lumMod val="50000"/>
                </a:schemeClr>
              </a:solidFill>
            </a:endParaRPr>
          </a:p>
          <a:p>
            <a:r>
              <a:rPr lang="en-US" dirty="0" smtClean="0"/>
              <a:t>Jeremiah 7:18  The children gather wood, and the fathers kindle the fire, and the women knead their dough, to make cakes to </a:t>
            </a:r>
            <a:r>
              <a:rPr lang="en-US" u="sng" dirty="0" smtClean="0"/>
              <a:t>the queen of heaven</a:t>
            </a:r>
            <a:r>
              <a:rPr lang="en-US" dirty="0" smtClean="0"/>
              <a:t>, and to pour out drink offerings unto </a:t>
            </a:r>
            <a:r>
              <a:rPr lang="en-US" u="sng" dirty="0" smtClean="0"/>
              <a:t>other gods</a:t>
            </a:r>
            <a:r>
              <a:rPr lang="en-US" dirty="0" smtClean="0"/>
              <a:t>, that they may provoke me to anger.</a:t>
            </a:r>
          </a:p>
          <a:p>
            <a:pPr lvl="1"/>
            <a:r>
              <a:rPr lang="en-US" dirty="0" smtClean="0"/>
              <a:t>Paganism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3775497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i="1" dirty="0">
                <a:solidFill>
                  <a:srgbClr val="7030A0"/>
                </a:solidFill>
              </a:rPr>
              <a:t>From the Glorious Mysteries of the Rosary.</a:t>
            </a:r>
            <a:endParaRPr lang="en-US" dirty="0">
              <a:solidFill>
                <a:srgbClr val="7030A0"/>
              </a:solidFill>
            </a:endParaRPr>
          </a:p>
          <a:p>
            <a:pPr marL="0" indent="0">
              <a:buNone/>
            </a:pPr>
            <a:r>
              <a:rPr lang="en-US" i="1" dirty="0" smtClean="0">
                <a:solidFill>
                  <a:srgbClr val="7030A0"/>
                </a:solidFill>
              </a:rPr>
              <a:t>- 5</a:t>
            </a:r>
            <a:r>
              <a:rPr lang="en-US" i="1" baseline="30000" dirty="0" smtClean="0">
                <a:solidFill>
                  <a:srgbClr val="7030A0"/>
                </a:solidFill>
              </a:rPr>
              <a:t>th</a:t>
            </a:r>
            <a:r>
              <a:rPr lang="en-US" i="1" dirty="0" smtClean="0">
                <a:solidFill>
                  <a:srgbClr val="7030A0"/>
                </a:solidFill>
              </a:rPr>
              <a:t> Mystery: Mary </a:t>
            </a:r>
            <a:r>
              <a:rPr lang="en-US" i="1" dirty="0">
                <a:solidFill>
                  <a:srgbClr val="7030A0"/>
                </a:solidFill>
              </a:rPr>
              <a:t>is Crowned as Queen of Heaven and Earth</a:t>
            </a:r>
            <a:endParaRPr lang="en-US" dirty="0">
              <a:solidFill>
                <a:srgbClr val="7030A0"/>
              </a:solidFill>
            </a:endParaRPr>
          </a:p>
          <a:p>
            <a:pPr marL="0" indent="0">
              <a:buNone/>
            </a:pPr>
            <a:r>
              <a:rPr lang="en-US" i="1" dirty="0">
                <a:solidFill>
                  <a:srgbClr val="7030A0"/>
                </a:solidFill>
              </a:rPr>
              <a:t>My children, I come to pray for you and to ask Jesus' blessing upon you. </a:t>
            </a:r>
            <a:r>
              <a:rPr lang="en-US" i="1" u="sng" dirty="0">
                <a:solidFill>
                  <a:srgbClr val="7030A0"/>
                </a:solidFill>
              </a:rPr>
              <a:t>Give yourselves to me, my children. Entrust yourselves to my prayers</a:t>
            </a:r>
            <a:r>
              <a:rPr lang="en-US" i="1" dirty="0">
                <a:solidFill>
                  <a:srgbClr val="7030A0"/>
                </a:solidFill>
              </a:rPr>
              <a:t>. Jesus is always ready to respond to my prayers: give yourselves to me, my children, and your prayers will be answered by my Son. Children, come to me in prayer and </a:t>
            </a:r>
            <a:r>
              <a:rPr lang="en-US" i="1" u="sng" dirty="0">
                <a:solidFill>
                  <a:srgbClr val="7030A0"/>
                </a:solidFill>
              </a:rPr>
              <a:t>I will whisper in your hearts</a:t>
            </a:r>
            <a:r>
              <a:rPr lang="en-US" i="1" dirty="0">
                <a:solidFill>
                  <a:srgbClr val="7030A0"/>
                </a:solidFill>
              </a:rPr>
              <a:t>. </a:t>
            </a:r>
            <a:r>
              <a:rPr lang="en-US" i="1" u="sng" dirty="0">
                <a:solidFill>
                  <a:srgbClr val="7030A0"/>
                </a:solidFill>
              </a:rPr>
              <a:t>Obey me, your mother, and it will go well with you</a:t>
            </a:r>
            <a:r>
              <a:rPr lang="en-US" i="1" dirty="0">
                <a:solidFill>
                  <a:srgbClr val="7030A0"/>
                </a:solidFill>
              </a:rPr>
              <a:t> and </a:t>
            </a:r>
            <a:r>
              <a:rPr lang="en-US" i="1" u="sng" dirty="0">
                <a:solidFill>
                  <a:srgbClr val="7030A0"/>
                </a:solidFill>
              </a:rPr>
              <a:t>I will intercede for you</a:t>
            </a:r>
            <a:r>
              <a:rPr lang="en-US" i="1" dirty="0">
                <a:solidFill>
                  <a:srgbClr val="7030A0"/>
                </a:solidFill>
              </a:rPr>
              <a:t> and you will gain favor from the Lord and yes my children pray for the grace to become totally holy in the eyes of God and I will be waiting for you my children until we are together to praise the Lord for all eternity</a:t>
            </a:r>
            <a:r>
              <a:rPr lang="en-US" i="1" dirty="0" smtClean="0">
                <a:solidFill>
                  <a:srgbClr val="7030A0"/>
                </a:solidFill>
              </a:rPr>
              <a:t>. – catholic.org</a:t>
            </a:r>
            <a:endParaRPr lang="en-US" dirty="0">
              <a:solidFill>
                <a:srgbClr val="7030A0"/>
              </a:solidFill>
            </a:endParaRPr>
          </a:p>
          <a:p>
            <a:pPr lvl="1"/>
            <a:r>
              <a:rPr lang="en-US" dirty="0" smtClean="0"/>
              <a:t>Then you say your Hail Mary’s.</a:t>
            </a:r>
          </a:p>
          <a:p>
            <a:pPr lvl="1"/>
            <a:r>
              <a:rPr lang="en-US" dirty="0" smtClean="0"/>
              <a:t>That </a:t>
            </a:r>
            <a:r>
              <a:rPr lang="en-US" dirty="0"/>
              <a:t>sounds exactly like someone putting themselves between you and God.</a:t>
            </a:r>
          </a:p>
          <a:p>
            <a:pPr lvl="1"/>
            <a:r>
              <a:rPr lang="en-US" dirty="0"/>
              <a:t>What would that make Mary?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168635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14:4-5  Therefore speak unto them, and say unto them, Thus saith the Lord GOD; Every man of the house of Israel that </a:t>
            </a:r>
            <a:r>
              <a:rPr lang="en-US" dirty="0" err="1"/>
              <a:t>setteth</a:t>
            </a:r>
            <a:r>
              <a:rPr lang="en-US" dirty="0"/>
              <a:t> up his idols in his heart, and </a:t>
            </a:r>
            <a:r>
              <a:rPr lang="en-US" u="sng" dirty="0" err="1"/>
              <a:t>putteth</a:t>
            </a:r>
            <a:r>
              <a:rPr lang="en-US" u="sng" dirty="0"/>
              <a:t> the </a:t>
            </a:r>
            <a:r>
              <a:rPr lang="en-US" u="sng" dirty="0" err="1"/>
              <a:t>stumblingblock</a:t>
            </a:r>
            <a:r>
              <a:rPr lang="en-US" u="sng" dirty="0"/>
              <a:t> of his iniquity before his face</a:t>
            </a:r>
            <a:r>
              <a:rPr lang="en-US" dirty="0"/>
              <a:t>, and cometh to the prophet; I the LORD will answer him that cometh according to the multitude of his idols;  5  That I may take the house of Israel in their own heart, because </a:t>
            </a:r>
            <a:r>
              <a:rPr lang="en-US" u="sng" dirty="0"/>
              <a:t>they are all estranged from me through their idols</a:t>
            </a:r>
            <a:r>
              <a:rPr lang="en-US" dirty="0"/>
              <a:t>.</a:t>
            </a:r>
          </a:p>
          <a:p>
            <a:pPr lvl="1"/>
            <a:r>
              <a:rPr lang="en-US" dirty="0" smtClean="0"/>
              <a:t>Mary </a:t>
            </a:r>
            <a:r>
              <a:rPr lang="en-US" dirty="0"/>
              <a:t>as a mediator</a:t>
            </a:r>
            <a:r>
              <a:rPr lang="en-US" dirty="0" smtClean="0"/>
              <a:t>?</a:t>
            </a:r>
            <a:r>
              <a:rPr lang="en-US" dirty="0"/>
              <a:t> </a:t>
            </a:r>
            <a:r>
              <a:rPr lang="en-US" dirty="0" smtClean="0"/>
              <a:t>Intercession/mediation</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a:p>
          <a:p>
            <a:r>
              <a:rPr lang="en-US" dirty="0"/>
              <a:t>1 Timothy 2:5  For there is one God, and </a:t>
            </a:r>
            <a:r>
              <a:rPr lang="en-US" u="sng" dirty="0"/>
              <a:t>one mediator between God and men</a:t>
            </a:r>
            <a:r>
              <a:rPr lang="en-US" dirty="0"/>
              <a:t>, the man Christ Jesus;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pic>
        <p:nvPicPr>
          <p:cNvPr id="1030" name="Picture 6" descr="http://www.leafletonline.com/images/24947_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9597" y="2826124"/>
            <a:ext cx="2602006" cy="2602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6587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smtClean="0"/>
              <a:t>Mary </a:t>
            </a:r>
            <a:r>
              <a:rPr lang="en-US" dirty="0"/>
              <a:t>as mediators?</a:t>
            </a:r>
          </a:p>
          <a:p>
            <a:pPr marL="0" indent="0">
              <a:buNone/>
            </a:pPr>
            <a:r>
              <a:rPr lang="en-US" i="1" dirty="0" smtClean="0">
                <a:solidFill>
                  <a:srgbClr val="7030A0"/>
                </a:solidFill>
              </a:rPr>
              <a:t>Hail </a:t>
            </a:r>
            <a:r>
              <a:rPr lang="en-US" i="1" dirty="0">
                <a:solidFill>
                  <a:srgbClr val="7030A0"/>
                </a:solidFill>
              </a:rPr>
              <a:t>Mary, full of grace.</a:t>
            </a:r>
            <a:br>
              <a:rPr lang="en-US" i="1" dirty="0">
                <a:solidFill>
                  <a:srgbClr val="7030A0"/>
                </a:solidFill>
              </a:rPr>
            </a:br>
            <a:r>
              <a:rPr lang="en-US" i="1" dirty="0">
                <a:solidFill>
                  <a:srgbClr val="7030A0"/>
                </a:solidFill>
              </a:rPr>
              <a:t>Our Lord is with thee.</a:t>
            </a:r>
            <a:br>
              <a:rPr lang="en-US" i="1" dirty="0">
                <a:solidFill>
                  <a:srgbClr val="7030A0"/>
                </a:solidFill>
              </a:rPr>
            </a:br>
            <a:r>
              <a:rPr lang="en-US" i="1" dirty="0">
                <a:solidFill>
                  <a:srgbClr val="7030A0"/>
                </a:solidFill>
              </a:rPr>
              <a:t>Blessed art thou among women,</a:t>
            </a:r>
            <a:br>
              <a:rPr lang="en-US" i="1" dirty="0">
                <a:solidFill>
                  <a:srgbClr val="7030A0"/>
                </a:solidFill>
              </a:rPr>
            </a:br>
            <a:r>
              <a:rPr lang="en-US" i="1" dirty="0">
                <a:solidFill>
                  <a:srgbClr val="7030A0"/>
                </a:solidFill>
              </a:rPr>
              <a:t>and blessed is the fruit of thy womb,</a:t>
            </a:r>
            <a:br>
              <a:rPr lang="en-US" i="1" dirty="0">
                <a:solidFill>
                  <a:srgbClr val="7030A0"/>
                </a:solidFill>
              </a:rPr>
            </a:br>
            <a:r>
              <a:rPr lang="en-US" i="1" dirty="0">
                <a:solidFill>
                  <a:srgbClr val="7030A0"/>
                </a:solidFill>
              </a:rPr>
              <a:t>Jesus.</a:t>
            </a:r>
            <a:br>
              <a:rPr lang="en-US" i="1" dirty="0">
                <a:solidFill>
                  <a:srgbClr val="7030A0"/>
                </a:solidFill>
              </a:rPr>
            </a:br>
            <a:r>
              <a:rPr lang="en-US" i="1" dirty="0">
                <a:solidFill>
                  <a:srgbClr val="7030A0"/>
                </a:solidFill>
              </a:rPr>
              <a:t>Holy Mary, Mother of God,</a:t>
            </a:r>
            <a:br>
              <a:rPr lang="en-US" i="1" dirty="0">
                <a:solidFill>
                  <a:srgbClr val="7030A0"/>
                </a:solidFill>
              </a:rPr>
            </a:br>
            <a:r>
              <a:rPr lang="en-US" i="1" dirty="0">
                <a:solidFill>
                  <a:srgbClr val="7030A0"/>
                </a:solidFill>
              </a:rPr>
              <a:t>pray for us sinners,</a:t>
            </a:r>
            <a:br>
              <a:rPr lang="en-US" i="1" dirty="0">
                <a:solidFill>
                  <a:srgbClr val="7030A0"/>
                </a:solidFill>
              </a:rPr>
            </a:br>
            <a:r>
              <a:rPr lang="en-US" i="1" dirty="0">
                <a:solidFill>
                  <a:srgbClr val="7030A0"/>
                </a:solidFill>
              </a:rPr>
              <a:t>now and at the hour of our death.</a:t>
            </a:r>
            <a:br>
              <a:rPr lang="en-US" i="1" dirty="0">
                <a:solidFill>
                  <a:srgbClr val="7030A0"/>
                </a:solidFill>
              </a:rPr>
            </a:br>
            <a:r>
              <a:rPr lang="en-US" i="1" dirty="0">
                <a:solidFill>
                  <a:srgbClr val="7030A0"/>
                </a:solidFill>
              </a:rPr>
              <a:t>Amen</a:t>
            </a:r>
            <a:r>
              <a:rPr lang="en-US" i="1" dirty="0" smtClean="0">
                <a:solidFill>
                  <a:srgbClr val="7030A0"/>
                </a:solidFill>
              </a:rPr>
              <a:t>.</a:t>
            </a:r>
          </a:p>
          <a:p>
            <a:r>
              <a:rPr lang="en-US" dirty="0"/>
              <a:t>Romans 8:34  Who is he that </a:t>
            </a:r>
            <a:r>
              <a:rPr lang="en-US" dirty="0" err="1"/>
              <a:t>condemneth</a:t>
            </a:r>
            <a:r>
              <a:rPr lang="en-US" dirty="0"/>
              <a:t>? It is Christ that died, yea rather, that is risen again, who is even at the right hand of God, </a:t>
            </a:r>
            <a:r>
              <a:rPr lang="en-US" u="sng" dirty="0"/>
              <a:t>who also </a:t>
            </a:r>
            <a:r>
              <a:rPr lang="en-US" u="sng" dirty="0" err="1"/>
              <a:t>maketh</a:t>
            </a:r>
            <a:r>
              <a:rPr lang="en-US" u="sng" dirty="0"/>
              <a:t> intercession for us</a:t>
            </a:r>
            <a:r>
              <a:rPr lang="en-US" dirty="0" smtClean="0"/>
              <a:t>.</a:t>
            </a:r>
          </a:p>
          <a:p>
            <a:pPr lvl="1"/>
            <a:r>
              <a:rPr lang="en-US" dirty="0" smtClean="0"/>
              <a:t>The saints as </a:t>
            </a:r>
            <a:r>
              <a:rPr lang="en-US" dirty="0" err="1" smtClean="0"/>
              <a:t>intecessors</a:t>
            </a:r>
            <a:r>
              <a:rPr lang="en-US" dirty="0" smtClean="0"/>
              <a:t>/mediators?</a:t>
            </a:r>
          </a:p>
          <a:p>
            <a:pPr lvl="1"/>
            <a:r>
              <a:rPr lang="en-US" dirty="0" smtClean="0"/>
              <a:t>Not praying </a:t>
            </a:r>
            <a:r>
              <a:rPr lang="en-US" dirty="0"/>
              <a:t>to the </a:t>
            </a:r>
            <a:r>
              <a:rPr lang="en-US" dirty="0" smtClean="0"/>
              <a:t>saints? </a:t>
            </a:r>
            <a:r>
              <a:rPr lang="en-US" dirty="0"/>
              <a:t>Is there any other way to talk to them?</a:t>
            </a:r>
          </a:p>
          <a:p>
            <a:pPr lvl="1"/>
            <a:endParaRPr lang="en-US" dirty="0"/>
          </a:p>
          <a:p>
            <a:endParaRPr lang="en-US" i="1" dirty="0" smtClean="0">
              <a:solidFill>
                <a:schemeClr val="bg1">
                  <a:lumMod val="50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
        <p:nvSpPr>
          <p:cNvPr id="4" name="Rectangle 3"/>
          <p:cNvSpPr/>
          <p:nvPr/>
        </p:nvSpPr>
        <p:spPr>
          <a:xfrm>
            <a:off x="744071" y="3886200"/>
            <a:ext cx="1371600" cy="43030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769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a:t>Praying with the saints. Asking them to pray for you? </a:t>
            </a:r>
          </a:p>
          <a:p>
            <a:pPr lvl="1"/>
            <a:r>
              <a:rPr lang="en-US" dirty="0"/>
              <a:t>They say, ‘Would you ask the owner or your uncle who knows the owner for a job?’</a:t>
            </a:r>
          </a:p>
          <a:p>
            <a:pPr lvl="1"/>
            <a:r>
              <a:rPr lang="en-US" dirty="0"/>
              <a:t>This implies that the dead saint is more compassionate than God.</a:t>
            </a:r>
          </a:p>
          <a:p>
            <a:r>
              <a:rPr lang="en-US" dirty="0"/>
              <a:t>Hebrews 4:15-16  For </a:t>
            </a:r>
            <a:r>
              <a:rPr lang="en-US" u="sng" dirty="0"/>
              <a:t>we have not an high priest which cannot be touched with the feeling of our infirmities</a:t>
            </a:r>
            <a:r>
              <a:rPr lang="en-US" dirty="0"/>
              <a:t>; but was in all points tempted like as we are, yet without sin.  16  Let us therefore come boldly unto the throne of grace, that we may obtain mercy, and find grace to help in time of need.</a:t>
            </a:r>
          </a:p>
          <a:p>
            <a:pPr lvl="1"/>
            <a:r>
              <a:rPr lang="en-US" dirty="0"/>
              <a:t>Is God not as kind, considerate, or compassionate as the saint?</a:t>
            </a:r>
          </a:p>
          <a:p>
            <a:pPr lvl="1"/>
            <a:r>
              <a:rPr lang="en-US" dirty="0"/>
              <a:t>Jesus understands your pains/needs perfectly fine.</a:t>
            </a:r>
          </a:p>
          <a:p>
            <a:pPr lvl="1"/>
            <a:r>
              <a:rPr lang="en-US" dirty="0"/>
              <a:t>This also implies omniscience/omnipresence</a:t>
            </a:r>
            <a:r>
              <a:rPr lang="en-US" dirty="0" smtClean="0"/>
              <a:t>. Who is being prayed to?</a:t>
            </a:r>
            <a:endParaRPr lang="en-US" dirty="0"/>
          </a:p>
          <a:p>
            <a:pPr lvl="1"/>
            <a:r>
              <a:rPr lang="en-US" dirty="0"/>
              <a:t>There is no precedent for this anywhere in the Bible. </a:t>
            </a:r>
            <a:endParaRPr lang="en-US" dirty="0" smtClean="0"/>
          </a:p>
          <a:p>
            <a:pPr lvl="1"/>
            <a:r>
              <a:rPr lang="en-US" dirty="0" smtClean="0"/>
              <a:t>Not praying? Only </a:t>
            </a:r>
            <a:r>
              <a:rPr lang="en-US" dirty="0"/>
              <a:t>one instance </a:t>
            </a:r>
            <a:r>
              <a:rPr lang="en-US" dirty="0" smtClean="0"/>
              <a:t>I see in my Bible regarding talking </a:t>
            </a:r>
            <a:r>
              <a:rPr lang="en-US" dirty="0"/>
              <a:t>to the dead, asking for help, guidance, or intercession. Saul and Samuel.</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39333050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16:23  And in that day ye shall ask me nothing. Verily, verily, I say unto you, Whatsoever ye shall ask the Father </a:t>
            </a:r>
            <a:r>
              <a:rPr lang="en-US" b="1" u="sng" dirty="0"/>
              <a:t>in my name</a:t>
            </a:r>
            <a:r>
              <a:rPr lang="en-US" dirty="0"/>
              <a:t>, he will give it you.</a:t>
            </a:r>
          </a:p>
          <a:p>
            <a:pPr lvl="1"/>
            <a:r>
              <a:rPr lang="en-US" dirty="0"/>
              <a:t>Invoking another’s </a:t>
            </a:r>
            <a:r>
              <a:rPr lang="en-US" dirty="0" smtClean="0"/>
              <a:t>name? Asking </a:t>
            </a:r>
            <a:r>
              <a:rPr lang="en-US" dirty="0"/>
              <a:t>them to pray for you?</a:t>
            </a:r>
          </a:p>
          <a:p>
            <a:pPr lvl="1"/>
            <a:r>
              <a:rPr lang="en-US" dirty="0"/>
              <a:t>In fact, Paul says the opposite, that he can only help while alive in the flesh.</a:t>
            </a:r>
          </a:p>
          <a:p>
            <a:r>
              <a:rPr lang="en-US" dirty="0"/>
              <a:t>Philippians 1:23-24  For I am in a strait betwixt two, having a desire to depart, and to be with Christ; which is far better:  24  Nevertheless </a:t>
            </a:r>
            <a:r>
              <a:rPr lang="en-US" u="sng" dirty="0"/>
              <a:t>to abide in the flesh is more needful for you</a:t>
            </a:r>
            <a:r>
              <a:rPr lang="en-US" dirty="0"/>
              <a:t>.</a:t>
            </a:r>
          </a:p>
          <a:p>
            <a:pPr lvl="1"/>
            <a:r>
              <a:rPr lang="en-US" dirty="0"/>
              <a:t>If Paul was to help Christians, he needed to be in the flesh. </a:t>
            </a:r>
            <a:endParaRPr lang="en-US" dirty="0" smtClean="0"/>
          </a:p>
          <a:p>
            <a:pPr lvl="1"/>
            <a:r>
              <a:rPr lang="en-US" dirty="0" smtClean="0"/>
              <a:t>But </a:t>
            </a:r>
            <a:r>
              <a:rPr lang="en-US" dirty="0"/>
              <a:t>according to the Catholic Church, wouldn’t being in heaven, near to God would not help the church more? A direct contradiction.</a:t>
            </a:r>
          </a:p>
          <a:p>
            <a:pPr lvl="1"/>
            <a:r>
              <a:rPr lang="en-US" dirty="0"/>
              <a:t>Jesus is the only path </a:t>
            </a:r>
            <a:r>
              <a:rPr lang="en-US" dirty="0" smtClean="0"/>
              <a:t>to talk to </a:t>
            </a:r>
            <a:r>
              <a:rPr lang="en-US" dirty="0"/>
              <a:t>God</a:t>
            </a:r>
            <a:r>
              <a:rPr lang="en-US" dirty="0" smtClean="0"/>
              <a:t>.</a:t>
            </a:r>
          </a:p>
          <a:p>
            <a:r>
              <a:rPr lang="en-US" dirty="0"/>
              <a:t>Ephesians 2:18  For through him we both have access by one Spirit unto the Father.</a:t>
            </a:r>
          </a:p>
          <a:p>
            <a:pPr lvl="1"/>
            <a:r>
              <a:rPr lang="en-US" dirty="0" smtClean="0"/>
              <a:t>There is no access to God through anyone else.</a:t>
            </a:r>
          </a:p>
          <a:p>
            <a:pPr lvl="1"/>
            <a:r>
              <a:rPr lang="en-US" dirty="0" smtClean="0"/>
              <a:t>“No man cometh unto the Father but my me.”</a:t>
            </a:r>
            <a:endParaRPr lang="en-US" dirty="0"/>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26682600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bg1">
                    <a:lumMod val="50000"/>
                  </a:schemeClr>
                </a:solidFill>
              </a:rPr>
              <a:t>Images</a:t>
            </a:r>
          </a:p>
          <a:p>
            <a:pPr marL="0" indent="0">
              <a:buNone/>
            </a:pPr>
            <a:r>
              <a:rPr lang="en-US" i="1" u="sng" dirty="0">
                <a:solidFill>
                  <a:srgbClr val="7030A0"/>
                </a:solidFill>
              </a:rPr>
              <a:t>Through</a:t>
            </a:r>
            <a:r>
              <a:rPr lang="en-US" i="1" dirty="0">
                <a:solidFill>
                  <a:srgbClr val="7030A0"/>
                </a:solidFill>
              </a:rPr>
              <a:t> sacred </a:t>
            </a:r>
            <a:r>
              <a:rPr lang="en-US" b="1" i="1" u="sng" dirty="0">
                <a:solidFill>
                  <a:srgbClr val="7030A0"/>
                </a:solidFill>
              </a:rPr>
              <a:t>images</a:t>
            </a:r>
            <a:r>
              <a:rPr lang="en-US" i="1" dirty="0">
                <a:solidFill>
                  <a:srgbClr val="7030A0"/>
                </a:solidFill>
              </a:rPr>
              <a:t> of the holy Mother of God, of the angels and of saints, </a:t>
            </a:r>
            <a:r>
              <a:rPr lang="en-US" i="1" u="sng" dirty="0">
                <a:solidFill>
                  <a:srgbClr val="7030A0"/>
                </a:solidFill>
              </a:rPr>
              <a:t>we venerate</a:t>
            </a:r>
            <a:r>
              <a:rPr lang="en-US" i="1" dirty="0">
                <a:solidFill>
                  <a:srgbClr val="7030A0"/>
                </a:solidFill>
              </a:rPr>
              <a:t> the </a:t>
            </a:r>
            <a:r>
              <a:rPr lang="en-US" i="1" u="sng" dirty="0">
                <a:solidFill>
                  <a:srgbClr val="7030A0"/>
                </a:solidFill>
              </a:rPr>
              <a:t>persons</a:t>
            </a:r>
            <a:r>
              <a:rPr lang="en-US" i="1" dirty="0">
                <a:solidFill>
                  <a:srgbClr val="7030A0"/>
                </a:solidFill>
              </a:rPr>
              <a:t> represented. - Catechism, pg. 307 #1192</a:t>
            </a:r>
            <a:endParaRPr lang="en-US" dirty="0">
              <a:solidFill>
                <a:srgbClr val="7030A0"/>
              </a:solidFill>
            </a:endParaRPr>
          </a:p>
          <a:p>
            <a:pPr marL="0" indent="0">
              <a:buNone/>
            </a:pPr>
            <a:r>
              <a:rPr lang="en-US" i="1" dirty="0">
                <a:solidFill>
                  <a:srgbClr val="7030A0"/>
                </a:solidFill>
              </a:rPr>
              <a:t>Following the divinely inspired teaching of our holy fathers and the tradition of the Catholic Church … we rightly define with full certainty and correctness that … venerable and holy images … are to be exhibited in the holy churches of God , … in houses and on streets. - Catechism, pg. 300 #</a:t>
            </a:r>
            <a:r>
              <a:rPr lang="en-US" i="1" dirty="0" smtClean="0">
                <a:solidFill>
                  <a:srgbClr val="7030A0"/>
                </a:solidFill>
              </a:rPr>
              <a:t>1161</a:t>
            </a:r>
            <a:endParaRPr lang="en-US" dirty="0">
              <a:solidFill>
                <a:srgbClr val="7030A0"/>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1909790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Exodus 20:4-5  Thou shalt </a:t>
            </a:r>
            <a:r>
              <a:rPr lang="en-US" u="sng" dirty="0"/>
              <a:t>not make</a:t>
            </a:r>
            <a:r>
              <a:rPr lang="en-US" dirty="0"/>
              <a:t> unto thee </a:t>
            </a:r>
            <a:r>
              <a:rPr lang="en-US" b="1" u="sng" dirty="0"/>
              <a:t>any graven image</a:t>
            </a:r>
            <a:r>
              <a:rPr lang="en-US" dirty="0"/>
              <a:t>, or any likeness of any thing that is in heaven above, or that is in the earth beneath, or that is in the water under the earth: </a:t>
            </a:r>
            <a:r>
              <a:rPr lang="en-US" b="1" u="sng" dirty="0"/>
              <a:t>Thou shalt not bow down thyself to them</a:t>
            </a:r>
            <a:r>
              <a:rPr lang="en-US" dirty="0"/>
              <a:t>, nor serve them: for I the LORD thy God am a jealous God, visiting the iniquity of the fathers upon the children unto </a:t>
            </a:r>
            <a:r>
              <a:rPr lang="en-US" u="sng" dirty="0"/>
              <a:t>the third and fourth generation of them that hate me; </a:t>
            </a:r>
            <a:endParaRPr lang="en-US" dirty="0"/>
          </a:p>
          <a:p>
            <a:pPr lvl="1"/>
            <a:r>
              <a:rPr lang="en-US" dirty="0"/>
              <a:t>Giving his worship to others. </a:t>
            </a:r>
            <a:r>
              <a:rPr lang="en-US" dirty="0" smtClean="0"/>
              <a:t>This is adultery</a:t>
            </a:r>
            <a:r>
              <a:rPr lang="en-US" dirty="0"/>
              <a:t>. God is a jealous God</a:t>
            </a:r>
            <a:r>
              <a:rPr lang="en-US" dirty="0" smtClean="0"/>
              <a:t>.</a:t>
            </a:r>
          </a:p>
          <a:p>
            <a:pPr lvl="1"/>
            <a:r>
              <a:rPr lang="en-US" dirty="0" smtClean="0"/>
              <a:t>The Catholic Church hides this commandment!!</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33326979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48518" y="6447089"/>
            <a:ext cx="4011705" cy="45719"/>
          </a:xfrm>
        </p:spPr>
        <p:txBody>
          <a:bodyPr>
            <a:noAutofit/>
          </a:bodyPr>
          <a:lstStyle/>
          <a:p>
            <a:pPr marL="0" indent="0">
              <a:buNone/>
            </a:pPr>
            <a:r>
              <a:rPr lang="en-US" sz="2000" dirty="0" smtClean="0">
                <a:solidFill>
                  <a:schemeClr val="bg1">
                    <a:lumMod val="50000"/>
                  </a:schemeClr>
                </a:solidFill>
              </a:rPr>
              <a:t>Catholic-resouces.org</a:t>
            </a:r>
            <a:endParaRPr lang="en-US" sz="2000" dirty="0">
              <a:solidFill>
                <a:schemeClr val="bg1">
                  <a:lumMod val="50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pic>
        <p:nvPicPr>
          <p:cNvPr id="2050" name="Picture 2" descr="http://catholic-resources.org/Images/Jewish/decalogue-55Ca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8164" y="108690"/>
            <a:ext cx="8367404" cy="6247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2308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a:t>What if the images are of God or Christians, can we worship them?</a:t>
            </a:r>
          </a:p>
          <a:p>
            <a:r>
              <a:rPr lang="en-US" dirty="0"/>
              <a:t>Deuteronomy 4:15-16  Take ye therefore good heed unto yourselves; for </a:t>
            </a:r>
            <a:r>
              <a:rPr lang="en-US" u="sng" dirty="0"/>
              <a:t>ye saw no manner of similitude</a:t>
            </a:r>
            <a:r>
              <a:rPr lang="en-US" dirty="0"/>
              <a:t> on the day that the LORD spake unto you in </a:t>
            </a:r>
            <a:r>
              <a:rPr lang="en-US" dirty="0" err="1"/>
              <a:t>Horeb</a:t>
            </a:r>
            <a:r>
              <a:rPr lang="en-US" dirty="0"/>
              <a:t> out of the midst of the fire:  16  Lest ye corrupt yourselves, and </a:t>
            </a:r>
            <a:r>
              <a:rPr lang="en-US" u="sng" dirty="0"/>
              <a:t>make you a graven image</a:t>
            </a:r>
            <a:r>
              <a:rPr lang="en-US" dirty="0"/>
              <a:t>, the similitude of any figure, the likeness of male or female,</a:t>
            </a:r>
          </a:p>
          <a:p>
            <a:pPr lvl="1"/>
            <a:r>
              <a:rPr lang="en-US" dirty="0"/>
              <a:t>God specifically did not show himself or any bodily manifestation of himself because Israel would make an idol.</a:t>
            </a:r>
          </a:p>
          <a:p>
            <a:pPr lvl="1"/>
            <a:r>
              <a:rPr lang="en-US" dirty="0"/>
              <a:t>Not just pagan images, images of even God himself.</a:t>
            </a:r>
          </a:p>
          <a:p>
            <a:pPr lvl="1"/>
            <a:r>
              <a:rPr lang="en-US" dirty="0"/>
              <a:t>So are figures bad? </a:t>
            </a:r>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583258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a:t>God had Moses make a brazen serpent, and images of angels in the temple, etc.</a:t>
            </a:r>
          </a:p>
          <a:p>
            <a:r>
              <a:rPr lang="en-US" dirty="0"/>
              <a:t>2 Kings 18:3-4  And he did that which was right in the sight of the LORD, according to all that David his father did.  4  He removed the high places, and brake the images, and cut down the groves, and brake in pieces the </a:t>
            </a:r>
            <a:r>
              <a:rPr lang="en-US" dirty="0" err="1"/>
              <a:t>brasen</a:t>
            </a:r>
            <a:r>
              <a:rPr lang="en-US" dirty="0"/>
              <a:t> serpent that Moses had made: for unto those days </a:t>
            </a:r>
            <a:r>
              <a:rPr lang="en-US" u="sng" dirty="0"/>
              <a:t>the children of Israel did burn incense to it</a:t>
            </a:r>
            <a:r>
              <a:rPr lang="en-US" dirty="0"/>
              <a:t>: and he called it </a:t>
            </a:r>
            <a:r>
              <a:rPr lang="en-US" dirty="0" err="1"/>
              <a:t>Nehushtan</a:t>
            </a:r>
            <a:r>
              <a:rPr lang="en-US" dirty="0"/>
              <a:t>.</a:t>
            </a:r>
          </a:p>
          <a:p>
            <a:pPr lvl="1"/>
            <a:r>
              <a:rPr lang="en-US" dirty="0"/>
              <a:t>It became wrong when Israel started to worship any of them.</a:t>
            </a:r>
          </a:p>
          <a:p>
            <a:pPr lvl="1"/>
            <a:r>
              <a:rPr lang="en-US" dirty="0"/>
              <a:t>Catholics bow to nearly everything. The cup, the wafer, the image, the </a:t>
            </a:r>
            <a:r>
              <a:rPr lang="en-US" dirty="0" smtClean="0"/>
              <a:t>priests, the saints, the pope.</a:t>
            </a:r>
            <a:endParaRPr lang="en-US" dirty="0"/>
          </a:p>
          <a:p>
            <a:pPr lvl="1"/>
            <a:r>
              <a:rPr lang="en-US" dirty="0" smtClean="0"/>
              <a:t>Wooden </a:t>
            </a:r>
            <a:r>
              <a:rPr lang="en-US" dirty="0"/>
              <a:t>or stone images of Jesus, Mary, and even crackers that are said to be Jesus.</a:t>
            </a:r>
          </a:p>
          <a:p>
            <a:pPr lvl="1"/>
            <a:r>
              <a:rPr lang="en-US" dirty="0"/>
              <a:t>Does not matter what you are trying to worship, bowing down to anything here on earth is idolatry.</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17851022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a:solidFill>
                  <a:schemeClr val="bg1">
                    <a:lumMod val="50000"/>
                  </a:schemeClr>
                </a:solidFill>
              </a:rPr>
              <a:t>Harmless?</a:t>
            </a:r>
          </a:p>
          <a:p>
            <a:pPr lvl="1"/>
            <a:r>
              <a:rPr lang="en-US" dirty="0">
                <a:solidFill>
                  <a:schemeClr val="bg1">
                    <a:lumMod val="50000"/>
                  </a:schemeClr>
                </a:solidFill>
              </a:rPr>
              <a:t>Like a picture of a loved one?</a:t>
            </a:r>
          </a:p>
          <a:p>
            <a:pPr lvl="1"/>
            <a:r>
              <a:rPr lang="en-US" dirty="0">
                <a:solidFill>
                  <a:schemeClr val="bg1">
                    <a:lumMod val="50000"/>
                  </a:schemeClr>
                </a:solidFill>
              </a:rPr>
              <a:t>It is also a big part of very catholic countries to have certain images which are believed to perform miracles.</a:t>
            </a:r>
          </a:p>
          <a:p>
            <a:r>
              <a:rPr lang="en-US" dirty="0" smtClean="0">
                <a:solidFill>
                  <a:schemeClr val="bg1">
                    <a:lumMod val="50000"/>
                  </a:schemeClr>
                </a:solidFill>
              </a:rPr>
              <a:t>Statue Miracles: Images of Jesus and Mary coming </a:t>
            </a:r>
            <a:r>
              <a:rPr lang="en-US" dirty="0">
                <a:solidFill>
                  <a:schemeClr val="bg1">
                    <a:lumMod val="50000"/>
                  </a:schemeClr>
                </a:solidFill>
              </a:rPr>
              <a:t>to life. </a:t>
            </a:r>
            <a:endParaRPr lang="en-US" dirty="0" smtClean="0">
              <a:solidFill>
                <a:schemeClr val="bg1">
                  <a:lumMod val="50000"/>
                </a:schemeClr>
              </a:solidFill>
            </a:endParaRPr>
          </a:p>
          <a:p>
            <a:r>
              <a:rPr lang="en-US" dirty="0"/>
              <a:t>Revelation 13:15  And he had power to give life unto the image of the beast, that the image of the beast should both speak, and cause that as many as would not worship the image of the beast should be killed</a:t>
            </a:r>
            <a:r>
              <a:rPr lang="en-US" dirty="0" smtClean="0"/>
              <a:t>.</a:t>
            </a:r>
            <a:endParaRPr lang="en-US" dirty="0">
              <a:solidFill>
                <a:schemeClr val="bg1">
                  <a:lumMod val="50000"/>
                </a:schemeClr>
              </a:solidFill>
            </a:endParaRPr>
          </a:p>
          <a:p>
            <a:r>
              <a:rPr lang="en-US" dirty="0">
                <a:solidFill>
                  <a:schemeClr val="bg1">
                    <a:lumMod val="50000"/>
                  </a:schemeClr>
                </a:solidFill>
              </a:rPr>
              <a:t>St. </a:t>
            </a:r>
            <a:r>
              <a:rPr lang="en-US" dirty="0" err="1">
                <a:solidFill>
                  <a:schemeClr val="bg1">
                    <a:lumMod val="50000"/>
                  </a:schemeClr>
                </a:solidFill>
              </a:rPr>
              <a:t>Gelma</a:t>
            </a:r>
            <a:r>
              <a:rPr lang="en-US" dirty="0">
                <a:solidFill>
                  <a:schemeClr val="bg1">
                    <a:lumMod val="50000"/>
                  </a:schemeClr>
                </a:solidFill>
              </a:rPr>
              <a:t> </a:t>
            </a:r>
            <a:r>
              <a:rPr lang="en-US" dirty="0" err="1">
                <a:solidFill>
                  <a:schemeClr val="bg1">
                    <a:lumMod val="50000"/>
                  </a:schemeClr>
                </a:solidFill>
              </a:rPr>
              <a:t>Galgani</a:t>
            </a:r>
            <a:r>
              <a:rPr lang="en-US" dirty="0">
                <a:solidFill>
                  <a:schemeClr val="bg1">
                    <a:lumMod val="50000"/>
                  </a:schemeClr>
                </a:solidFill>
              </a:rPr>
              <a:t> talked to her guardian angel. She was on such “</a:t>
            </a:r>
            <a:r>
              <a:rPr lang="en-US" dirty="0">
                <a:solidFill>
                  <a:srgbClr val="7030A0"/>
                </a:solidFill>
              </a:rPr>
              <a:t>familiar terms</a:t>
            </a:r>
            <a:r>
              <a:rPr lang="en-US" dirty="0">
                <a:solidFill>
                  <a:schemeClr val="bg1">
                    <a:lumMod val="50000"/>
                  </a:schemeClr>
                </a:solidFill>
              </a:rPr>
              <a:t>” with him that she occasionally used him to carry her mail deliveries long distances for her.</a:t>
            </a:r>
          </a:p>
          <a:p>
            <a:r>
              <a:rPr lang="en-US" dirty="0" smtClean="0"/>
              <a:t>Leviticus </a:t>
            </a:r>
            <a:r>
              <a:rPr lang="en-US" dirty="0"/>
              <a:t>20:27  A man also or woman that hath a familiar spirit, or that is a wizard, shall surely be put to death: they shall stone them with stones: their blood </a:t>
            </a:r>
            <a:r>
              <a:rPr lang="en-US" i="1" dirty="0"/>
              <a:t>shall be</a:t>
            </a:r>
            <a:r>
              <a:rPr lang="en-US" dirty="0"/>
              <a:t> upon them.</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41998602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i="1" dirty="0">
                <a:solidFill>
                  <a:srgbClr val="7030A0"/>
                </a:solidFill>
              </a:rPr>
              <a:t>Because he experienced this </a:t>
            </a:r>
            <a:r>
              <a:rPr lang="en-US" i="1" u="sng" dirty="0">
                <a:solidFill>
                  <a:srgbClr val="7030A0"/>
                </a:solidFill>
              </a:rPr>
              <a:t>levitation more than once, including in front of Pope Urban VIII</a:t>
            </a:r>
            <a:r>
              <a:rPr lang="en-US" i="1" dirty="0">
                <a:solidFill>
                  <a:srgbClr val="7030A0"/>
                </a:solidFill>
              </a:rPr>
              <a:t>, Joseph of Cupertino is considered the patron saint of pilots and astronauts.</a:t>
            </a:r>
            <a:endParaRPr lang="en-US" dirty="0">
              <a:solidFill>
                <a:srgbClr val="7030A0"/>
              </a:solidFill>
            </a:endParaRPr>
          </a:p>
          <a:p>
            <a:pPr lvl="1"/>
            <a:r>
              <a:rPr lang="en-US" dirty="0"/>
              <a:t>Levitation is not a miracle or a sign from God. </a:t>
            </a:r>
            <a:endParaRPr lang="en-US" dirty="0" smtClean="0"/>
          </a:p>
          <a:p>
            <a:pPr lvl="1"/>
            <a:r>
              <a:rPr lang="en-US" dirty="0" smtClean="0"/>
              <a:t>Instead </a:t>
            </a:r>
            <a:r>
              <a:rPr lang="en-US" dirty="0"/>
              <a:t>levitation is a sign of witchcraft and sorcery.</a:t>
            </a:r>
          </a:p>
          <a:p>
            <a:r>
              <a:rPr lang="en-US" i="1" dirty="0">
                <a:solidFill>
                  <a:srgbClr val="7030A0"/>
                </a:solidFill>
              </a:rPr>
              <a:t>Martin de </a:t>
            </a:r>
            <a:r>
              <a:rPr lang="en-US" i="1" dirty="0" err="1">
                <a:solidFill>
                  <a:srgbClr val="7030A0"/>
                </a:solidFill>
              </a:rPr>
              <a:t>Porres</a:t>
            </a:r>
            <a:r>
              <a:rPr lang="en-US" i="1" dirty="0">
                <a:solidFill>
                  <a:srgbClr val="7030A0"/>
                </a:solidFill>
              </a:rPr>
              <a:t> was a lay brother of the Dominican Order who resided in Peru. Among the miracles he is said to have performed, including healing sick patients, is </a:t>
            </a:r>
            <a:r>
              <a:rPr lang="en-US" i="1" u="sng" dirty="0">
                <a:solidFill>
                  <a:srgbClr val="7030A0"/>
                </a:solidFill>
              </a:rPr>
              <a:t>his ability to be in two places at once</a:t>
            </a:r>
            <a:r>
              <a:rPr lang="en-US" i="1" dirty="0">
                <a:solidFill>
                  <a:srgbClr val="7030A0"/>
                </a:solidFill>
              </a:rPr>
              <a:t> – literally. Martin de </a:t>
            </a:r>
            <a:r>
              <a:rPr lang="en-US" i="1" dirty="0" err="1">
                <a:solidFill>
                  <a:srgbClr val="7030A0"/>
                </a:solidFill>
              </a:rPr>
              <a:t>Porres</a:t>
            </a:r>
            <a:r>
              <a:rPr lang="en-US" i="1" dirty="0">
                <a:solidFill>
                  <a:srgbClr val="7030A0"/>
                </a:solidFill>
              </a:rPr>
              <a:t> was seen in distant places like Mexico and Japan while he remained at home in Peru. De </a:t>
            </a:r>
            <a:r>
              <a:rPr lang="en-US" i="1" dirty="0" err="1">
                <a:solidFill>
                  <a:srgbClr val="7030A0"/>
                </a:solidFill>
              </a:rPr>
              <a:t>Porres</a:t>
            </a:r>
            <a:r>
              <a:rPr lang="en-US" i="1" dirty="0">
                <a:solidFill>
                  <a:srgbClr val="7030A0"/>
                </a:solidFill>
              </a:rPr>
              <a:t> would provide proof of the journeys in </a:t>
            </a:r>
            <a:r>
              <a:rPr lang="en-US" i="1" u="sng" dirty="0">
                <a:solidFill>
                  <a:srgbClr val="7030A0"/>
                </a:solidFill>
              </a:rPr>
              <a:t>his other body</a:t>
            </a:r>
            <a:r>
              <a:rPr lang="en-US" i="1" dirty="0">
                <a:solidFill>
                  <a:srgbClr val="7030A0"/>
                </a:solidFill>
              </a:rPr>
              <a:t> by means of a detailed description of the locations. Martin de </a:t>
            </a:r>
            <a:r>
              <a:rPr lang="en-US" i="1" dirty="0" err="1">
                <a:solidFill>
                  <a:srgbClr val="7030A0"/>
                </a:solidFill>
              </a:rPr>
              <a:t>Porres</a:t>
            </a:r>
            <a:r>
              <a:rPr lang="en-US" i="1" dirty="0">
                <a:solidFill>
                  <a:srgbClr val="7030A0"/>
                </a:solidFill>
              </a:rPr>
              <a:t> was canonized in 1962.</a:t>
            </a:r>
            <a:endParaRPr lang="en-US" dirty="0">
              <a:solidFill>
                <a:srgbClr val="7030A0"/>
              </a:solidFill>
            </a:endParaRPr>
          </a:p>
          <a:p>
            <a:pPr lvl="1"/>
            <a:r>
              <a:rPr lang="en-US" dirty="0"/>
              <a:t>This is astral projection. The Catholic </a:t>
            </a:r>
            <a:r>
              <a:rPr lang="en-US" dirty="0" smtClean="0"/>
              <a:t>Church </a:t>
            </a:r>
            <a:r>
              <a:rPr lang="en-US" dirty="0"/>
              <a:t>recognized him as a saint</a:t>
            </a:r>
            <a:r>
              <a:rPr lang="en-US" dirty="0" smtClean="0"/>
              <a:t>.</a:t>
            </a:r>
          </a:p>
          <a:p>
            <a:pPr lvl="1"/>
            <a:r>
              <a:rPr lang="en-US" dirty="0"/>
              <a:t>When you are in idolatry, magic and manifestations of spirits easily follow</a:t>
            </a:r>
            <a:r>
              <a:rPr lang="en-US" dirty="0" smtClean="0"/>
              <a:t>.</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29587036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Catholicism</a:t>
            </a:r>
            <a:br>
              <a:rPr lang="en-US" dirty="0" smtClean="0"/>
            </a:br>
            <a:r>
              <a:rPr lang="en-US" dirty="0" smtClean="0"/>
              <a:t>Part 2</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249223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i="1" u="sng" dirty="0" smtClean="0">
                <a:solidFill>
                  <a:srgbClr val="7030A0"/>
                </a:solidFill>
              </a:rPr>
              <a:t>The Nicene Creed</a:t>
            </a:r>
          </a:p>
          <a:p>
            <a:pPr marL="0" indent="0">
              <a:buNone/>
            </a:pPr>
            <a:r>
              <a:rPr lang="en-US" i="1" u="sng" dirty="0" smtClean="0">
                <a:solidFill>
                  <a:srgbClr val="7030A0"/>
                </a:solidFill>
              </a:rPr>
              <a:t>We </a:t>
            </a:r>
            <a:r>
              <a:rPr lang="en-US" i="1" u="sng" dirty="0">
                <a:solidFill>
                  <a:srgbClr val="7030A0"/>
                </a:solidFill>
              </a:rPr>
              <a:t>believe in God</a:t>
            </a:r>
            <a:r>
              <a:rPr lang="en-US" i="1" dirty="0">
                <a:solidFill>
                  <a:srgbClr val="7030A0"/>
                </a:solidFill>
              </a:rPr>
              <a:t>, the Father, the Almighty, maker of heaven and earth, and all that is seen and unseen. </a:t>
            </a:r>
            <a:endParaRPr lang="en-US" dirty="0">
              <a:solidFill>
                <a:srgbClr val="7030A0"/>
              </a:solidFill>
            </a:endParaRPr>
          </a:p>
          <a:p>
            <a:pPr marL="0" indent="0">
              <a:buNone/>
            </a:pPr>
            <a:r>
              <a:rPr lang="en-US" i="1" u="sng" dirty="0">
                <a:solidFill>
                  <a:srgbClr val="7030A0"/>
                </a:solidFill>
              </a:rPr>
              <a:t>We believe in one Lord, Jesus Christ</a:t>
            </a:r>
            <a:r>
              <a:rPr lang="en-US" i="1" dirty="0">
                <a:solidFill>
                  <a:srgbClr val="7030A0"/>
                </a:solidFill>
              </a:rPr>
              <a:t>, the only Son of God, eternally begotten of the Father, God from God, Light from Light, true God from true God, begotten, not made, consubstantial one in Being with the Father. </a:t>
            </a:r>
            <a:endParaRPr lang="en-US" dirty="0">
              <a:solidFill>
                <a:srgbClr val="7030A0"/>
              </a:solidFill>
            </a:endParaRPr>
          </a:p>
          <a:p>
            <a:r>
              <a:rPr lang="en-US" dirty="0"/>
              <a:t>James 2:19  Thou </a:t>
            </a:r>
            <a:r>
              <a:rPr lang="en-US" dirty="0" err="1"/>
              <a:t>believest</a:t>
            </a:r>
            <a:r>
              <a:rPr lang="en-US" dirty="0"/>
              <a:t> that there is one God; thou </a:t>
            </a:r>
            <a:r>
              <a:rPr lang="en-US" dirty="0" err="1"/>
              <a:t>doest</a:t>
            </a:r>
            <a:r>
              <a:rPr lang="en-US" dirty="0"/>
              <a:t> well: the devils also believe, and tremble.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27102659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i="1" dirty="0">
                <a:solidFill>
                  <a:srgbClr val="7030A0"/>
                </a:solidFill>
              </a:rPr>
              <a:t>Through him all things were made. For us men and </a:t>
            </a:r>
            <a:r>
              <a:rPr lang="en-US" i="1" u="sng" dirty="0">
                <a:solidFill>
                  <a:srgbClr val="7030A0"/>
                </a:solidFill>
              </a:rPr>
              <a:t>for our salvation he came down</a:t>
            </a:r>
            <a:r>
              <a:rPr lang="en-US" i="1" dirty="0">
                <a:solidFill>
                  <a:srgbClr val="7030A0"/>
                </a:solidFill>
              </a:rPr>
              <a:t> from heaven: and by the Holy Spirit was incarnate </a:t>
            </a:r>
            <a:r>
              <a:rPr lang="en-US" i="1" dirty="0" smtClean="0">
                <a:solidFill>
                  <a:srgbClr val="7030A0"/>
                </a:solidFill>
              </a:rPr>
              <a:t>of </a:t>
            </a:r>
            <a:r>
              <a:rPr lang="en-US" i="1" dirty="0">
                <a:solidFill>
                  <a:srgbClr val="7030A0"/>
                </a:solidFill>
              </a:rPr>
              <a:t>the Virgin Mary, and became man. For our sake he was crucified under Pontius Pilate; </a:t>
            </a:r>
            <a:r>
              <a:rPr lang="en-US" i="1" u="sng" dirty="0">
                <a:solidFill>
                  <a:srgbClr val="7030A0"/>
                </a:solidFill>
              </a:rPr>
              <a:t>he suffered, died, and was buried. On the third day he rose again</a:t>
            </a:r>
            <a:r>
              <a:rPr lang="en-US" i="1" dirty="0">
                <a:solidFill>
                  <a:srgbClr val="7030A0"/>
                </a:solidFill>
              </a:rPr>
              <a:t> in fulfilment of the Scriptures; he ascended into heaven and is seated at the right hand of the Father. He will come again in glory to judge the living and the dead, and His kingdom will have no end.</a:t>
            </a:r>
            <a:endParaRPr lang="en-US" dirty="0">
              <a:solidFill>
                <a:srgbClr val="7030A0"/>
              </a:solidFill>
            </a:endParaRPr>
          </a:p>
          <a:p>
            <a:pPr marL="0" indent="0">
              <a:buNone/>
            </a:pPr>
            <a:r>
              <a:rPr lang="en-US" i="1" dirty="0">
                <a:solidFill>
                  <a:srgbClr val="7030A0"/>
                </a:solidFill>
              </a:rPr>
              <a:t>We believe in the Holy Spirit, the Lord, the giver of life, who proceeds from the Father and the Son. With the Father and the Son he is worshipped and glorified. He has spoken through the Prophets.</a:t>
            </a:r>
            <a:endParaRPr lang="en-US" dirty="0">
              <a:solidFill>
                <a:srgbClr val="7030A0"/>
              </a:solidFill>
            </a:endParaRPr>
          </a:p>
          <a:p>
            <a:pPr marL="0" indent="0">
              <a:buNone/>
            </a:pPr>
            <a:r>
              <a:rPr lang="en-US" i="1" u="sng" dirty="0">
                <a:solidFill>
                  <a:srgbClr val="7030A0"/>
                </a:solidFill>
              </a:rPr>
              <a:t>We believe in one holy catholic and apostolic Church</a:t>
            </a:r>
            <a:r>
              <a:rPr lang="en-US" i="1" dirty="0">
                <a:solidFill>
                  <a:srgbClr val="7030A0"/>
                </a:solidFill>
              </a:rPr>
              <a:t>. We acknowledge one </a:t>
            </a:r>
            <a:r>
              <a:rPr lang="en-US" i="1" u="sng" dirty="0">
                <a:solidFill>
                  <a:srgbClr val="7030A0"/>
                </a:solidFill>
              </a:rPr>
              <a:t>baptism for the forgiveness of sins</a:t>
            </a:r>
            <a:r>
              <a:rPr lang="en-US" i="1" dirty="0">
                <a:solidFill>
                  <a:srgbClr val="7030A0"/>
                </a:solidFill>
              </a:rPr>
              <a:t>. We look for the resurrection of the dead, and the life of the world to come. </a:t>
            </a:r>
            <a:endParaRPr lang="en-US" dirty="0">
              <a:solidFill>
                <a:srgbClr val="7030A0"/>
              </a:solidFill>
            </a:endParaRPr>
          </a:p>
          <a:p>
            <a:pPr lvl="1"/>
            <a:r>
              <a:rPr lang="en-US" dirty="0" smtClean="0"/>
              <a:t>At </a:t>
            </a:r>
            <a:r>
              <a:rPr lang="en-US" dirty="0"/>
              <a:t>first glance it sounds close to a Christian belief system. </a:t>
            </a:r>
            <a:endParaRPr lang="en-US" dirty="0" smtClean="0"/>
          </a:p>
          <a:p>
            <a:pPr lvl="1"/>
            <a:r>
              <a:rPr lang="en-US" dirty="0" smtClean="0"/>
              <a:t>That’s </a:t>
            </a:r>
            <a:r>
              <a:rPr lang="en-US" dirty="0"/>
              <a:t>because it’s not a different gospel, it’s the gospel perverted. </a:t>
            </a:r>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35871200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Galatians 1:6-7  I marvel that ye are so soon removed from him that called you into the grace of Christ unto another gospel:  7  </a:t>
            </a:r>
            <a:r>
              <a:rPr lang="en-US" u="sng" dirty="0"/>
              <a:t>Which is not another</a:t>
            </a:r>
            <a:r>
              <a:rPr lang="en-US" dirty="0"/>
              <a:t>; but there be some that trouble you, and would </a:t>
            </a:r>
            <a:r>
              <a:rPr lang="en-US" u="sng" dirty="0"/>
              <a:t>pervert the gospel of Christ</a:t>
            </a:r>
            <a:r>
              <a:rPr lang="en-US" dirty="0"/>
              <a:t>.</a:t>
            </a:r>
          </a:p>
          <a:p>
            <a:pPr lvl="1"/>
            <a:r>
              <a:rPr lang="en-US" dirty="0"/>
              <a:t>The gospel has been perverted, just as Paul feared. People are commanded to observe customs and traditions. It is no different from the </a:t>
            </a:r>
            <a:r>
              <a:rPr lang="en-US" dirty="0" smtClean="0"/>
              <a:t>law of Moses. </a:t>
            </a:r>
            <a:endParaRPr lang="en-US" dirty="0"/>
          </a:p>
          <a:p>
            <a:r>
              <a:rPr lang="en-US" dirty="0"/>
              <a:t>Philippians 3:17-18  Brethren, be followers together of me, and mark them which walk so as ye have us for an ensample.  18  (For many walk, of whom I have told you often, and </a:t>
            </a:r>
            <a:r>
              <a:rPr lang="en-US" u="sng" dirty="0"/>
              <a:t>now tell you even weeping, that they are the enemies of the cross of Christ</a:t>
            </a:r>
            <a:r>
              <a:rPr lang="en-US" dirty="0" smtClean="0"/>
              <a:t>:</a:t>
            </a:r>
          </a:p>
          <a:p>
            <a:pPr lvl="1"/>
            <a:r>
              <a:rPr lang="en-US" dirty="0" smtClean="0"/>
              <a:t>They are not our friends. They are not our allies in social issues.</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33886119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bg1">
                    <a:lumMod val="50000"/>
                  </a:schemeClr>
                </a:solidFill>
              </a:rPr>
              <a:t>Works vs. </a:t>
            </a:r>
            <a:r>
              <a:rPr lang="en-US" b="1" u="sng" dirty="0" smtClean="0">
                <a:solidFill>
                  <a:schemeClr val="bg1">
                    <a:lumMod val="50000"/>
                  </a:schemeClr>
                </a:solidFill>
              </a:rPr>
              <a:t>Faith</a:t>
            </a:r>
            <a:endParaRPr lang="en-US" dirty="0" smtClean="0"/>
          </a:p>
          <a:p>
            <a:pPr marL="0" indent="0">
              <a:buNone/>
            </a:pPr>
            <a:r>
              <a:rPr lang="en-US" i="1" dirty="0" smtClean="0">
                <a:solidFill>
                  <a:srgbClr val="7030A0"/>
                </a:solidFill>
              </a:rPr>
              <a:t>Since </a:t>
            </a:r>
            <a:r>
              <a:rPr lang="en-US" i="1" dirty="0">
                <a:solidFill>
                  <a:srgbClr val="7030A0"/>
                </a:solidFill>
              </a:rPr>
              <a:t>it confers grace by the signs' being properly carried out children can and should be baptized even while still infants. </a:t>
            </a:r>
            <a:r>
              <a:rPr lang="en-US" i="1" u="sng" dirty="0">
                <a:solidFill>
                  <a:srgbClr val="7030A0"/>
                </a:solidFill>
              </a:rPr>
              <a:t>Baptism is necessary for salvation</a:t>
            </a:r>
            <a:r>
              <a:rPr lang="en-US" i="1" dirty="0">
                <a:solidFill>
                  <a:srgbClr val="7030A0"/>
                </a:solidFill>
              </a:rPr>
              <a:t>. </a:t>
            </a:r>
            <a:r>
              <a:rPr lang="en-US" i="1" u="sng" dirty="0">
                <a:solidFill>
                  <a:srgbClr val="7030A0"/>
                </a:solidFill>
              </a:rPr>
              <a:t>Baptism effects the remission of original sin and actual sins and of all punishment due to sin</a:t>
            </a:r>
            <a:r>
              <a:rPr lang="en-US" i="1" dirty="0">
                <a:solidFill>
                  <a:srgbClr val="7030A0"/>
                </a:solidFill>
              </a:rPr>
              <a:t>; it confers sanctifying grace, membership in Christ and in the Church and </a:t>
            </a:r>
            <a:r>
              <a:rPr lang="en-US" i="1" u="sng" dirty="0">
                <a:solidFill>
                  <a:srgbClr val="7030A0"/>
                </a:solidFill>
              </a:rPr>
              <a:t>the obligation to obey the Church's laws</a:t>
            </a:r>
            <a:r>
              <a:rPr lang="en-US" i="1" dirty="0">
                <a:solidFill>
                  <a:srgbClr val="7030A0"/>
                </a:solidFill>
              </a:rPr>
              <a:t>, and give an indelible character</a:t>
            </a:r>
            <a:r>
              <a:rPr lang="en-US" i="1" dirty="0">
                <a:solidFill>
                  <a:srgbClr val="7030A0"/>
                </a:solidFill>
              </a:rPr>
              <a:t>. - catholic.org</a:t>
            </a:r>
            <a:endParaRPr lang="en-US" dirty="0">
              <a:solidFill>
                <a:srgbClr val="7030A0"/>
              </a:solidFill>
            </a:endParaRPr>
          </a:p>
          <a:p>
            <a:pPr lvl="1"/>
            <a:r>
              <a:rPr lang="en-US" dirty="0" smtClean="0"/>
              <a:t>Jesus tells the thief on the cross “</a:t>
            </a:r>
            <a:r>
              <a:rPr lang="en-US" dirty="0"/>
              <a:t>To day shalt thou be with me in paradise”. - Luke 23:43</a:t>
            </a:r>
          </a:p>
          <a:p>
            <a:pPr lvl="1"/>
            <a:r>
              <a:rPr lang="en-US" dirty="0"/>
              <a:t>By their own admission, they are putting you back under the law</a:t>
            </a:r>
            <a:r>
              <a:rPr lang="en-US" dirty="0"/>
              <a:t>. </a:t>
            </a:r>
            <a:endParaRPr lang="en-US" dirty="0" smtClean="0"/>
          </a:p>
          <a:p>
            <a:pPr lvl="1"/>
            <a:r>
              <a:rPr lang="en-US" dirty="0" smtClean="0"/>
              <a:t>Catholics </a:t>
            </a:r>
            <a:r>
              <a:rPr lang="en-US" dirty="0"/>
              <a:t>speak of the sacrifice of Christ and the blood of Christ forgiving sins, but it’s always allusive, there is never a way to actually attain salvation. </a:t>
            </a:r>
          </a:p>
          <a:p>
            <a:r>
              <a:rPr lang="en-US" dirty="0"/>
              <a:t>Hebrews 9:22  And almost all things are by the law purged with blood; and without shedding of blood is no remission.</a:t>
            </a:r>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5517212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i="1" dirty="0" smtClean="0">
                <a:solidFill>
                  <a:srgbClr val="7030A0"/>
                </a:solidFill>
              </a:rPr>
              <a:t>The </a:t>
            </a:r>
            <a:r>
              <a:rPr lang="en-US" i="1" dirty="0">
                <a:solidFill>
                  <a:srgbClr val="7030A0"/>
                </a:solidFill>
              </a:rPr>
              <a:t>faithful are born anew by Baptism</a:t>
            </a:r>
            <a:r>
              <a:rPr lang="en-US" i="1" dirty="0" smtClean="0">
                <a:solidFill>
                  <a:srgbClr val="7030A0"/>
                </a:solidFill>
              </a:rPr>
              <a:t>… - Catechism # 1212</a:t>
            </a:r>
            <a:endParaRPr lang="en-US" dirty="0" smtClean="0">
              <a:solidFill>
                <a:srgbClr val="7030A0"/>
              </a:solidFill>
            </a:endParaRPr>
          </a:p>
          <a:p>
            <a:pPr marL="0" indent="0">
              <a:buNone/>
            </a:pPr>
            <a:r>
              <a:rPr lang="en-US" i="1" dirty="0" smtClean="0">
                <a:solidFill>
                  <a:srgbClr val="7030A0"/>
                </a:solidFill>
              </a:rPr>
              <a:t>The </a:t>
            </a:r>
            <a:r>
              <a:rPr lang="en-US" i="1" dirty="0">
                <a:solidFill>
                  <a:srgbClr val="7030A0"/>
                </a:solidFill>
              </a:rPr>
              <a:t>practice of infant baptism is an immemorial tradition of the church – </a:t>
            </a:r>
            <a:r>
              <a:rPr lang="en-US" i="1" dirty="0" smtClean="0">
                <a:solidFill>
                  <a:srgbClr val="7030A0"/>
                </a:solidFill>
              </a:rPr>
              <a:t>Catechism </a:t>
            </a:r>
            <a:r>
              <a:rPr lang="en-US" i="1" dirty="0">
                <a:solidFill>
                  <a:srgbClr val="7030A0"/>
                </a:solidFill>
              </a:rPr>
              <a:t># 1252</a:t>
            </a:r>
            <a:endParaRPr lang="en-US" dirty="0">
              <a:solidFill>
                <a:srgbClr val="7030A0"/>
              </a:solidFill>
            </a:endParaRPr>
          </a:p>
          <a:p>
            <a:r>
              <a:rPr lang="en-US" dirty="0"/>
              <a:t>1 John 5:1  </a:t>
            </a:r>
            <a:r>
              <a:rPr lang="en-US" u="sng" dirty="0"/>
              <a:t>Whosoever believeth</a:t>
            </a:r>
            <a:r>
              <a:rPr lang="en-US" dirty="0"/>
              <a:t> that Jesus is the Christ </a:t>
            </a:r>
            <a:r>
              <a:rPr lang="en-US" u="sng" dirty="0"/>
              <a:t>is born of God</a:t>
            </a:r>
            <a:r>
              <a:rPr lang="en-US" dirty="0"/>
              <a:t>: and every one that </a:t>
            </a:r>
            <a:r>
              <a:rPr lang="en-US" dirty="0" err="1"/>
              <a:t>loveth</a:t>
            </a:r>
            <a:r>
              <a:rPr lang="en-US" dirty="0"/>
              <a:t> him that begat </a:t>
            </a:r>
            <a:r>
              <a:rPr lang="en-US" dirty="0" err="1"/>
              <a:t>loveth</a:t>
            </a:r>
            <a:r>
              <a:rPr lang="en-US" dirty="0"/>
              <a:t> him also that is begotten of him</a:t>
            </a:r>
            <a:r>
              <a:rPr lang="en-US" dirty="0" smtClean="0"/>
              <a:t>.</a:t>
            </a:r>
            <a:endParaRPr lang="en-US" dirty="0" smtClean="0"/>
          </a:p>
          <a:p>
            <a:pPr lvl="1"/>
            <a:r>
              <a:rPr lang="en-US" dirty="0" smtClean="0"/>
              <a:t>Born again right after the first birth? What does an infant believe?</a:t>
            </a:r>
          </a:p>
          <a:p>
            <a:pPr lvl="1"/>
            <a:r>
              <a:rPr lang="en-US" dirty="0" smtClean="0"/>
              <a:t>How is an infant faithful? </a:t>
            </a:r>
          </a:p>
          <a:p>
            <a:r>
              <a:rPr lang="en-US" dirty="0" smtClean="0"/>
              <a:t>Acts 17:30  And the times of this ignorance God winked at; but now </a:t>
            </a:r>
            <a:r>
              <a:rPr lang="en-US" dirty="0" err="1" smtClean="0"/>
              <a:t>commandeth</a:t>
            </a:r>
            <a:r>
              <a:rPr lang="en-US" dirty="0" smtClean="0"/>
              <a:t> all men every where to repent:</a:t>
            </a:r>
          </a:p>
          <a:p>
            <a:pPr lvl="1"/>
            <a:r>
              <a:rPr lang="en-US" dirty="0"/>
              <a:t>How does an infant repent</a:t>
            </a:r>
            <a:r>
              <a:rPr lang="en-US" dirty="0" smtClean="0"/>
              <a:t>?</a:t>
            </a:r>
            <a:endParaRPr lang="en-US" dirty="0" smtClean="0"/>
          </a:p>
          <a:p>
            <a:pPr lvl="1"/>
            <a:r>
              <a:rPr lang="en-US" dirty="0" smtClean="0"/>
              <a:t>The parents on behalf of the children?</a:t>
            </a:r>
            <a:endParaRPr lang="en-US" dirty="0"/>
          </a:p>
          <a:p>
            <a:r>
              <a:rPr lang="en-US" dirty="0"/>
              <a:t>Psalms 49:7  None of them can by any means redeem his brother, nor give to God a ransom for him:</a:t>
            </a:r>
          </a:p>
          <a:p>
            <a:pPr lvl="1"/>
            <a:r>
              <a:rPr lang="en-US" dirty="0"/>
              <a:t>Every person in the bible who was baptized had to first believe.</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32429701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i="1" dirty="0">
                <a:solidFill>
                  <a:srgbClr val="7030A0"/>
                </a:solidFill>
              </a:rPr>
              <a:t>From Pope Innocent III AD 1201: “The baptism of young children is not profitless. As </a:t>
            </a:r>
            <a:r>
              <a:rPr lang="en-US" i="1" u="sng" dirty="0">
                <a:solidFill>
                  <a:srgbClr val="7030A0"/>
                </a:solidFill>
              </a:rPr>
              <a:t>circumcision</a:t>
            </a:r>
            <a:r>
              <a:rPr lang="en-US" i="1" dirty="0">
                <a:solidFill>
                  <a:srgbClr val="7030A0"/>
                </a:solidFill>
              </a:rPr>
              <a:t> made men members of the People of Israel, so </a:t>
            </a:r>
            <a:r>
              <a:rPr lang="en-US" i="1" u="sng" dirty="0">
                <a:solidFill>
                  <a:srgbClr val="7030A0"/>
                </a:solidFill>
              </a:rPr>
              <a:t>baptism</a:t>
            </a:r>
            <a:r>
              <a:rPr lang="en-US" i="1" dirty="0">
                <a:solidFill>
                  <a:srgbClr val="7030A0"/>
                </a:solidFill>
              </a:rPr>
              <a:t> gives them entry to the kingdom of heaven...” – From catholic.org</a:t>
            </a:r>
            <a:endParaRPr lang="en-US" dirty="0">
              <a:solidFill>
                <a:srgbClr val="7030A0"/>
              </a:solidFill>
            </a:endParaRPr>
          </a:p>
          <a:p>
            <a:pPr lvl="1"/>
            <a:r>
              <a:rPr lang="en-US" dirty="0"/>
              <a:t>By their own admission, they are doing works for salvation. They’ve changed nothing from the traditions in the old testament.</a:t>
            </a:r>
          </a:p>
          <a:p>
            <a:r>
              <a:rPr lang="en-US" dirty="0" smtClean="0"/>
              <a:t>Acts </a:t>
            </a:r>
            <a:r>
              <a:rPr lang="en-US" dirty="0"/>
              <a:t>15:24  Forasmuch as we have heard, that certain which went out from us have troubled you with words, </a:t>
            </a:r>
            <a:r>
              <a:rPr lang="en-US" b="1" u="sng" dirty="0"/>
              <a:t>subverting your souls</a:t>
            </a:r>
            <a:r>
              <a:rPr lang="en-US" dirty="0"/>
              <a:t>, saying, </a:t>
            </a:r>
            <a:r>
              <a:rPr lang="en-US" u="sng" dirty="0"/>
              <a:t>Ye must be circumcised, and keep the law</a:t>
            </a:r>
            <a:r>
              <a:rPr lang="en-US" dirty="0"/>
              <a:t>: to whom we gave no such commandment:</a:t>
            </a:r>
          </a:p>
          <a:p>
            <a:pPr lvl="1"/>
            <a:r>
              <a:rPr lang="en-US" dirty="0"/>
              <a:t>Fleshly deeds. Just swap out water baptism for circumcision</a:t>
            </a:r>
            <a:r>
              <a:rPr lang="en-US" dirty="0" smtClean="0"/>
              <a:t>.</a:t>
            </a:r>
          </a:p>
          <a:p>
            <a:pPr lvl="1"/>
            <a:r>
              <a:rPr lang="en-US" dirty="0"/>
              <a:t>Water baptism does not save, just like fleshly circumcision did not save.</a:t>
            </a:r>
          </a:p>
          <a:p>
            <a:pPr lvl="1"/>
            <a:r>
              <a:rPr lang="en-US" dirty="0" smtClean="0"/>
              <a:t>They’ve </a:t>
            </a:r>
            <a:r>
              <a:rPr lang="en-US" dirty="0"/>
              <a:t>merely traded circumcision for baptism, and to the law, they’ve added the need to keep </a:t>
            </a:r>
            <a:r>
              <a:rPr lang="en-US" dirty="0" smtClean="0"/>
              <a:t>the traditions/sacraments of the Catholic Church.</a:t>
            </a:r>
            <a:endParaRPr lang="en-US" dirty="0"/>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29397344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2:28-29  For he is not a Jew, which is one outwardly; neither is that circumcision, which is outward in the flesh:  29  But he is a Jew, which is one inwardly; and circumcision is that of the heart, in the spirit, and not in the letter; whose praise is not of men, but of God.</a:t>
            </a:r>
          </a:p>
          <a:p>
            <a:pPr lvl="1"/>
            <a:r>
              <a:rPr lang="en-US" dirty="0"/>
              <a:t>It’s the </a:t>
            </a:r>
            <a:r>
              <a:rPr lang="en-US" dirty="0" smtClean="0"/>
              <a:t>baptism/circumcision </a:t>
            </a:r>
            <a:r>
              <a:rPr lang="en-US" dirty="0"/>
              <a:t>of the heart that saves, and it’s the </a:t>
            </a:r>
            <a:r>
              <a:rPr lang="en-US" dirty="0" smtClean="0"/>
              <a:t>baptism </a:t>
            </a:r>
            <a:r>
              <a:rPr lang="en-US" dirty="0"/>
              <a:t>of the heart that makes you one of God’s children.</a:t>
            </a:r>
          </a:p>
          <a:p>
            <a:r>
              <a:rPr lang="en-US" dirty="0"/>
              <a:t>Hebrews 9:9-10  Which was a figure for the time then present, in which were offered both gifts and sacrifices, that could </a:t>
            </a:r>
            <a:r>
              <a:rPr lang="en-US" u="sng" dirty="0"/>
              <a:t>not make him that did the service perfect, as pertaining to the conscience</a:t>
            </a:r>
            <a:r>
              <a:rPr lang="en-US" dirty="0"/>
              <a:t>;  10  Which stood only in meats and drinks, and </a:t>
            </a:r>
            <a:r>
              <a:rPr lang="en-US" u="sng" dirty="0"/>
              <a:t>divers washings</a:t>
            </a:r>
            <a:r>
              <a:rPr lang="en-US" dirty="0"/>
              <a:t>, </a:t>
            </a:r>
            <a:r>
              <a:rPr lang="en-US" u="sng" dirty="0"/>
              <a:t>and carnal ordinances</a:t>
            </a:r>
            <a:r>
              <a:rPr lang="en-US" dirty="0"/>
              <a:t>, imposed on them </a:t>
            </a:r>
            <a:r>
              <a:rPr lang="en-US" u="sng" dirty="0"/>
              <a:t>until the time of reformation</a:t>
            </a:r>
            <a:r>
              <a:rPr lang="en-US" dirty="0"/>
              <a:t>.</a:t>
            </a:r>
          </a:p>
          <a:p>
            <a:pPr lvl="1"/>
            <a:r>
              <a:rPr lang="en-US" dirty="0" smtClean="0"/>
              <a:t>Carnal washings were until the time of reformation. Better sacrifices for the conscience.</a:t>
            </a:r>
          </a:p>
          <a:p>
            <a:pPr lvl="1"/>
            <a:r>
              <a:rPr lang="en-US" dirty="0" smtClean="0"/>
              <a:t>What </a:t>
            </a:r>
            <a:r>
              <a:rPr lang="en-US" dirty="0"/>
              <a:t>have Catholics done? They just changed the CARNAL ordinances.</a:t>
            </a:r>
          </a:p>
          <a:p>
            <a:pPr lvl="1"/>
            <a:r>
              <a:rPr lang="en-US" dirty="0"/>
              <a:t>Now once you’ve dealt with the original sin and past sins, what if you sin again? </a:t>
            </a:r>
          </a:p>
          <a:p>
            <a:pPr lvl="1"/>
            <a:r>
              <a:rPr lang="en-US" dirty="0"/>
              <a:t>According to Catholicism, every time you sin after baptism you need to confess and do some sort of </a:t>
            </a:r>
            <a:r>
              <a:rPr lang="en-US" dirty="0" smtClean="0"/>
              <a:t>“penance” </a:t>
            </a:r>
            <a:r>
              <a:rPr lang="en-US" dirty="0"/>
              <a:t>to have those sins forgiven too.</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28</a:t>
            </a:fld>
            <a:endParaRPr lang="en-US"/>
          </a:p>
        </p:txBody>
      </p:sp>
    </p:spTree>
    <p:extLst>
      <p:ext uri="{BB962C8B-B14F-4D97-AF65-F5344CB8AC3E}">
        <p14:creationId xmlns:p14="http://schemas.microsoft.com/office/powerpoint/2010/main" val="37603498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bg1">
                    <a:lumMod val="50000"/>
                  </a:schemeClr>
                </a:solidFill>
              </a:rPr>
              <a:t>Confession</a:t>
            </a:r>
          </a:p>
          <a:p>
            <a:pPr marL="0" indent="0">
              <a:buNone/>
            </a:pPr>
            <a:r>
              <a:rPr lang="en-US" i="1" dirty="0">
                <a:solidFill>
                  <a:srgbClr val="7030A0"/>
                </a:solidFill>
              </a:rPr>
              <a:t>One who desires to obtain </a:t>
            </a:r>
            <a:r>
              <a:rPr lang="en-US" i="1" u="sng" dirty="0">
                <a:solidFill>
                  <a:srgbClr val="7030A0"/>
                </a:solidFill>
              </a:rPr>
              <a:t>reconciliation with God</a:t>
            </a:r>
            <a:r>
              <a:rPr lang="en-US" i="1" dirty="0">
                <a:solidFill>
                  <a:srgbClr val="7030A0"/>
                </a:solidFill>
              </a:rPr>
              <a:t> and with the Church, must confess to a priest </a:t>
            </a:r>
            <a:endParaRPr lang="en-US" i="1" dirty="0" smtClean="0">
              <a:solidFill>
                <a:srgbClr val="7030A0"/>
              </a:solidFill>
            </a:endParaRPr>
          </a:p>
          <a:p>
            <a:pPr>
              <a:buFontTx/>
              <a:buChar char="-"/>
            </a:pPr>
            <a:r>
              <a:rPr lang="en-US" i="1" dirty="0" smtClean="0">
                <a:solidFill>
                  <a:srgbClr val="7030A0"/>
                </a:solidFill>
              </a:rPr>
              <a:t>Catechism # 1493</a:t>
            </a:r>
          </a:p>
          <a:p>
            <a:r>
              <a:rPr lang="en-US" dirty="0"/>
              <a:t>Colossians 1:20-21  And, having made peace </a:t>
            </a:r>
            <a:r>
              <a:rPr lang="en-US" u="sng" dirty="0"/>
              <a:t>through the blood of his cross</a:t>
            </a:r>
            <a:r>
              <a:rPr lang="en-US" dirty="0"/>
              <a:t>, by him to reconcile all things unto himself; by him, </a:t>
            </a:r>
            <a:r>
              <a:rPr lang="en-US" i="1" dirty="0"/>
              <a:t>I say,</a:t>
            </a:r>
            <a:r>
              <a:rPr lang="en-US" dirty="0"/>
              <a:t> whether </a:t>
            </a:r>
            <a:r>
              <a:rPr lang="en-US" i="1" dirty="0"/>
              <a:t>they be</a:t>
            </a:r>
            <a:r>
              <a:rPr lang="en-US" dirty="0"/>
              <a:t> things in earth, or things in heaven.  21  And you, that were sometime alienated and enemies in </a:t>
            </a:r>
            <a:r>
              <a:rPr lang="en-US" i="1" dirty="0"/>
              <a:t>your</a:t>
            </a:r>
            <a:r>
              <a:rPr lang="en-US" dirty="0"/>
              <a:t> mind by wicked works, </a:t>
            </a:r>
            <a:r>
              <a:rPr lang="en-US" u="sng" dirty="0"/>
              <a:t>yet now hath he </a:t>
            </a:r>
            <a:r>
              <a:rPr lang="en-US" u="sng" dirty="0" smtClean="0"/>
              <a:t>reconciled</a:t>
            </a:r>
            <a:endParaRPr lang="en-US" i="1" u="sng" dirty="0">
              <a:solidFill>
                <a:srgbClr val="7030A0"/>
              </a:solidFill>
            </a:endParaRPr>
          </a:p>
          <a:p>
            <a:pPr marL="0" indent="0">
              <a:buNone/>
            </a:pPr>
            <a:r>
              <a:rPr lang="en-US" i="1" dirty="0" smtClean="0">
                <a:solidFill>
                  <a:srgbClr val="7030A0"/>
                </a:solidFill>
              </a:rPr>
              <a:t>For </a:t>
            </a:r>
            <a:r>
              <a:rPr lang="en-US" i="1" dirty="0">
                <a:solidFill>
                  <a:srgbClr val="7030A0"/>
                </a:solidFill>
              </a:rPr>
              <a:t>the sacrament of confession </a:t>
            </a:r>
            <a:r>
              <a:rPr lang="en-US" i="1" dirty="0" smtClean="0">
                <a:solidFill>
                  <a:srgbClr val="7030A0"/>
                </a:solidFill>
              </a:rPr>
              <a:t>… is </a:t>
            </a:r>
            <a:r>
              <a:rPr lang="en-US" i="1" dirty="0">
                <a:solidFill>
                  <a:srgbClr val="7030A0"/>
                </a:solidFill>
              </a:rPr>
              <a:t>being undermined by the sometimes widespread </a:t>
            </a:r>
            <a:r>
              <a:rPr lang="en-US" b="1" i="1" u="sng" dirty="0">
                <a:solidFill>
                  <a:srgbClr val="7030A0"/>
                </a:solidFill>
              </a:rPr>
              <a:t>idea that one can obtain forgiveness directly from God</a:t>
            </a:r>
            <a:r>
              <a:rPr lang="en-US" i="1" dirty="0">
                <a:solidFill>
                  <a:srgbClr val="7030A0"/>
                </a:solidFill>
              </a:rPr>
              <a:t>, even in a habitual way, without approaching the sacrament of reconciliation. </a:t>
            </a:r>
            <a:endParaRPr lang="en-US" i="1" dirty="0" smtClean="0">
              <a:solidFill>
                <a:srgbClr val="7030A0"/>
              </a:solidFill>
            </a:endParaRPr>
          </a:p>
          <a:p>
            <a:pPr>
              <a:buFontTx/>
              <a:buChar char="-"/>
            </a:pPr>
            <a:r>
              <a:rPr lang="en-US" i="1" dirty="0" smtClean="0">
                <a:solidFill>
                  <a:srgbClr val="7030A0"/>
                </a:solidFill>
              </a:rPr>
              <a:t>Pope </a:t>
            </a:r>
            <a:r>
              <a:rPr lang="en-US" i="1" dirty="0">
                <a:solidFill>
                  <a:srgbClr val="7030A0"/>
                </a:solidFill>
              </a:rPr>
              <a:t>John Paul </a:t>
            </a:r>
            <a:r>
              <a:rPr lang="en-US" i="1" dirty="0" smtClean="0">
                <a:solidFill>
                  <a:srgbClr val="7030A0"/>
                </a:solidFill>
              </a:rPr>
              <a:t>II</a:t>
            </a:r>
          </a:p>
        </p:txBody>
      </p:sp>
      <p:sp>
        <p:nvSpPr>
          <p:cNvPr id="3" name="Slide Number Placeholder 2"/>
          <p:cNvSpPr>
            <a:spLocks noGrp="1"/>
          </p:cNvSpPr>
          <p:nvPr>
            <p:ph type="sldNum" sz="quarter" idx="12"/>
          </p:nvPr>
        </p:nvSpPr>
        <p:spPr/>
        <p:txBody>
          <a:bodyPr/>
          <a:lstStyle/>
          <a:p>
            <a:fld id="{172C059E-16DE-4C0D-A377-2C3D2DE09514}" type="slidenum">
              <a:rPr lang="en-US" smtClean="0"/>
              <a:t>29</a:t>
            </a:fld>
            <a:endParaRPr lang="en-US"/>
          </a:p>
        </p:txBody>
      </p:sp>
    </p:spTree>
    <p:extLst>
      <p:ext uri="{BB962C8B-B14F-4D97-AF65-F5344CB8AC3E}">
        <p14:creationId xmlns:p14="http://schemas.microsoft.com/office/powerpoint/2010/main" val="4879102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Psalms </a:t>
            </a:r>
            <a:r>
              <a:rPr lang="en-US" dirty="0"/>
              <a:t>32:5  I acknowledged my sin unto thee, and mine iniquity have I not hid. I said, </a:t>
            </a:r>
            <a:r>
              <a:rPr lang="en-US" u="sng" dirty="0"/>
              <a:t>I will confess my transgressions unto the LORD</a:t>
            </a:r>
            <a:r>
              <a:rPr lang="en-US" dirty="0"/>
              <a:t>; and </a:t>
            </a:r>
            <a:r>
              <a:rPr lang="en-US" u="sng" dirty="0"/>
              <a:t>thou </a:t>
            </a:r>
            <a:r>
              <a:rPr lang="en-US" u="sng" dirty="0" err="1"/>
              <a:t>forgavest</a:t>
            </a:r>
            <a:r>
              <a:rPr lang="en-US" u="sng" dirty="0"/>
              <a:t> the iniquity </a:t>
            </a:r>
            <a:r>
              <a:rPr lang="en-US" dirty="0"/>
              <a:t>of my sin. Selah.</a:t>
            </a:r>
            <a:endParaRPr lang="en-US" i="1" dirty="0">
              <a:solidFill>
                <a:srgbClr val="7030A0"/>
              </a:solidFill>
            </a:endParaRPr>
          </a:p>
          <a:p>
            <a:pPr marL="0" indent="0">
              <a:buNone/>
            </a:pPr>
            <a:r>
              <a:rPr lang="en-US" i="1" dirty="0">
                <a:solidFill>
                  <a:srgbClr val="7030A0"/>
                </a:solidFill>
              </a:rPr>
              <a:t>…the pardon of God can only be obtained by sinners through the prayers of the priests.</a:t>
            </a:r>
          </a:p>
          <a:p>
            <a:pPr>
              <a:buFontTx/>
              <a:buChar char="-"/>
            </a:pPr>
            <a:r>
              <a:rPr lang="en-US" dirty="0">
                <a:solidFill>
                  <a:srgbClr val="7030A0"/>
                </a:solidFill>
              </a:rPr>
              <a:t>St. Leo the Great (440-461)</a:t>
            </a:r>
            <a:endParaRPr lang="en-US" b="1" i="1" dirty="0">
              <a:solidFill>
                <a:srgbClr val="7030A0"/>
              </a:solidFill>
            </a:endParaRPr>
          </a:p>
          <a:p>
            <a:r>
              <a:rPr lang="en-US" dirty="0" smtClean="0"/>
              <a:t>1 John 2:1  My little children, these things write I unto you, that ye sin not. And if any man sin, we have an advocate with the Father, Jesus Christ the righteous:</a:t>
            </a:r>
          </a:p>
          <a:p>
            <a:r>
              <a:rPr lang="en-US" dirty="0" smtClean="0"/>
              <a:t>1 John 1:9  If we confess our sins, he is faithful and just to forgive us </a:t>
            </a:r>
            <a:r>
              <a:rPr lang="en-US" i="1" dirty="0" smtClean="0"/>
              <a:t>our</a:t>
            </a:r>
            <a:r>
              <a:rPr lang="en-US" dirty="0" smtClean="0"/>
              <a:t> sins, and to cleanse us from all unrighteousness.</a:t>
            </a:r>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30</a:t>
            </a:fld>
            <a:endParaRPr lang="en-US"/>
          </a:p>
        </p:txBody>
      </p:sp>
    </p:spTree>
    <p:extLst>
      <p:ext uri="{BB962C8B-B14F-4D97-AF65-F5344CB8AC3E}">
        <p14:creationId xmlns:p14="http://schemas.microsoft.com/office/powerpoint/2010/main" val="19082908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bg1">
                    <a:lumMod val="50000"/>
                  </a:schemeClr>
                </a:solidFill>
              </a:rPr>
              <a:t>Penance (or reconciliation)</a:t>
            </a:r>
          </a:p>
          <a:p>
            <a:pPr marL="0" indent="0">
              <a:buNone/>
            </a:pPr>
            <a:r>
              <a:rPr lang="en-US" u="sng" dirty="0">
                <a:solidFill>
                  <a:srgbClr val="7030A0"/>
                </a:solidFill>
              </a:rPr>
              <a:t>The sinner must still</a:t>
            </a:r>
            <a:r>
              <a:rPr lang="en-US" dirty="0">
                <a:solidFill>
                  <a:srgbClr val="7030A0"/>
                </a:solidFill>
              </a:rPr>
              <a:t> recover his full spiritual health by doing something more to </a:t>
            </a:r>
            <a:r>
              <a:rPr lang="en-US" u="sng" dirty="0">
                <a:solidFill>
                  <a:srgbClr val="7030A0"/>
                </a:solidFill>
              </a:rPr>
              <a:t>“</a:t>
            </a:r>
            <a:r>
              <a:rPr lang="en-US" b="1" u="sng" dirty="0">
                <a:solidFill>
                  <a:srgbClr val="7030A0"/>
                </a:solidFill>
              </a:rPr>
              <a:t>expiate</a:t>
            </a:r>
            <a:r>
              <a:rPr lang="en-US" u="sng" dirty="0">
                <a:solidFill>
                  <a:srgbClr val="7030A0"/>
                </a:solidFill>
              </a:rPr>
              <a:t>” his sins</a:t>
            </a:r>
            <a:r>
              <a:rPr lang="en-US" dirty="0">
                <a:solidFill>
                  <a:srgbClr val="7030A0"/>
                </a:solidFill>
              </a:rPr>
              <a:t>. This satisfaction is also called “penance</a:t>
            </a:r>
            <a:r>
              <a:rPr lang="en-US" dirty="0" smtClean="0">
                <a:solidFill>
                  <a:srgbClr val="7030A0"/>
                </a:solidFill>
              </a:rPr>
              <a:t>”.</a:t>
            </a:r>
          </a:p>
          <a:p>
            <a:pPr lvl="1"/>
            <a:r>
              <a:rPr lang="en-US" dirty="0" smtClean="0"/>
              <a:t>Baptism, then confession, and then penance.</a:t>
            </a:r>
          </a:p>
          <a:p>
            <a:r>
              <a:rPr lang="en-US" dirty="0"/>
              <a:t>Hebrews 10:10-14  By the which will we are sanctified through the offering of the body of Jesus Christ </a:t>
            </a:r>
            <a:r>
              <a:rPr lang="en-US" b="1" u="sng" dirty="0"/>
              <a:t>once for all</a:t>
            </a:r>
            <a:r>
              <a:rPr lang="en-US" dirty="0"/>
              <a:t>. </a:t>
            </a:r>
            <a:r>
              <a:rPr lang="en-US" dirty="0" smtClean="0"/>
              <a:t>14  </a:t>
            </a:r>
            <a:r>
              <a:rPr lang="en-US" dirty="0"/>
              <a:t>For by </a:t>
            </a:r>
            <a:r>
              <a:rPr lang="en-US" b="1" u="sng" dirty="0"/>
              <a:t>one offering</a:t>
            </a:r>
            <a:r>
              <a:rPr lang="en-US" dirty="0"/>
              <a:t> he hath </a:t>
            </a:r>
            <a:r>
              <a:rPr lang="en-US" b="1" u="sng" dirty="0"/>
              <a:t>perfected for ever</a:t>
            </a:r>
            <a:r>
              <a:rPr lang="en-US" dirty="0"/>
              <a:t> them that are sanctified</a:t>
            </a:r>
            <a:r>
              <a:rPr lang="en-US" dirty="0" smtClean="0"/>
              <a:t>.</a:t>
            </a:r>
          </a:p>
          <a:p>
            <a:pPr lvl="1"/>
            <a:r>
              <a:rPr lang="en-US" dirty="0" smtClean="0"/>
              <a:t>Keep atoning for sins?</a:t>
            </a:r>
          </a:p>
          <a:p>
            <a:r>
              <a:rPr lang="en-US" dirty="0"/>
              <a:t>Romans 5:11  And not only </a:t>
            </a:r>
            <a:r>
              <a:rPr lang="en-US" i="1" dirty="0"/>
              <a:t>so,</a:t>
            </a:r>
            <a:r>
              <a:rPr lang="en-US" dirty="0"/>
              <a:t> but we also joy in God </a:t>
            </a:r>
            <a:r>
              <a:rPr lang="en-US" u="sng" dirty="0"/>
              <a:t>through our Lord Jesus Christ</a:t>
            </a:r>
            <a:r>
              <a:rPr lang="en-US" dirty="0"/>
              <a:t>, by whom </a:t>
            </a:r>
            <a:r>
              <a:rPr lang="en-US" u="sng" dirty="0"/>
              <a:t>we have</a:t>
            </a:r>
            <a:r>
              <a:rPr lang="en-US" dirty="0"/>
              <a:t> now </a:t>
            </a:r>
            <a:r>
              <a:rPr lang="en-US" u="sng" dirty="0"/>
              <a:t>received the atonement</a:t>
            </a:r>
            <a:r>
              <a:rPr lang="en-US" dirty="0" smtClean="0"/>
              <a:t>.</a:t>
            </a:r>
          </a:p>
          <a:p>
            <a:pPr marL="0" indent="0">
              <a:buNone/>
            </a:pPr>
            <a:r>
              <a:rPr lang="en-US" i="1" dirty="0" smtClean="0">
                <a:solidFill>
                  <a:srgbClr val="7030A0"/>
                </a:solidFill>
              </a:rPr>
              <a:t>It </a:t>
            </a:r>
            <a:r>
              <a:rPr lang="en-US" i="1" dirty="0">
                <a:solidFill>
                  <a:srgbClr val="7030A0"/>
                </a:solidFill>
              </a:rPr>
              <a:t>is </a:t>
            </a:r>
            <a:r>
              <a:rPr lang="en-US" i="1" u="sng" dirty="0">
                <a:solidFill>
                  <a:srgbClr val="7030A0"/>
                </a:solidFill>
              </a:rPr>
              <a:t>through</a:t>
            </a:r>
            <a:r>
              <a:rPr lang="en-US" i="1" dirty="0">
                <a:solidFill>
                  <a:srgbClr val="7030A0"/>
                </a:solidFill>
              </a:rPr>
              <a:t> the sacrament of </a:t>
            </a:r>
            <a:r>
              <a:rPr lang="en-US" i="1" u="sng" dirty="0">
                <a:solidFill>
                  <a:srgbClr val="7030A0"/>
                </a:solidFill>
              </a:rPr>
              <a:t>Penance</a:t>
            </a:r>
            <a:r>
              <a:rPr lang="en-US" i="1" dirty="0">
                <a:solidFill>
                  <a:srgbClr val="7030A0"/>
                </a:solidFill>
              </a:rPr>
              <a:t> that the baptized can be </a:t>
            </a:r>
            <a:r>
              <a:rPr lang="en-US" b="1" i="1" u="sng" dirty="0">
                <a:solidFill>
                  <a:srgbClr val="7030A0"/>
                </a:solidFill>
              </a:rPr>
              <a:t>reconciled with God</a:t>
            </a:r>
            <a:r>
              <a:rPr lang="en-US" i="1" dirty="0">
                <a:solidFill>
                  <a:srgbClr val="7030A0"/>
                </a:solidFill>
              </a:rPr>
              <a:t> and with the Church: </a:t>
            </a:r>
            <a:endParaRPr lang="en-US" i="1" dirty="0" smtClean="0">
              <a:solidFill>
                <a:srgbClr val="7030A0"/>
              </a:solidFill>
            </a:endParaRPr>
          </a:p>
          <a:p>
            <a:pPr lvl="0"/>
            <a:r>
              <a:rPr lang="en-US" dirty="0" smtClean="0">
                <a:solidFill>
                  <a:srgbClr val="2F5597"/>
                </a:solidFill>
              </a:rPr>
              <a:t>Rom 5:10 For if, when we were enemies, we </a:t>
            </a:r>
            <a:r>
              <a:rPr lang="en-US" b="1" u="sng" dirty="0" smtClean="0">
                <a:solidFill>
                  <a:srgbClr val="2F5597"/>
                </a:solidFill>
              </a:rPr>
              <a:t>were</a:t>
            </a:r>
            <a:r>
              <a:rPr lang="en-US" dirty="0" smtClean="0">
                <a:solidFill>
                  <a:srgbClr val="2F5597"/>
                </a:solidFill>
              </a:rPr>
              <a:t> reconciled to God by the death of his Son, much more, being reconciled, we shall be saved by his life.</a:t>
            </a:r>
            <a:endParaRPr lang="en-US" i="1" dirty="0" smtClean="0">
              <a:solidFill>
                <a:srgbClr val="7030A0"/>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42522723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i="1" dirty="0">
                <a:solidFill>
                  <a:srgbClr val="7030A0"/>
                </a:solidFill>
              </a:rPr>
              <a:t>This sacrament of Penance is necessary for salvation …for those who have fallen after Baptism, - Catechism #255 pg. </a:t>
            </a:r>
            <a:r>
              <a:rPr lang="en-US" i="1" dirty="0" smtClean="0">
                <a:solidFill>
                  <a:srgbClr val="7030A0"/>
                </a:solidFill>
              </a:rPr>
              <a:t>980</a:t>
            </a:r>
          </a:p>
          <a:p>
            <a:pPr marL="0" indent="0">
              <a:buNone/>
            </a:pPr>
            <a:r>
              <a:rPr lang="en-US" dirty="0"/>
              <a:t>Hebrews 10:14  For by one offering he hath perfected for ever them that are sanctified</a:t>
            </a:r>
            <a:r>
              <a:rPr lang="en-US" dirty="0" smtClean="0"/>
              <a:t>.</a:t>
            </a:r>
            <a:endParaRPr lang="en-US" dirty="0">
              <a:solidFill>
                <a:srgbClr val="7030A0"/>
              </a:solidFill>
            </a:endParaRPr>
          </a:p>
          <a:p>
            <a:pPr lvl="1"/>
            <a:r>
              <a:rPr lang="en-US" dirty="0"/>
              <a:t>What does penance look like for the devout catholic? </a:t>
            </a:r>
            <a:r>
              <a:rPr lang="en-US" i="1" dirty="0"/>
              <a:t>Read excerpt from Far from Rome Near to God pg. 87.</a:t>
            </a:r>
            <a:endParaRPr lang="en-US" dirty="0"/>
          </a:p>
          <a:p>
            <a:r>
              <a:rPr lang="en-US" dirty="0"/>
              <a:t>Isaiah 53:5  But </a:t>
            </a:r>
            <a:r>
              <a:rPr lang="en-US" u="sng" dirty="0"/>
              <a:t>he was wounded for our transgressions</a:t>
            </a:r>
            <a:r>
              <a:rPr lang="en-US" dirty="0"/>
              <a:t>, </a:t>
            </a:r>
            <a:r>
              <a:rPr lang="en-US" u="sng" dirty="0"/>
              <a:t>he was bruised for our iniquities</a:t>
            </a:r>
            <a:r>
              <a:rPr lang="en-US" dirty="0"/>
              <a:t>: the chastisement of our peace was upon him; and </a:t>
            </a:r>
            <a:r>
              <a:rPr lang="en-US" u="sng" dirty="0"/>
              <a:t>with his stripes we are healed</a:t>
            </a:r>
            <a:r>
              <a:rPr lang="en-US" dirty="0" smtClean="0"/>
              <a:t>.</a:t>
            </a:r>
          </a:p>
          <a:p>
            <a:pPr lvl="1"/>
            <a:r>
              <a:rPr lang="en-US" dirty="0" smtClean="0"/>
              <a:t>Why should there be any more sacrifice or atonement for sin?</a:t>
            </a:r>
            <a:endParaRPr lang="en-US" dirty="0"/>
          </a:p>
          <a:p>
            <a:r>
              <a:rPr lang="en-US" dirty="0" smtClean="0"/>
              <a:t>Romans </a:t>
            </a:r>
            <a:r>
              <a:rPr lang="en-US" dirty="0"/>
              <a:t>4:6-8  Even as David also </a:t>
            </a:r>
            <a:r>
              <a:rPr lang="en-US" dirty="0" err="1"/>
              <a:t>describeth</a:t>
            </a:r>
            <a:r>
              <a:rPr lang="en-US" dirty="0"/>
              <a:t> the blessedness of the man, unto whom God </a:t>
            </a:r>
            <a:r>
              <a:rPr lang="en-US" dirty="0" err="1"/>
              <a:t>imputeth</a:t>
            </a:r>
            <a:r>
              <a:rPr lang="en-US" dirty="0"/>
              <a:t> righteousness without works,  7  Saying, Blessed are they whose iniquities are forgiven, and whose sins are covered.  8  Blessed is the man to whom the </a:t>
            </a:r>
            <a:r>
              <a:rPr lang="en-US" b="1" u="sng" dirty="0"/>
              <a:t>Lord will not impute sin</a:t>
            </a:r>
            <a:r>
              <a:rPr lang="en-US" dirty="0"/>
              <a:t>.</a:t>
            </a:r>
          </a:p>
          <a:p>
            <a:pPr lvl="1"/>
            <a:r>
              <a:rPr lang="en-US" dirty="0" smtClean="0"/>
              <a:t>The blood </a:t>
            </a:r>
            <a:r>
              <a:rPr lang="en-US" dirty="0"/>
              <a:t>of Christ </a:t>
            </a:r>
            <a:r>
              <a:rPr lang="en-US" dirty="0" smtClean="0"/>
              <a:t>atones for </a:t>
            </a:r>
            <a:r>
              <a:rPr lang="en-US" dirty="0"/>
              <a:t>past sins, </a:t>
            </a:r>
            <a:r>
              <a:rPr lang="en-US" dirty="0" smtClean="0"/>
              <a:t>and no </a:t>
            </a:r>
            <a:r>
              <a:rPr lang="en-US" dirty="0"/>
              <a:t>more sin is imputed. </a:t>
            </a:r>
            <a:r>
              <a:rPr lang="en-US" dirty="0" smtClean="0"/>
              <a:t>Why? By what reason?</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32</a:t>
            </a:fld>
            <a:endParaRPr lang="en-US"/>
          </a:p>
        </p:txBody>
      </p:sp>
    </p:spTree>
    <p:extLst>
      <p:ext uri="{BB962C8B-B14F-4D97-AF65-F5344CB8AC3E}">
        <p14:creationId xmlns:p14="http://schemas.microsoft.com/office/powerpoint/2010/main" val="32964662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bg1">
                    <a:lumMod val="50000"/>
                  </a:schemeClr>
                </a:solidFill>
              </a:rPr>
              <a:t>Indulgences</a:t>
            </a:r>
          </a:p>
          <a:p>
            <a:pPr marL="0" indent="0">
              <a:buNone/>
            </a:pPr>
            <a:r>
              <a:rPr lang="en-US" i="1" dirty="0" smtClean="0">
                <a:solidFill>
                  <a:srgbClr val="7030A0"/>
                </a:solidFill>
              </a:rPr>
              <a:t>An </a:t>
            </a:r>
            <a:r>
              <a:rPr lang="en-US" i="1" dirty="0">
                <a:solidFill>
                  <a:srgbClr val="7030A0"/>
                </a:solidFill>
              </a:rPr>
              <a:t>indulgence is obtained through the Church </a:t>
            </a:r>
            <a:r>
              <a:rPr lang="en-US" i="1" dirty="0" smtClean="0">
                <a:solidFill>
                  <a:srgbClr val="7030A0"/>
                </a:solidFill>
              </a:rPr>
              <a:t>who … intervenes </a:t>
            </a:r>
            <a:r>
              <a:rPr lang="en-US" i="1" dirty="0">
                <a:solidFill>
                  <a:srgbClr val="7030A0"/>
                </a:solidFill>
              </a:rPr>
              <a:t>in favor of individual Christians and opens for them </a:t>
            </a:r>
            <a:r>
              <a:rPr lang="en-US" i="1" u="sng" dirty="0">
                <a:solidFill>
                  <a:srgbClr val="7030A0"/>
                </a:solidFill>
              </a:rPr>
              <a:t>the treasury of the merits of Christ and the saints</a:t>
            </a:r>
            <a:r>
              <a:rPr lang="en-US" i="1" dirty="0">
                <a:solidFill>
                  <a:srgbClr val="7030A0"/>
                </a:solidFill>
              </a:rPr>
              <a:t> to obtain from the Father of mercies </a:t>
            </a:r>
            <a:r>
              <a:rPr lang="en-US" i="1" u="sng" dirty="0">
                <a:solidFill>
                  <a:srgbClr val="7030A0"/>
                </a:solidFill>
              </a:rPr>
              <a:t>the remission of the temporal </a:t>
            </a:r>
            <a:r>
              <a:rPr lang="en-US" b="1" i="1" u="sng" dirty="0">
                <a:solidFill>
                  <a:srgbClr val="7030A0"/>
                </a:solidFill>
              </a:rPr>
              <a:t>punishments</a:t>
            </a:r>
            <a:r>
              <a:rPr lang="en-US" i="1" u="sng" dirty="0">
                <a:solidFill>
                  <a:srgbClr val="7030A0"/>
                </a:solidFill>
              </a:rPr>
              <a:t> due for their sins</a:t>
            </a:r>
            <a:r>
              <a:rPr lang="en-US" i="1" dirty="0" smtClean="0">
                <a:solidFill>
                  <a:srgbClr val="7030A0"/>
                </a:solidFill>
              </a:rPr>
              <a:t>.</a:t>
            </a:r>
          </a:p>
          <a:p>
            <a:pPr>
              <a:buFontTx/>
              <a:buChar char="-"/>
            </a:pPr>
            <a:r>
              <a:rPr lang="en-US" i="1" dirty="0" smtClean="0">
                <a:solidFill>
                  <a:srgbClr val="7030A0"/>
                </a:solidFill>
              </a:rPr>
              <a:t>Catechism #1487</a:t>
            </a:r>
          </a:p>
          <a:p>
            <a:pPr lvl="1"/>
            <a:r>
              <a:rPr lang="en-US" dirty="0" smtClean="0"/>
              <a:t>Interesting that they understand forgiveness vs. guilt.</a:t>
            </a:r>
          </a:p>
          <a:p>
            <a:pPr lvl="1"/>
            <a:r>
              <a:rPr lang="en-US" dirty="0" smtClean="0"/>
              <a:t>Buy down punishment on earth, and even time in purgatory.</a:t>
            </a:r>
          </a:p>
          <a:p>
            <a:pPr lvl="1"/>
            <a:r>
              <a:rPr lang="en-US" dirty="0" smtClean="0"/>
              <a:t>Holding remission of sins, righteousness, mercy in </a:t>
            </a:r>
            <a:r>
              <a:rPr lang="en-US" u="sng" dirty="0" smtClean="0"/>
              <a:t>their treasury</a:t>
            </a:r>
            <a:r>
              <a:rPr lang="en-US" dirty="0" smtClean="0"/>
              <a:t>.</a:t>
            </a:r>
            <a:endParaRPr lang="en-US" dirty="0"/>
          </a:p>
          <a:p>
            <a:r>
              <a:rPr lang="en-US" dirty="0" smtClean="0"/>
              <a:t>Romans </a:t>
            </a:r>
            <a:r>
              <a:rPr lang="en-US" dirty="0"/>
              <a:t>3:22  Even the righteousness of God </a:t>
            </a:r>
            <a:r>
              <a:rPr lang="en-US" i="1" dirty="0"/>
              <a:t>which is</a:t>
            </a:r>
            <a:r>
              <a:rPr lang="en-US" dirty="0"/>
              <a:t> by faith of Jesus Christ </a:t>
            </a:r>
            <a:r>
              <a:rPr lang="en-US" b="1" u="sng" dirty="0"/>
              <a:t>unto all and upon all them that believe</a:t>
            </a:r>
            <a:r>
              <a:rPr lang="en-US" dirty="0"/>
              <a:t>: for there is no difference</a:t>
            </a:r>
            <a:r>
              <a:rPr lang="en-US" dirty="0" smtClean="0"/>
              <a:t>:</a:t>
            </a:r>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39887869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3:25  Whom God hath set forth to be a propitiation through faith in his blood, to declare </a:t>
            </a:r>
            <a:r>
              <a:rPr lang="en-US" u="sng" dirty="0"/>
              <a:t>his righteousness for the remission of sins</a:t>
            </a:r>
            <a:r>
              <a:rPr lang="en-US" dirty="0"/>
              <a:t> that are past, through the forbearance of God;</a:t>
            </a:r>
          </a:p>
          <a:p>
            <a:pPr lvl="1"/>
            <a:r>
              <a:rPr lang="en-US" dirty="0"/>
              <a:t>The blood atones, the sins are remitted, gone. No more punishment.</a:t>
            </a:r>
          </a:p>
          <a:p>
            <a:pPr lvl="1"/>
            <a:r>
              <a:rPr lang="en-US" dirty="0"/>
              <a:t>Upon all that believe. How do Catholics get this </a:t>
            </a:r>
            <a:r>
              <a:rPr lang="en-US" dirty="0" smtClean="0"/>
              <a:t>remission?</a:t>
            </a:r>
          </a:p>
          <a:p>
            <a:pPr marL="0" indent="0">
              <a:buNone/>
            </a:pPr>
            <a:r>
              <a:rPr lang="en-US" i="1" dirty="0" smtClean="0">
                <a:solidFill>
                  <a:srgbClr val="7030A0"/>
                </a:solidFill>
              </a:rPr>
              <a:t>The </a:t>
            </a:r>
            <a:r>
              <a:rPr lang="en-US" i="1" dirty="0">
                <a:solidFill>
                  <a:srgbClr val="7030A0"/>
                </a:solidFill>
              </a:rPr>
              <a:t>Church also commends </a:t>
            </a:r>
            <a:r>
              <a:rPr lang="en-US" i="1" u="sng" dirty="0">
                <a:solidFill>
                  <a:srgbClr val="7030A0"/>
                </a:solidFill>
              </a:rPr>
              <a:t>almsgiving</a:t>
            </a:r>
            <a:r>
              <a:rPr lang="en-US" i="1" dirty="0">
                <a:solidFill>
                  <a:srgbClr val="7030A0"/>
                </a:solidFill>
              </a:rPr>
              <a:t>, indulgences, and works of penance undertaken </a:t>
            </a:r>
            <a:r>
              <a:rPr lang="en-US" i="1" u="sng" dirty="0">
                <a:solidFill>
                  <a:srgbClr val="7030A0"/>
                </a:solidFill>
              </a:rPr>
              <a:t>on behalf of the dead</a:t>
            </a:r>
            <a:r>
              <a:rPr lang="en-US" i="1" dirty="0">
                <a:solidFill>
                  <a:srgbClr val="7030A0"/>
                </a:solidFill>
              </a:rPr>
              <a:t>.</a:t>
            </a:r>
          </a:p>
          <a:p>
            <a:pPr marL="0" indent="0">
              <a:buNone/>
            </a:pPr>
            <a:r>
              <a:rPr lang="en-US" i="1" dirty="0">
                <a:solidFill>
                  <a:srgbClr val="7030A0"/>
                </a:solidFill>
              </a:rPr>
              <a:t>- Catechism #</a:t>
            </a:r>
            <a:r>
              <a:rPr lang="en-US" i="1" dirty="0" smtClean="0">
                <a:solidFill>
                  <a:srgbClr val="7030A0"/>
                </a:solidFill>
              </a:rPr>
              <a:t>1032</a:t>
            </a:r>
            <a:endParaRPr lang="en-US" dirty="0" smtClean="0"/>
          </a:p>
          <a:p>
            <a:pPr lvl="1"/>
            <a:r>
              <a:rPr lang="en-US" dirty="0"/>
              <a:t>Self-restraint, assisting in communion, confession, prayer, reading, making the sign of the cross, and yes, giving money.</a:t>
            </a:r>
          </a:p>
          <a:p>
            <a:r>
              <a:rPr lang="en-US" dirty="0"/>
              <a:t>Psalms 49:7  None of them can by any means redeem his brother, </a:t>
            </a:r>
            <a:r>
              <a:rPr lang="en-US" u="sng" dirty="0"/>
              <a:t>nor give to God a ransom for </a:t>
            </a:r>
            <a:r>
              <a:rPr lang="en-US" u="sng" dirty="0" smtClean="0"/>
              <a:t>him</a:t>
            </a:r>
            <a:r>
              <a:rPr lang="en-US" dirty="0" smtClean="0"/>
              <a:t>:</a:t>
            </a:r>
          </a:p>
          <a:p>
            <a:r>
              <a:rPr lang="en-US" dirty="0" smtClean="0"/>
              <a:t>Titus </a:t>
            </a:r>
            <a:r>
              <a:rPr lang="en-US" dirty="0"/>
              <a:t>1:11  Whose mouths must be stopped, who subvert whole houses, teaching things which they ought not, </a:t>
            </a:r>
            <a:r>
              <a:rPr lang="en-US" u="sng" dirty="0"/>
              <a:t>for filthy lucre's sake</a:t>
            </a:r>
            <a:r>
              <a:rPr lang="en-US" dirty="0"/>
              <a:t>.</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21648873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bg1">
                    <a:lumMod val="50000"/>
                  </a:schemeClr>
                </a:solidFill>
              </a:rPr>
              <a:t>How </a:t>
            </a:r>
            <a:r>
              <a:rPr lang="en-US" b="1" u="sng" dirty="0">
                <a:solidFill>
                  <a:schemeClr val="bg1">
                    <a:lumMod val="50000"/>
                  </a:schemeClr>
                </a:solidFill>
              </a:rPr>
              <a:t>T</a:t>
            </a:r>
            <a:r>
              <a:rPr lang="en-US" b="1" u="sng" dirty="0" smtClean="0">
                <a:solidFill>
                  <a:schemeClr val="bg1">
                    <a:lumMod val="50000"/>
                  </a:schemeClr>
                </a:solidFill>
              </a:rPr>
              <a:t>o Be Saved</a:t>
            </a:r>
            <a:endParaRPr lang="en-US" dirty="0" smtClean="0"/>
          </a:p>
          <a:p>
            <a:pPr marL="0" indent="0">
              <a:buNone/>
            </a:pPr>
            <a:r>
              <a:rPr lang="en-US" i="1" dirty="0">
                <a:solidFill>
                  <a:srgbClr val="7030A0"/>
                </a:solidFill>
              </a:rPr>
              <a:t>…the prayers and </a:t>
            </a:r>
            <a:r>
              <a:rPr lang="en-US" i="1" u="sng" dirty="0">
                <a:solidFill>
                  <a:srgbClr val="7030A0"/>
                </a:solidFill>
              </a:rPr>
              <a:t>good works of all the saints</a:t>
            </a:r>
            <a:r>
              <a:rPr lang="en-US" i="1" dirty="0">
                <a:solidFill>
                  <a:srgbClr val="7030A0"/>
                </a:solidFill>
              </a:rPr>
              <a:t> … </a:t>
            </a:r>
            <a:r>
              <a:rPr lang="en-US" i="1" u="sng" dirty="0">
                <a:solidFill>
                  <a:srgbClr val="7030A0"/>
                </a:solidFill>
              </a:rPr>
              <a:t>have made their lives holy</a:t>
            </a:r>
            <a:r>
              <a:rPr lang="en-US" i="1" dirty="0">
                <a:solidFill>
                  <a:srgbClr val="7030A0"/>
                </a:solidFill>
              </a:rPr>
              <a:t> … . </a:t>
            </a:r>
            <a:r>
              <a:rPr lang="en-US" i="1" u="sng" dirty="0">
                <a:solidFill>
                  <a:srgbClr val="7030A0"/>
                </a:solidFill>
              </a:rPr>
              <a:t>In this way they attained their own salvation</a:t>
            </a:r>
            <a:r>
              <a:rPr lang="en-US" i="1" dirty="0">
                <a:solidFill>
                  <a:srgbClr val="7030A0"/>
                </a:solidFill>
              </a:rPr>
              <a:t> and at the same time cooperated in saving their brothers… </a:t>
            </a:r>
          </a:p>
          <a:p>
            <a:pPr>
              <a:buFontTx/>
              <a:buChar char="-"/>
            </a:pPr>
            <a:r>
              <a:rPr lang="en-US" i="1" dirty="0">
                <a:solidFill>
                  <a:srgbClr val="7030A0"/>
                </a:solidFill>
              </a:rPr>
              <a:t>Catechism #1477</a:t>
            </a:r>
          </a:p>
          <a:p>
            <a:pPr lvl="1"/>
            <a:r>
              <a:rPr lang="en-US" dirty="0"/>
              <a:t>Jesus died for our sins, but you still have to work for your salvation?</a:t>
            </a:r>
          </a:p>
          <a:p>
            <a:pPr lvl="1"/>
            <a:r>
              <a:rPr lang="en-US" dirty="0"/>
              <a:t>Why then did he die?</a:t>
            </a:r>
          </a:p>
          <a:p>
            <a:r>
              <a:rPr lang="en-US" dirty="0"/>
              <a:t>Galatians 2:21  I do not frustrate the grace of God: for if righteousness </a:t>
            </a:r>
            <a:r>
              <a:rPr lang="en-US" i="1" dirty="0"/>
              <a:t>come</a:t>
            </a:r>
            <a:r>
              <a:rPr lang="en-US" dirty="0"/>
              <a:t> by the law, then Christ is dead in vain.</a:t>
            </a:r>
          </a:p>
          <a:p>
            <a:pPr lvl="1"/>
            <a:r>
              <a:rPr lang="en-US" dirty="0"/>
              <a:t>What is different between the Catholic priesthood and the Levitical priesthood</a:t>
            </a:r>
            <a:r>
              <a:rPr lang="en-US" dirty="0" smtClean="0"/>
              <a:t>?</a:t>
            </a:r>
            <a:endParaRPr lang="en-US" dirty="0" smtClean="0"/>
          </a:p>
          <a:p>
            <a:r>
              <a:rPr lang="en-US" dirty="0" smtClean="0"/>
              <a:t>Rom </a:t>
            </a:r>
            <a:r>
              <a:rPr lang="en-US" dirty="0"/>
              <a:t>4:4-5  Now to him that worketh is the reward not reckoned of grace, but of debt.  (5)  But to him that worketh not, but believeth on him that </a:t>
            </a:r>
            <a:r>
              <a:rPr lang="en-US" dirty="0" err="1"/>
              <a:t>justifieth</a:t>
            </a:r>
            <a:r>
              <a:rPr lang="en-US" dirty="0"/>
              <a:t> the ungodly, his faith is counted for righteousness.</a:t>
            </a:r>
          </a:p>
          <a:p>
            <a:pPr lvl="1"/>
            <a:r>
              <a:rPr lang="en-US" dirty="0"/>
              <a:t>But they believe too right? They are believing and working. So why does that not give them salvation</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24151934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Romans </a:t>
            </a:r>
            <a:r>
              <a:rPr lang="en-US" dirty="0"/>
              <a:t>11:6  And if by grace, then is it no more of works: otherwise grace is no more grace. But if it be of works, then is it no more grace: otherwise work is no more work.</a:t>
            </a:r>
          </a:p>
          <a:p>
            <a:pPr lvl="1"/>
            <a:r>
              <a:rPr lang="en-US" dirty="0"/>
              <a:t>Can’t be both! You are either working to pay off a debt or you are believing on Jesus to pay it for you.</a:t>
            </a:r>
          </a:p>
          <a:p>
            <a:r>
              <a:rPr lang="en-US" dirty="0"/>
              <a:t>Titus 3:5  </a:t>
            </a:r>
            <a:r>
              <a:rPr lang="en-US" u="sng" dirty="0"/>
              <a:t>Not by works of righteousness which we have done</a:t>
            </a:r>
            <a:r>
              <a:rPr lang="en-US" dirty="0"/>
              <a:t>, but according to his mercy </a:t>
            </a:r>
            <a:r>
              <a:rPr lang="en-US" u="sng" dirty="0"/>
              <a:t>he saved us</a:t>
            </a:r>
            <a:r>
              <a:rPr lang="en-US" dirty="0"/>
              <a:t>, by the washing of regeneration, and renewing of the Holy Ghost;</a:t>
            </a:r>
          </a:p>
          <a:p>
            <a:pPr lvl="1"/>
            <a:r>
              <a:rPr lang="en-US" dirty="0"/>
              <a:t>Making your life holy and being righteous and good will not save you.</a:t>
            </a:r>
          </a:p>
          <a:p>
            <a:pPr marL="0" indent="0">
              <a:buNone/>
            </a:pPr>
            <a:endParaRPr lang="en-US" dirty="0"/>
          </a:p>
          <a:p>
            <a:endParaRPr lang="en-US" dirty="0"/>
          </a:p>
          <a:p>
            <a:endParaRPr lang="en-US" dirty="0"/>
          </a:p>
          <a:p>
            <a:endParaRPr lang="en-US" dirty="0"/>
          </a:p>
          <a:p>
            <a:endParaRPr lang="en-US" dirty="0"/>
          </a:p>
          <a:p>
            <a:pPr>
              <a:buFontTx/>
              <a:buChar char="-"/>
            </a:pPr>
            <a:endParaRPr lang="en-US" i="1" dirty="0" smtClean="0">
              <a:solidFill>
                <a:srgbClr val="7030A0"/>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36</a:t>
            </a:fld>
            <a:endParaRPr lang="en-US"/>
          </a:p>
        </p:txBody>
      </p:sp>
    </p:spTree>
    <p:extLst>
      <p:ext uri="{BB962C8B-B14F-4D97-AF65-F5344CB8AC3E}">
        <p14:creationId xmlns:p14="http://schemas.microsoft.com/office/powerpoint/2010/main" val="34591369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John </a:t>
            </a:r>
            <a:r>
              <a:rPr lang="en-US" dirty="0"/>
              <a:t>8:54-55  Jesus answered, If I </a:t>
            </a:r>
            <a:r>
              <a:rPr lang="en-US" dirty="0" err="1"/>
              <a:t>honour</a:t>
            </a:r>
            <a:r>
              <a:rPr lang="en-US" dirty="0"/>
              <a:t> myself, my </a:t>
            </a:r>
            <a:r>
              <a:rPr lang="en-US" dirty="0" err="1"/>
              <a:t>honour</a:t>
            </a:r>
            <a:r>
              <a:rPr lang="en-US" dirty="0"/>
              <a:t> is nothing: it is my Father that </a:t>
            </a:r>
            <a:r>
              <a:rPr lang="en-US" dirty="0" err="1"/>
              <a:t>honoureth</a:t>
            </a:r>
            <a:r>
              <a:rPr lang="en-US" dirty="0"/>
              <a:t> me; of whom </a:t>
            </a:r>
            <a:r>
              <a:rPr lang="en-US" u="sng" dirty="0"/>
              <a:t>ye say, that he is your God</a:t>
            </a:r>
            <a:r>
              <a:rPr lang="en-US" dirty="0"/>
              <a:t>:  55  </a:t>
            </a:r>
            <a:r>
              <a:rPr lang="en-US" u="sng" dirty="0"/>
              <a:t>Yet ye have not known him</a:t>
            </a:r>
            <a:r>
              <a:rPr lang="en-US" dirty="0"/>
              <a:t>; but I know him: and if I should say, I know him not, I shall be a liar like unto you: but I know him, and keep his saying.</a:t>
            </a:r>
          </a:p>
          <a:p>
            <a:pPr lvl="1"/>
            <a:r>
              <a:rPr lang="en-US" dirty="0"/>
              <a:t>You can say he is your God, you can sing it, chant it and yet you don’t even know Him!</a:t>
            </a:r>
          </a:p>
          <a:p>
            <a:pPr lvl="1"/>
            <a:r>
              <a:rPr lang="en-US" dirty="0"/>
              <a:t>How do you know him? (Keep his commandments)</a:t>
            </a:r>
          </a:p>
          <a:p>
            <a:r>
              <a:rPr lang="en-US" dirty="0"/>
              <a:t>1 John 3:23  And this is his commandment, </a:t>
            </a:r>
            <a:r>
              <a:rPr lang="en-US" u="sng" dirty="0"/>
              <a:t>That we should believe on the name of his Son Jesus Christ</a:t>
            </a:r>
            <a:r>
              <a:rPr lang="en-US" dirty="0"/>
              <a:t>, and love one another, as he gave us commandment.</a:t>
            </a:r>
          </a:p>
          <a:p>
            <a:pPr lvl="1"/>
            <a:r>
              <a:rPr lang="en-US" dirty="0"/>
              <a:t>But you have to believe more than that he died and rose again according to the scriptures</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37</a:t>
            </a:fld>
            <a:endParaRPr lang="en-US"/>
          </a:p>
        </p:txBody>
      </p:sp>
    </p:spTree>
    <p:extLst>
      <p:ext uri="{BB962C8B-B14F-4D97-AF65-F5344CB8AC3E}">
        <p14:creationId xmlns:p14="http://schemas.microsoft.com/office/powerpoint/2010/main" val="40562669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5:10-12  He that believeth on the Son of God hath the witness in himself: he that </a:t>
            </a:r>
            <a:r>
              <a:rPr lang="en-US" b="1" u="sng" dirty="0"/>
              <a:t>believeth not God</a:t>
            </a:r>
            <a:r>
              <a:rPr lang="en-US" dirty="0"/>
              <a:t> hath made him a liar; because he </a:t>
            </a:r>
            <a:r>
              <a:rPr lang="en-US" b="1" u="sng" dirty="0"/>
              <a:t>believeth not the record</a:t>
            </a:r>
            <a:r>
              <a:rPr lang="en-US" dirty="0"/>
              <a:t> that God gave of his Son.  11  And this is the record, that God hath given to us eternal life, and </a:t>
            </a:r>
            <a:r>
              <a:rPr lang="en-US" u="sng" dirty="0"/>
              <a:t>this life is in his Son</a:t>
            </a:r>
            <a:r>
              <a:rPr lang="en-US" dirty="0"/>
              <a:t>.  12  </a:t>
            </a:r>
            <a:r>
              <a:rPr lang="en-US" u="sng" dirty="0"/>
              <a:t>He that hath the Son hath life; and he that hath not the Son of God hath not life</a:t>
            </a:r>
            <a:r>
              <a:rPr lang="en-US" dirty="0"/>
              <a:t>.</a:t>
            </a:r>
          </a:p>
          <a:p>
            <a:pPr lvl="1"/>
            <a:r>
              <a:rPr lang="en-US" dirty="0"/>
              <a:t>You don’t believe this record, you do not believe in Jesus, you do not believe </a:t>
            </a:r>
            <a:r>
              <a:rPr lang="en-US" u="sng" dirty="0" smtClean="0"/>
              <a:t>on His name</a:t>
            </a:r>
            <a:r>
              <a:rPr lang="en-US" dirty="0" smtClean="0"/>
              <a:t>.</a:t>
            </a:r>
            <a:endParaRPr lang="en-US" dirty="0"/>
          </a:p>
          <a:p>
            <a:pPr lvl="1"/>
            <a:r>
              <a:rPr lang="en-US" dirty="0" smtClean="0"/>
              <a:t>Life is in Jesus, not in the Catholic Church.</a:t>
            </a:r>
          </a:p>
          <a:p>
            <a:pPr lvl="1"/>
            <a:r>
              <a:rPr lang="en-US" dirty="0" smtClean="0"/>
              <a:t>You </a:t>
            </a:r>
            <a:r>
              <a:rPr lang="en-US" dirty="0"/>
              <a:t>don’t know God. You can say it, sing it, yell it, but you don’t know him.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38</a:t>
            </a:fld>
            <a:endParaRPr lang="en-US"/>
          </a:p>
        </p:txBody>
      </p:sp>
    </p:spTree>
    <p:extLst>
      <p:ext uri="{BB962C8B-B14F-4D97-AF65-F5344CB8AC3E}">
        <p14:creationId xmlns:p14="http://schemas.microsoft.com/office/powerpoint/2010/main" val="36987592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i="1" u="sng" dirty="0" smtClean="0">
                <a:solidFill>
                  <a:srgbClr val="7030A0"/>
                </a:solidFill>
              </a:rPr>
              <a:t>The Nicene Creed</a:t>
            </a:r>
          </a:p>
          <a:p>
            <a:pPr marL="0" indent="0">
              <a:buNone/>
            </a:pPr>
            <a:r>
              <a:rPr lang="en-US" sz="2300" i="1" u="sng" dirty="0" smtClean="0">
                <a:solidFill>
                  <a:srgbClr val="7030A0"/>
                </a:solidFill>
              </a:rPr>
              <a:t>We </a:t>
            </a:r>
            <a:r>
              <a:rPr lang="en-US" sz="2300" i="1" u="sng" dirty="0">
                <a:solidFill>
                  <a:srgbClr val="7030A0"/>
                </a:solidFill>
              </a:rPr>
              <a:t>believe in God</a:t>
            </a:r>
            <a:r>
              <a:rPr lang="en-US" sz="2300" i="1" dirty="0">
                <a:solidFill>
                  <a:srgbClr val="7030A0"/>
                </a:solidFill>
              </a:rPr>
              <a:t>, the Father, the Almighty, maker of heaven and earth, and all that is seen and unseen. </a:t>
            </a:r>
            <a:endParaRPr lang="en-US" sz="2300" dirty="0">
              <a:solidFill>
                <a:srgbClr val="7030A0"/>
              </a:solidFill>
            </a:endParaRPr>
          </a:p>
          <a:p>
            <a:pPr marL="0" indent="0">
              <a:buNone/>
            </a:pPr>
            <a:r>
              <a:rPr lang="en-US" sz="2300" i="1" u="sng" dirty="0" smtClean="0">
                <a:solidFill>
                  <a:srgbClr val="7030A0"/>
                </a:solidFill>
              </a:rPr>
              <a:t>We believe in one Lord, Jesus Christ</a:t>
            </a:r>
            <a:r>
              <a:rPr lang="en-US" sz="2300" i="1" dirty="0" smtClean="0">
                <a:solidFill>
                  <a:srgbClr val="7030A0"/>
                </a:solidFill>
              </a:rPr>
              <a:t>, the only Son of God, eternally begotten of the Father, God from God, Light from Light, true God from true God, begotten, not made, consubstantial one in Being with the Father</a:t>
            </a:r>
            <a:r>
              <a:rPr lang="en-US" sz="2300" i="1" dirty="0">
                <a:solidFill>
                  <a:srgbClr val="7030A0"/>
                </a:solidFill>
              </a:rPr>
              <a:t>. Through him all things were made. For us men and for our salvation he came down from heaven: and by the Holy Spirit was incarnate of the Virgin Mary, and became man. For our sake he was crucified under Pontius Pilate; he suffered, died, and was buried. On the third day he rose again in fulfilment of the Scriptures; he ascended into heaven and is seated at the right hand of the Father. He will come again in glory to judge the living and the dead, and His kingdom will have no end.</a:t>
            </a:r>
            <a:endParaRPr lang="en-US" sz="2300" dirty="0">
              <a:solidFill>
                <a:srgbClr val="7030A0"/>
              </a:solidFill>
            </a:endParaRPr>
          </a:p>
          <a:p>
            <a:pPr marL="0" indent="0">
              <a:buNone/>
            </a:pPr>
            <a:r>
              <a:rPr lang="en-US" sz="2300" i="1" u="sng" dirty="0">
                <a:solidFill>
                  <a:srgbClr val="7030A0"/>
                </a:solidFill>
              </a:rPr>
              <a:t>We believe in the Holy Spirit</a:t>
            </a:r>
            <a:r>
              <a:rPr lang="en-US" sz="2300" i="1" dirty="0">
                <a:solidFill>
                  <a:srgbClr val="7030A0"/>
                </a:solidFill>
              </a:rPr>
              <a:t>, the Lord, the giver of life, who proceeds from the Father and the Son. With the Father and the Son he is worshipped and glorified. He has spoken through the Prophets.</a:t>
            </a:r>
            <a:endParaRPr lang="en-US" sz="2300" dirty="0">
              <a:solidFill>
                <a:srgbClr val="7030A0"/>
              </a:solidFill>
            </a:endParaRPr>
          </a:p>
          <a:p>
            <a:pPr marL="0" indent="0">
              <a:buNone/>
            </a:pPr>
            <a:r>
              <a:rPr lang="en-US" sz="2300" i="1" u="sng" dirty="0">
                <a:solidFill>
                  <a:srgbClr val="7030A0"/>
                </a:solidFill>
              </a:rPr>
              <a:t>We believe in one holy catholic and apostolic Church</a:t>
            </a:r>
            <a:r>
              <a:rPr lang="en-US" sz="2300" i="1" dirty="0">
                <a:solidFill>
                  <a:srgbClr val="7030A0"/>
                </a:solidFill>
              </a:rPr>
              <a:t>. We acknowledge one baptism for the forgiveness of sins. We look for the resurrection of the dead, and the life of the world to come. </a:t>
            </a:r>
            <a:endParaRPr lang="en-US" sz="2300" dirty="0">
              <a:solidFill>
                <a:srgbClr val="7030A0"/>
              </a:solidFill>
            </a:endParaRPr>
          </a:p>
          <a:p>
            <a:pPr marL="0" indent="0">
              <a:buNone/>
            </a:pPr>
            <a:endParaRPr lang="en-US" dirty="0">
              <a:solidFill>
                <a:srgbClr val="7030A0"/>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39</a:t>
            </a:fld>
            <a:endParaRPr lang="en-US"/>
          </a:p>
        </p:txBody>
      </p:sp>
    </p:spTree>
    <p:extLst>
      <p:ext uri="{BB962C8B-B14F-4D97-AF65-F5344CB8AC3E}">
        <p14:creationId xmlns:p14="http://schemas.microsoft.com/office/powerpoint/2010/main" val="31470737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bg1">
                    <a:lumMod val="50000"/>
                  </a:schemeClr>
                </a:solidFill>
              </a:rPr>
              <a:t>Authority</a:t>
            </a:r>
          </a:p>
          <a:p>
            <a:pPr lvl="1"/>
            <a:r>
              <a:rPr lang="en-US" dirty="0"/>
              <a:t>Any mention of belief in the word of God?</a:t>
            </a:r>
          </a:p>
          <a:p>
            <a:pPr lvl="1"/>
            <a:r>
              <a:rPr lang="en-US" dirty="0"/>
              <a:t>The Catholic Church’s beliefs have changed many times throughout history. They vary even now among different countries and </a:t>
            </a:r>
            <a:r>
              <a:rPr lang="en-US" dirty="0" smtClean="0"/>
              <a:t>political/social </a:t>
            </a:r>
            <a:r>
              <a:rPr lang="en-US" dirty="0"/>
              <a:t>climates.</a:t>
            </a:r>
          </a:p>
          <a:p>
            <a:pPr lvl="1"/>
            <a:r>
              <a:rPr lang="en-US" dirty="0"/>
              <a:t>Any time the Pope sits in his office with his bishops, they have the power to change church doctrine.</a:t>
            </a:r>
          </a:p>
          <a:p>
            <a:pPr lvl="1"/>
            <a:r>
              <a:rPr lang="en-US" dirty="0"/>
              <a:t>The Catholic Church has always been the authority, never the Word of God.</a:t>
            </a:r>
          </a:p>
          <a:p>
            <a:r>
              <a:rPr lang="en-US" dirty="0"/>
              <a:t>Mark 7:6-9  He answered and said unto them, Well hath Esaias prophesied of you hypocrites, as it is written, </a:t>
            </a:r>
            <a:r>
              <a:rPr lang="en-US" u="sng" dirty="0"/>
              <a:t>This people </a:t>
            </a:r>
            <a:r>
              <a:rPr lang="en-US" u="sng" dirty="0" err="1"/>
              <a:t>honoureth</a:t>
            </a:r>
            <a:r>
              <a:rPr lang="en-US" u="sng" dirty="0"/>
              <a:t> me with their lips, but </a:t>
            </a:r>
            <a:r>
              <a:rPr lang="en-US" b="1" u="sng" dirty="0"/>
              <a:t>their heart is far from me</a:t>
            </a:r>
            <a:r>
              <a:rPr lang="en-US" dirty="0"/>
              <a:t>.  7  Howbeit in vain do they worship me, teaching for doctrines the commandments of men.  8  For laying aside the commandment of God, ye hold the tradition of men, as the washing of pots and cups: and many other such like things ye do.  9  And he said unto them, </a:t>
            </a:r>
            <a:r>
              <a:rPr lang="en-US" u="sng" dirty="0"/>
              <a:t>Full well ye reject the commandment of God, that ye may keep </a:t>
            </a:r>
            <a:r>
              <a:rPr lang="en-US" b="1" u="sng" dirty="0"/>
              <a:t>your own tradition</a:t>
            </a:r>
            <a:r>
              <a:rPr lang="en-US" dirty="0"/>
              <a:t>.</a:t>
            </a:r>
          </a:p>
          <a:p>
            <a:pPr lvl="1"/>
            <a:r>
              <a:rPr lang="en-US" dirty="0" smtClean="0"/>
              <a:t>I.E. </a:t>
            </a:r>
            <a:r>
              <a:rPr lang="en-US" dirty="0"/>
              <a:t>the forgiving of sins. </a:t>
            </a:r>
            <a:r>
              <a:rPr lang="en-US" dirty="0" smtClean="0"/>
              <a:t>They disregard </a:t>
            </a:r>
            <a:r>
              <a:rPr lang="en-US" dirty="0"/>
              <a:t>all other verses. </a:t>
            </a:r>
            <a:r>
              <a:rPr lang="en-US" dirty="0" smtClean="0"/>
              <a:t>Disregard apostles </a:t>
            </a:r>
            <a:r>
              <a:rPr lang="en-US" dirty="0"/>
              <a:t>never did this</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40</a:t>
            </a:fld>
            <a:endParaRPr lang="en-US"/>
          </a:p>
        </p:txBody>
      </p:sp>
    </p:spTree>
    <p:extLst>
      <p:ext uri="{BB962C8B-B14F-4D97-AF65-F5344CB8AC3E}">
        <p14:creationId xmlns:p14="http://schemas.microsoft.com/office/powerpoint/2010/main" val="24359139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i="1" dirty="0">
                <a:solidFill>
                  <a:srgbClr val="7030A0"/>
                </a:solidFill>
              </a:rPr>
              <a:t>Both Scripture and Tradition must be accepted and honored with equal sentiments of devotion and reverence</a:t>
            </a:r>
            <a:r>
              <a:rPr lang="en-US" i="1" dirty="0" smtClean="0">
                <a:solidFill>
                  <a:srgbClr val="7030A0"/>
                </a:solidFill>
              </a:rPr>
              <a:t>.</a:t>
            </a:r>
          </a:p>
          <a:p>
            <a:pPr marL="0" indent="0">
              <a:buNone/>
            </a:pPr>
            <a:r>
              <a:rPr lang="en-US" i="1" dirty="0">
                <a:solidFill>
                  <a:srgbClr val="7030A0"/>
                </a:solidFill>
              </a:rPr>
              <a:t> </a:t>
            </a:r>
            <a:r>
              <a:rPr lang="en-US" i="1" dirty="0" smtClean="0">
                <a:solidFill>
                  <a:srgbClr val="7030A0"/>
                </a:solidFill>
              </a:rPr>
              <a:t>- Catechism # 82</a:t>
            </a:r>
          </a:p>
          <a:p>
            <a:pPr lvl="1"/>
            <a:r>
              <a:rPr lang="en-US" dirty="0" smtClean="0">
                <a:solidFill>
                  <a:prstClr val="white">
                    <a:lumMod val="50000"/>
                  </a:prstClr>
                </a:solidFill>
              </a:rPr>
              <a:t>Not only is their teaching on par with Scripture, but…</a:t>
            </a:r>
            <a:endParaRPr lang="en-US" i="1" dirty="0" smtClean="0">
              <a:solidFill>
                <a:srgbClr val="7030A0"/>
              </a:solidFill>
            </a:endParaRPr>
          </a:p>
          <a:p>
            <a:pPr marL="0" indent="0">
              <a:buNone/>
            </a:pPr>
            <a:r>
              <a:rPr lang="en-US" i="1" dirty="0" smtClean="0">
                <a:solidFill>
                  <a:srgbClr val="7030A0"/>
                </a:solidFill>
              </a:rPr>
              <a:t>The </a:t>
            </a:r>
            <a:r>
              <a:rPr lang="en-US" i="1" dirty="0">
                <a:solidFill>
                  <a:srgbClr val="7030A0"/>
                </a:solidFill>
              </a:rPr>
              <a:t>task of interpreting the Word of God authentically has been entrusted solely to the Magisterium of the Church, that is, to the Pope and to the bishops in communion with him</a:t>
            </a:r>
            <a:r>
              <a:rPr lang="en-US" i="1" dirty="0" smtClean="0">
                <a:solidFill>
                  <a:srgbClr val="7030A0"/>
                </a:solidFill>
              </a:rPr>
              <a:t>.</a:t>
            </a:r>
          </a:p>
          <a:p>
            <a:pPr marL="0" indent="0">
              <a:buNone/>
            </a:pPr>
            <a:r>
              <a:rPr lang="en-US" i="1" dirty="0" smtClean="0">
                <a:solidFill>
                  <a:srgbClr val="7030A0"/>
                </a:solidFill>
              </a:rPr>
              <a:t> - Catechism # 85</a:t>
            </a:r>
            <a:endParaRPr lang="en-US" dirty="0" smtClean="0"/>
          </a:p>
          <a:p>
            <a:r>
              <a:rPr lang="en-US" dirty="0" smtClean="0"/>
              <a:t>Mark </a:t>
            </a:r>
            <a:r>
              <a:rPr lang="en-US" dirty="0"/>
              <a:t>7:13  Making </a:t>
            </a:r>
            <a:r>
              <a:rPr lang="en-US" u="sng" dirty="0"/>
              <a:t>the word of God of none effect</a:t>
            </a:r>
            <a:r>
              <a:rPr lang="en-US" dirty="0"/>
              <a:t> through your tradition, which ye have delivered: and many such like things do ye.</a:t>
            </a:r>
          </a:p>
          <a:p>
            <a:pPr lvl="1"/>
            <a:r>
              <a:rPr lang="en-US" dirty="0"/>
              <a:t>They want perfect submission.</a:t>
            </a:r>
          </a:p>
          <a:p>
            <a:pPr lvl="1"/>
            <a:r>
              <a:rPr lang="en-US" dirty="0"/>
              <a:t>The devout are taught to beat and whip themselves.</a:t>
            </a:r>
          </a:p>
          <a:p>
            <a:pPr lvl="1"/>
            <a:r>
              <a:rPr lang="en-US" dirty="0"/>
              <a:t>Those that leave the priesthood are </a:t>
            </a:r>
            <a:r>
              <a:rPr lang="en-US" dirty="0" smtClean="0"/>
              <a:t>shamed, disowned, </a:t>
            </a:r>
            <a:r>
              <a:rPr lang="en-US" dirty="0"/>
              <a:t>and often hunted or killed. </a:t>
            </a:r>
          </a:p>
          <a:p>
            <a:pPr lvl="1"/>
            <a:r>
              <a:rPr lang="en-US" dirty="0"/>
              <a:t>Does that sound like a religion? Or does it sound like a cult</a:t>
            </a:r>
            <a:r>
              <a:rPr lang="en-US" dirty="0" smtClean="0"/>
              <a:t>?</a:t>
            </a:r>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41</a:t>
            </a:fld>
            <a:endParaRPr lang="en-US"/>
          </a:p>
        </p:txBody>
      </p:sp>
    </p:spTree>
    <p:extLst>
      <p:ext uri="{BB962C8B-B14F-4D97-AF65-F5344CB8AC3E}">
        <p14:creationId xmlns:p14="http://schemas.microsoft.com/office/powerpoint/2010/main" val="36713830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17:11  These were more noble than those in Thessalonica, in that they received the word with all readiness of mind, and </a:t>
            </a:r>
            <a:r>
              <a:rPr lang="en-US" u="sng" dirty="0"/>
              <a:t>searched the scriptures daily</a:t>
            </a:r>
            <a:r>
              <a:rPr lang="en-US" dirty="0"/>
              <a:t>, </a:t>
            </a:r>
            <a:r>
              <a:rPr lang="en-US" u="sng" dirty="0"/>
              <a:t>whether those things were so</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42</a:t>
            </a:fld>
            <a:endParaRPr lang="en-US"/>
          </a:p>
        </p:txBody>
      </p:sp>
    </p:spTree>
    <p:extLst>
      <p:ext uri="{BB962C8B-B14F-4D97-AF65-F5344CB8AC3E}">
        <p14:creationId xmlns:p14="http://schemas.microsoft.com/office/powerpoint/2010/main" val="28009373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85224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109485</TotalTime>
  <Words>5602</Words>
  <Application>Microsoft Office PowerPoint</Application>
  <PresentationFormat>Widescreen</PresentationFormat>
  <Paragraphs>286</Paragraphs>
  <Slides>43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vt:lpstr>
      <vt:lpstr>Catholicism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Catholicism Part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632</cp:revision>
  <dcterms:created xsi:type="dcterms:W3CDTF">2014-09-28T12:52:46Z</dcterms:created>
  <dcterms:modified xsi:type="dcterms:W3CDTF">2015-04-26T16:03:52Z</dcterms:modified>
</cp:coreProperties>
</file>